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notesSlides/notesSlide10.xml" ContentType="application/vnd.openxmlformats-officedocument.presentationml.notesSlide+xml"/>
  <Override PartName="/ppt/charts/chart7.xml" ContentType="application/vnd.openxmlformats-officedocument.drawingml.chart+xml"/>
  <Override PartName="/ppt/theme/themeOverride5.xml" ContentType="application/vnd.openxmlformats-officedocument.themeOverride+xml"/>
  <Override PartName="/ppt/charts/chart8.xml" ContentType="application/vnd.openxmlformats-officedocument.drawingml.chart+xml"/>
  <Override PartName="/ppt/theme/themeOverride6.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9.xml" ContentType="application/vnd.openxmlformats-officedocument.drawingml.chart+xml"/>
  <Override PartName="/ppt/theme/themeOverride7.xml" ContentType="application/vnd.openxmlformats-officedocument.themeOverride+xml"/>
  <Override PartName="/ppt/charts/chart10.xml" ContentType="application/vnd.openxmlformats-officedocument.drawingml.chart+xml"/>
  <Override PartName="/ppt/theme/themeOverride8.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charts/chart13.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9.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notesSlides/notesSlide20.xml" ContentType="application/vnd.openxmlformats-officedocument.presentationml.notesSlide+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charts/chart21.xml" ContentType="application/vnd.openxmlformats-officedocument.drawingml.chart+xml"/>
  <Override PartName="/ppt/charts/style8.xml" ContentType="application/vnd.ms-office.chartstyle+xml"/>
  <Override PartName="/ppt/charts/colors8.xml" ContentType="application/vnd.ms-office.chartcolorstyle+xml"/>
  <Override PartName="/ppt/charts/chart22.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1.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chart26.xml" ContentType="application/vnd.openxmlformats-officedocument.drawingml.chart+xml"/>
  <Override PartName="/ppt/notesSlides/notesSlide22.xml" ContentType="application/vnd.openxmlformats-officedocument.presentationml.notesSlide+xml"/>
  <Override PartName="/ppt/charts/chart27.xml" ContentType="application/vnd.openxmlformats-officedocument.drawingml.chart+xml"/>
  <Override PartName="/ppt/notesSlides/notesSlide23.xml" ContentType="application/vnd.openxmlformats-officedocument.presentationml.notesSlide+xml"/>
  <Override PartName="/ppt/charts/chart28.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9.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30.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31.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6.xml" ContentType="application/vnd.openxmlformats-officedocument.presentationml.notesSlide+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6.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3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7.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notesSlides/notesSlide28.xml" ContentType="application/vnd.openxmlformats-officedocument.presentationml.notesSlide+xml"/>
  <Override PartName="/ppt/charts/chart42.xml" ContentType="application/vnd.openxmlformats-officedocument.drawingml.chart+xml"/>
  <Override PartName="/ppt/charts/chart43.xml" ContentType="application/vnd.openxmlformats-officedocument.drawingml.chart+xml"/>
  <Override PartName="/ppt/notesSlides/notesSlide29.xml" ContentType="application/vnd.openxmlformats-officedocument.presentationml.notesSlide+xml"/>
  <Override PartName="/ppt/charts/chart44.xml" ContentType="application/vnd.openxmlformats-officedocument.drawingml.chart+xml"/>
  <Override PartName="/ppt/notesSlides/notesSlide30.xml" ContentType="application/vnd.openxmlformats-officedocument.presentationml.notesSlide+xml"/>
  <Override PartName="/ppt/charts/chart45.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6.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47.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1.xml" ContentType="application/vnd.openxmlformats-officedocument.presentationml.notesSlide+xml"/>
  <Override PartName="/ppt/charts/chart48.xml" ContentType="application/vnd.openxmlformats-officedocument.drawingml.chart+xml"/>
  <Override PartName="/ppt/charts/chart49.xml" ContentType="application/vnd.openxmlformats-officedocument.drawingml.chart+xml"/>
  <Override PartName="/ppt/charts/chart50.xml" ContentType="application/vnd.openxmlformats-officedocument.drawingml.chart+xml"/>
  <Override PartName="/ppt/charts/chart5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2.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5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32.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charts/chart58.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59.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60.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33.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charts/chart63.xml" ContentType="application/vnd.openxmlformats-officedocument.drawingml.chart+xml"/>
  <Override PartName="/ppt/charts/chart64.xml" ContentType="application/vnd.openxmlformats-officedocument.drawingml.chart+xml"/>
  <Override PartName="/ppt/notesSlides/notesSlide34.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5.xml" ContentType="application/vnd.openxmlformats-officedocument.presentationml.notesSlide+xml"/>
  <Override PartName="/ppt/charts/chart67.xml" ContentType="application/vnd.openxmlformats-officedocument.drawingml.chart+xml"/>
  <Override PartName="/ppt/notesSlides/notesSlide36.xml" ContentType="application/vnd.openxmlformats-officedocument.presentationml.notesSlide+xml"/>
  <Override PartName="/ppt/charts/chart68.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69.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70.xml" ContentType="application/vnd.openxmlformats-officedocument.drawingml.chart+xml"/>
  <Override PartName="/ppt/charts/style27.xml" ContentType="application/vnd.ms-office.chartstyle+xml"/>
  <Override PartName="/ppt/charts/colors27.xml" ContentType="application/vnd.ms-office.chartcolorstyle+xml"/>
  <Override PartName="/ppt/notesSlides/notesSlide37.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charts/chart75.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76.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77.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8.xml" ContentType="application/vnd.openxmlformats-officedocument.presentationml.notesSlide+xml"/>
  <Override PartName="/ppt/charts/chart78.xml" ContentType="application/vnd.openxmlformats-officedocument.drawingml.chart+xml"/>
  <Override PartName="/ppt/charts/chart79.xml" ContentType="application/vnd.openxmlformats-officedocument.drawingml.chart+xml"/>
  <Override PartName="/ppt/charts/chart80.xml" ContentType="application/vnd.openxmlformats-officedocument.drawingml.chart+xml"/>
  <Override PartName="/ppt/charts/chart81.xml" ContentType="application/vnd.openxmlformats-officedocument.drawingml.chart+xml"/>
  <Override PartName="/ppt/notesSlides/notesSlide39.xml" ContentType="application/vnd.openxmlformats-officedocument.presentationml.notesSlide+xml"/>
  <Override PartName="/ppt/charts/chart82.xml" ContentType="application/vnd.openxmlformats-officedocument.drawingml.chart+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86.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7.xml" ContentType="application/vnd.openxmlformats-officedocument.drawingml.chart+xml"/>
  <Override PartName="/ppt/charts/style33.xml" ContentType="application/vnd.ms-office.chartstyle+xml"/>
  <Override PartName="/ppt/charts/colors33.xml" ContentType="application/vnd.ms-office.chartcolorstyle+xml"/>
  <Override PartName="/ppt/notesSlides/notesSlide40.xml" ContentType="application/vnd.openxmlformats-officedocument.presentationml.notesSlide+xml"/>
  <Override PartName="/ppt/charts/chart88.xml" ContentType="application/vnd.openxmlformats-officedocument.drawingml.chart+xml"/>
  <Override PartName="/ppt/charts/chart89.xml" ContentType="application/vnd.openxmlformats-officedocument.drawingml.chart+xml"/>
  <Override PartName="/ppt/charts/chart90.xml" ContentType="application/vnd.openxmlformats-officedocument.drawingml.chart+xml"/>
  <Override PartName="/ppt/notesSlides/notesSlide41.xml" ContentType="application/vnd.openxmlformats-officedocument.presentationml.notesSlide+xml"/>
  <Override PartName="/ppt/charts/chart91.xml" ContentType="application/vnd.openxmlformats-officedocument.drawingml.chart+xml"/>
  <Override PartName="/ppt/charts/chart92.xml" ContentType="application/vnd.openxmlformats-officedocument.drawingml.chart+xml"/>
  <Override PartName="/ppt/notesSlides/notesSlide42.xml" ContentType="application/vnd.openxmlformats-officedocument.presentationml.notesSlide+xml"/>
  <Override PartName="/ppt/charts/chart93.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94.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95.xml" ContentType="application/vnd.openxmlformats-officedocument.drawingml.chart+xml"/>
  <Override PartName="/ppt/charts/style36.xml" ContentType="application/vnd.ms-office.chartstyle+xml"/>
  <Override PartName="/ppt/charts/colors36.xml" ContentType="application/vnd.ms-office.chartcolorstyle+xml"/>
  <Override PartName="/ppt/notesSlides/notesSlide43.xml" ContentType="application/vnd.openxmlformats-officedocument.presentationml.notesSlide+xml"/>
  <Override PartName="/ppt/charts/chart96.xml" ContentType="application/vnd.openxmlformats-officedocument.drawingml.chart+xml"/>
  <Override PartName="/ppt/charts/chart97.xml" ContentType="application/vnd.openxmlformats-officedocument.drawingml.chart+xml"/>
  <Override PartName="/ppt/charts/chart98.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99.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100.xml" ContentType="application/vnd.openxmlformats-officedocument.drawingml.chart+xml"/>
  <Override PartName="/ppt/charts/style39.xml" ContentType="application/vnd.ms-office.chartstyle+xml"/>
  <Override PartName="/ppt/charts/colors39.xml" ContentType="application/vnd.ms-office.chartcolorstyle+xml"/>
  <Override PartName="/ppt/notesSlides/notesSlide44.xml" ContentType="application/vnd.openxmlformats-officedocument.presentationml.notesSlide+xml"/>
  <Override PartName="/ppt/charts/chart101.xml" ContentType="application/vnd.openxmlformats-officedocument.drawingml.chart+xml"/>
  <Override PartName="/ppt/charts/chart102.xml" ContentType="application/vnd.openxmlformats-officedocument.drawingml.chart+xml"/>
  <Override PartName="/ppt/notesSlides/notesSlide45.xml" ContentType="application/vnd.openxmlformats-officedocument.presentationml.notesSlide+xml"/>
  <Override PartName="/ppt/charts/chart103.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104.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105.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46.xml" ContentType="application/vnd.openxmlformats-officedocument.presentationml.notesSlide+xml"/>
  <Override PartName="/ppt/charts/chart106.xml" ContentType="application/vnd.openxmlformats-officedocument.drawingml.chart+xml"/>
  <Override PartName="/ppt/charts/chart107.xml" ContentType="application/vnd.openxmlformats-officedocument.drawingml.chart+xml"/>
  <Override PartName="/ppt/charts/chart108.xml" ContentType="application/vnd.openxmlformats-officedocument.drawingml.chart+xml"/>
  <Override PartName="/ppt/charts/chart109.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110.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111.xml" ContentType="application/vnd.openxmlformats-officedocument.drawingml.chart+xml"/>
  <Override PartName="/ppt/charts/style45.xml" ContentType="application/vnd.ms-office.chartstyle+xml"/>
  <Override PartName="/ppt/charts/colors45.xml" ContentType="application/vnd.ms-office.chartcolorstyle+xml"/>
  <Override PartName="/ppt/notesSlides/notesSlide47.xml" ContentType="application/vnd.openxmlformats-officedocument.presentationml.notesSlide+xml"/>
  <Override PartName="/ppt/charts/chart112.xml" ContentType="application/vnd.openxmlformats-officedocument.drawingml.chart+xml"/>
  <Override PartName="/ppt/notesSlides/notesSlide48.xml" ContentType="application/vnd.openxmlformats-officedocument.presentationml.notesSlide+xml"/>
  <Override PartName="/ppt/charts/chart113.xml" ContentType="application/vnd.openxmlformats-officedocument.drawingml.chart+xml"/>
  <Override PartName="/ppt/notesSlides/notesSlide49.xml" ContentType="application/vnd.openxmlformats-officedocument.presentationml.notesSlide+xml"/>
  <Override PartName="/ppt/charts/chart114.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11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16.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50.xml" ContentType="application/vnd.openxmlformats-officedocument.presentationml.notesSlide+xml"/>
  <Override PartName="/ppt/charts/chart117.xml" ContentType="application/vnd.openxmlformats-officedocument.drawingml.chart+xml"/>
  <Override PartName="/ppt/charts/chart118.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19.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120.xml" ContentType="application/vnd.openxmlformats-officedocument.drawingml.chart+xml"/>
  <Override PartName="/ppt/charts/style51.xml" ContentType="application/vnd.ms-office.chartstyle+xml"/>
  <Override PartName="/ppt/charts/colors51.xml" ContentType="application/vnd.ms-office.chartcolorstyle+xml"/>
  <Override PartName="/ppt/notesSlides/notesSlide51.xml" ContentType="application/vnd.openxmlformats-officedocument.presentationml.notesSlide+xml"/>
  <Override PartName="/ppt/charts/chart121.xml" ContentType="application/vnd.openxmlformats-officedocument.drawingml.chart+xml"/>
  <Override PartName="/ppt/notesSlides/notesSlide52.xml" ContentType="application/vnd.openxmlformats-officedocument.presentationml.notesSlide+xml"/>
  <Override PartName="/ppt/charts/chart12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12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24.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53.xml" ContentType="application/vnd.openxmlformats-officedocument.presentationml.notesSlide+xml"/>
  <Override PartName="/ppt/charts/chart125.xml" ContentType="application/vnd.openxmlformats-officedocument.drawingml.chart+xml"/>
  <Override PartName="/ppt/charts/chart126.xml" ContentType="application/vnd.openxmlformats-officedocument.drawingml.chart+xml"/>
  <Override PartName="/ppt/charts/chart127.xml" ContentType="application/vnd.openxmlformats-officedocument.drawingml.chart+xml"/>
  <Override PartName="/ppt/charts/chart128.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29.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130.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54.xml" ContentType="application/vnd.openxmlformats-officedocument.presentationml.notesSlide+xml"/>
  <Override PartName="/ppt/charts/chart131.xml" ContentType="application/vnd.openxmlformats-officedocument.drawingml.chart+xml"/>
  <Override PartName="/ppt/charts/chart132.xml" ContentType="application/vnd.openxmlformats-officedocument.drawingml.chart+xml"/>
  <Override PartName="/ppt/notesSlides/notesSlide55.xml" ContentType="application/vnd.openxmlformats-officedocument.presentationml.notesSlide+xml"/>
  <Override PartName="/ppt/charts/chart133.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134.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35.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56.xml" ContentType="application/vnd.openxmlformats-officedocument.presentationml.notesSlide+xml"/>
  <Override PartName="/ppt/charts/chart136.xml" ContentType="application/vnd.openxmlformats-officedocument.drawingml.chart+xml"/>
  <Override PartName="/ppt/charts/chart137.xml" ContentType="application/vnd.openxmlformats-officedocument.drawingml.chart+xml"/>
  <Override PartName="/ppt/charts/chart138.xml" ContentType="application/vnd.openxmlformats-officedocument.drawingml.chart+xml"/>
  <Override PartName="/ppt/charts/chart139.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40.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141.xml" ContentType="application/vnd.openxmlformats-officedocument.drawingml.chart+xml"/>
  <Override PartName="/ppt/charts/style63.xml" ContentType="application/vnd.ms-office.chartstyle+xml"/>
  <Override PartName="/ppt/charts/colors63.xml" ContentType="application/vnd.ms-office.chartcolorstyle+xml"/>
  <Override PartName="/ppt/notesSlides/notesSlide57.xml" ContentType="application/vnd.openxmlformats-officedocument.presentationml.notesSlide+xml"/>
  <Override PartName="/ppt/charts/chart142.xml" ContentType="application/vnd.openxmlformats-officedocument.drawingml.chart+xml"/>
  <Override PartName="/ppt/charts/chart143.xml" ContentType="application/vnd.openxmlformats-officedocument.drawingml.chart+xml"/>
  <Override PartName="/ppt/notesSlides/notesSlide58.xml" ContentType="application/vnd.openxmlformats-officedocument.presentationml.notesSlide+xml"/>
  <Override PartName="/ppt/charts/chart144.xml" ContentType="application/vnd.openxmlformats-officedocument.drawingml.chart+xml"/>
  <Override PartName="/ppt/notesSlides/notesSlide59.xml" ContentType="application/vnd.openxmlformats-officedocument.presentationml.notesSlide+xml"/>
  <Override PartName="/ppt/charts/chart145.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146.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47.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60.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charts/chart150.xml" ContentType="application/vnd.openxmlformats-officedocument.drawingml.chart+xml"/>
  <Override PartName="/ppt/charts/chart151.xml" ContentType="application/vnd.openxmlformats-officedocument.drawingml.chart+xml"/>
  <Override PartName="/ppt/charts/chart152.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53.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154.xml" ContentType="application/vnd.openxmlformats-officedocument.drawingml.chart+xml"/>
  <Override PartName="/ppt/charts/style69.xml" ContentType="application/vnd.ms-office.chartstyle+xml"/>
  <Override PartName="/ppt/charts/colors69.xml" ContentType="application/vnd.ms-office.chartcolorstyle+xml"/>
  <Override PartName="/ppt/notesSlides/notesSlide61.xml" ContentType="application/vnd.openxmlformats-officedocument.presentationml.notesSlide+xml"/>
  <Override PartName="/ppt/charts/chart155.xml" ContentType="application/vnd.openxmlformats-officedocument.drawingml.chart+xml"/>
  <Override PartName="/ppt/notesSlides/notesSlide62.xml" ContentType="application/vnd.openxmlformats-officedocument.presentationml.notesSlide+xml"/>
  <Override PartName="/ppt/charts/chart156.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96"/>
  </p:notesMasterIdLst>
  <p:handoutMasterIdLst>
    <p:handoutMasterId r:id="rId97"/>
  </p:handoutMasterIdLst>
  <p:sldIdLst>
    <p:sldId id="1582" r:id="rId5"/>
    <p:sldId id="1583" r:id="rId6"/>
    <p:sldId id="1614" r:id="rId7"/>
    <p:sldId id="2007" r:id="rId8"/>
    <p:sldId id="1624" r:id="rId9"/>
    <p:sldId id="1625" r:id="rId10"/>
    <p:sldId id="1613" r:id="rId11"/>
    <p:sldId id="1609" r:id="rId12"/>
    <p:sldId id="1591" r:id="rId13"/>
    <p:sldId id="1778" r:id="rId14"/>
    <p:sldId id="2005" r:id="rId15"/>
    <p:sldId id="2020" r:id="rId16"/>
    <p:sldId id="2006" r:id="rId17"/>
    <p:sldId id="1615" r:id="rId18"/>
    <p:sldId id="1686" r:id="rId19"/>
    <p:sldId id="1643" r:id="rId20"/>
    <p:sldId id="1620" r:id="rId21"/>
    <p:sldId id="1968" r:id="rId22"/>
    <p:sldId id="1598" r:id="rId23"/>
    <p:sldId id="1942" r:id="rId24"/>
    <p:sldId id="1943" r:id="rId25"/>
    <p:sldId id="1993" r:id="rId26"/>
    <p:sldId id="1945" r:id="rId27"/>
    <p:sldId id="1946" r:id="rId28"/>
    <p:sldId id="1987" r:id="rId29"/>
    <p:sldId id="1969" r:id="rId30"/>
    <p:sldId id="1626" r:id="rId31"/>
    <p:sldId id="1753" r:id="rId32"/>
    <p:sldId id="1994" r:id="rId33"/>
    <p:sldId id="1948" r:id="rId34"/>
    <p:sldId id="1949" r:id="rId35"/>
    <p:sldId id="1988" r:id="rId36"/>
    <p:sldId id="1970" r:id="rId37"/>
    <p:sldId id="1628" r:id="rId38"/>
    <p:sldId id="1743" r:id="rId39"/>
    <p:sldId id="1995" r:id="rId40"/>
    <p:sldId id="1979" r:id="rId41"/>
    <p:sldId id="1996" r:id="rId42"/>
    <p:sldId id="1951" r:id="rId43"/>
    <p:sldId id="1952" r:id="rId44"/>
    <p:sldId id="1989" r:id="rId45"/>
    <p:sldId id="1971" r:id="rId46"/>
    <p:sldId id="1629" r:id="rId47"/>
    <p:sldId id="1745" r:id="rId48"/>
    <p:sldId id="1997" r:id="rId49"/>
    <p:sldId id="1954" r:id="rId50"/>
    <p:sldId id="2009" r:id="rId51"/>
    <p:sldId id="1998" r:id="rId52"/>
    <p:sldId id="1957" r:id="rId53"/>
    <p:sldId id="1990" r:id="rId54"/>
    <p:sldId id="1972" r:id="rId55"/>
    <p:sldId id="1630" r:id="rId56"/>
    <p:sldId id="1746" r:id="rId57"/>
    <p:sldId id="1999" r:id="rId58"/>
    <p:sldId id="1959" r:id="rId59"/>
    <p:sldId id="1973" r:id="rId60"/>
    <p:sldId id="1631" r:id="rId61"/>
    <p:sldId id="1960" r:id="rId62"/>
    <p:sldId id="2000" r:id="rId63"/>
    <p:sldId id="1748" r:id="rId64"/>
    <p:sldId id="1991" r:id="rId65"/>
    <p:sldId id="1974" r:id="rId66"/>
    <p:sldId id="1632" r:id="rId67"/>
    <p:sldId id="1749" r:id="rId68"/>
    <p:sldId id="2001" r:id="rId69"/>
    <p:sldId id="1975" r:id="rId70"/>
    <p:sldId id="1976" r:id="rId71"/>
    <p:sldId id="1768" r:id="rId72"/>
    <p:sldId id="1769" r:id="rId73"/>
    <p:sldId id="2002" r:id="rId74"/>
    <p:sldId id="1962" r:id="rId75"/>
    <p:sldId id="1977" r:id="rId76"/>
    <p:sldId id="1770" r:id="rId77"/>
    <p:sldId id="1771" r:id="rId78"/>
    <p:sldId id="2003" r:id="rId79"/>
    <p:sldId id="1963" r:id="rId80"/>
    <p:sldId id="1992" r:id="rId81"/>
    <p:sldId id="1978" r:id="rId82"/>
    <p:sldId id="1964" r:id="rId83"/>
    <p:sldId id="1966" r:id="rId84"/>
    <p:sldId id="2004" r:id="rId85"/>
    <p:sldId id="1967" r:id="rId86"/>
    <p:sldId id="2008" r:id="rId87"/>
    <p:sldId id="1617" r:id="rId88"/>
    <p:sldId id="1820" r:id="rId89"/>
    <p:sldId id="1618" r:id="rId90"/>
    <p:sldId id="1821" r:id="rId91"/>
    <p:sldId id="1819" r:id="rId92"/>
    <p:sldId id="1822" r:id="rId93"/>
    <p:sldId id="1696" r:id="rId94"/>
    <p:sldId id="1619" r:id="rId9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63" userDrawn="1">
          <p15:clr>
            <a:srgbClr val="A4A3A4"/>
          </p15:clr>
        </p15:guide>
        <p15:guide id="3" orient="horz" pos="1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82B4108-A690-A476-9C8F-5B656B060D58}" name="Chrysa Lamprinakou" initials="CL" userId="S::Chrysa.Lamprinakou@surveycoordination.com::97b82b60-cfd2-465d-8b47-cc1dacd4761a" providerId="AD"/>
  <p188:author id="{E7C39108-612E-66B8-CE2C-9BA871199934}" name="Caroline Killpack" initials="CK" userId="S::caroline.killpack@pickereurope.ac.uk::75746590-78e4-43e6-a9cc-06446ab34e3d" providerId="AD"/>
  <p188:author id="{9886B008-761E-E478-81AD-38EF162C7DF6}" name="Chester Howarth" initials="CH" userId="S::Chester.Howarth@cqc.org.uk::648a82ac-ada1-472a-b64c-706a36c75676" providerId="AD"/>
  <p188:author id="{8170C40A-23C2-FF4A-8194-816556B769E4}" name="Collins, Nicola" initials="NC" userId="S::Nicola.Collins@cqc.org.uk::f3bf8cb9-0e06-460e-81d8-cf19b1588764" providerId="AD"/>
  <p188:author id="{62855C30-F27B-4AF1-A4D5-31913ABB42B5}" name="Anca Postolache" initials="AP" userId="S::Anca.Postolache@surveycoordination.com::071090b0-dd8b-4af8-b568-9362f129f62d" providerId="AD"/>
  <p188:author id="{175DE54D-B071-8829-1CBE-DDE26626C8D9}" name="James, Alice" initials="AJ" userId="S::alice.james@cqc.org.uk::957c40c3-74fc-4387-b314-23310550a198" providerId="AD"/>
  <p188:author id="{7CFC89B4-3A9B-05AB-D220-C94366093B4F}" name="Amie Hamilton" initials="AH" userId="S::Amie.Hamilton@surveycoordination.com::d2ce4700-4af4-42b5-9fdc-06dee3745fd4" providerId="AD"/>
  <p188:author id="{7D1558C9-17A0-AB6C-296F-01B201B7A63D}" name="Samantha Wakes" initials="SW" userId="S::samantha.wakes@cqc.org.uk::eb4a554e-97b5-4674-af3c-6a9170a6385b" providerId="AD"/>
  <p188:author id="{8A44CAE5-AFAC-B2C6-45F5-DE2AC52CE724}" name="Samantha Guymer" initials=""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Will Mayes" initials="WM"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11" name="Collins, Nicola" initials="CN" lastIdx="4" clrIdx="10">
    <p:extLst>
      <p:ext uri="{19B8F6BF-5375-455C-9EA6-DF929625EA0E}">
        <p15:presenceInfo xmlns:p15="http://schemas.microsoft.com/office/powerpoint/2012/main" userId="S::Nicola.Collins@cqc.org.uk::f3bf8cb9-0e06-460e-81d8-cf19b1588764"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12" name="Peter Stewart-Sandeman" initials="PSS" lastIdx="1" clrIdx="11">
    <p:extLst>
      <p:ext uri="{19B8F6BF-5375-455C-9EA6-DF929625EA0E}">
        <p15:presenceInfo xmlns:p15="http://schemas.microsoft.com/office/powerpoint/2012/main" userId="S-1-5-21-2891863288-2859082394-63186017-5930"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005EB8"/>
    <a:srgbClr val="746280"/>
    <a:srgbClr val="2F469C"/>
    <a:srgbClr val="6B2768"/>
    <a:srgbClr val="756382"/>
    <a:srgbClr val="FFFFFF"/>
    <a:srgbClr val="EDEDED"/>
    <a:srgbClr val="000000"/>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111" autoAdjust="0"/>
    <p:restoredTop sz="93447" autoAdjust="0"/>
  </p:normalViewPr>
  <p:slideViewPr>
    <p:cSldViewPr snapToGrid="0">
      <p:cViewPr varScale="1">
        <p:scale>
          <a:sx n="77" d="100"/>
          <a:sy n="77" d="100"/>
        </p:scale>
        <p:origin x="720" y="62"/>
      </p:cViewPr>
      <p:guideLst>
        <p:guide orient="horz" pos="663"/>
        <p:guide pos="3863"/>
        <p:guide orient="horz" pos="1593"/>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tableStyles" Target="tableStyles.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103"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slide" Target="slides/slide87.xml"/><Relationship Id="rId96"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handoutMaster" Target="handoutMasters/handoutMaster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commentAuthors" Target="commentAuthors.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39.xml"/><Relationship Id="rId1" Type="http://schemas.microsoft.com/office/2011/relationships/chartStyle" Target="style39.xml"/></Relationships>
</file>

<file path=ppt/charts/_rels/chart101.xml.rels><?xml version="1.0" encoding="UTF-8" standalone="yes"?>
<Relationships xmlns="http://schemas.openxmlformats.org/package/2006/relationships"><Relationship Id="rId2" Type="http://schemas.openxmlformats.org/officeDocument/2006/relationships/package" Target="../embeddings/Microsoft_Excel_Worksheet100.xlsx"/><Relationship Id="rId1" Type="http://schemas.openxmlformats.org/officeDocument/2006/relationships/image" Target="../media/image19.png"/></Relationships>
</file>

<file path=ppt/charts/_rels/chart102.xml.rels><?xml version="1.0" encoding="UTF-8" standalone="yes"?>
<Relationships xmlns="http://schemas.openxmlformats.org/package/2006/relationships"><Relationship Id="rId2" Type="http://schemas.openxmlformats.org/officeDocument/2006/relationships/package" Target="../embeddings/Microsoft_Excel_Worksheet101.xlsx"/><Relationship Id="rId1" Type="http://schemas.openxmlformats.org/officeDocument/2006/relationships/image" Target="../media/image19.png"/></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0.xml"/><Relationship Id="rId1" Type="http://schemas.microsoft.com/office/2011/relationships/chartStyle" Target="style40.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41.xml"/><Relationship Id="rId1" Type="http://schemas.microsoft.com/office/2011/relationships/chartStyle" Target="style41.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42.xml"/><Relationship Id="rId1" Type="http://schemas.microsoft.com/office/2011/relationships/chartStyle" Target="style42.xml"/></Relationships>
</file>

<file path=ppt/charts/_rels/chart106.xml.rels><?xml version="1.0" encoding="UTF-8" standalone="yes"?>
<Relationships xmlns="http://schemas.openxmlformats.org/package/2006/relationships"><Relationship Id="rId2" Type="http://schemas.openxmlformats.org/officeDocument/2006/relationships/package" Target="../embeddings/Microsoft_Excel_Worksheet105.xlsx"/><Relationship Id="rId1" Type="http://schemas.openxmlformats.org/officeDocument/2006/relationships/image" Target="../media/image19.png"/></Relationships>
</file>

<file path=ppt/charts/_rels/chart107.xml.rels><?xml version="1.0" encoding="UTF-8" standalone="yes"?>
<Relationships xmlns="http://schemas.openxmlformats.org/package/2006/relationships"><Relationship Id="rId2" Type="http://schemas.openxmlformats.org/officeDocument/2006/relationships/package" Target="../embeddings/Microsoft_Excel_Worksheet106.xlsx"/><Relationship Id="rId1" Type="http://schemas.openxmlformats.org/officeDocument/2006/relationships/image" Target="../media/image19.png"/></Relationships>
</file>

<file path=ppt/charts/_rels/chart108.xml.rels><?xml version="1.0" encoding="UTF-8" standalone="yes"?>
<Relationships xmlns="http://schemas.openxmlformats.org/package/2006/relationships"><Relationship Id="rId2" Type="http://schemas.openxmlformats.org/officeDocument/2006/relationships/package" Target="../embeddings/Microsoft_Excel_Worksheet107.xlsx"/><Relationship Id="rId1" Type="http://schemas.openxmlformats.org/officeDocument/2006/relationships/image" Target="../media/image19.png"/></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43.xml"/><Relationship Id="rId1" Type="http://schemas.microsoft.com/office/2011/relationships/chartStyle" Target="style43.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44.xml"/><Relationship Id="rId1" Type="http://schemas.microsoft.com/office/2011/relationships/chartStyle" Target="style44.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45.xml"/><Relationship Id="rId1" Type="http://schemas.microsoft.com/office/2011/relationships/chartStyle" Target="style45.xml"/></Relationships>
</file>

<file path=ppt/charts/_rels/chart112.xml.rels><?xml version="1.0" encoding="UTF-8" standalone="yes"?>
<Relationships xmlns="http://schemas.openxmlformats.org/package/2006/relationships"><Relationship Id="rId2" Type="http://schemas.openxmlformats.org/officeDocument/2006/relationships/package" Target="../embeddings/Microsoft_Excel_Worksheet111.xlsx"/><Relationship Id="rId1" Type="http://schemas.openxmlformats.org/officeDocument/2006/relationships/image" Target="../media/image19.png"/></Relationships>
</file>

<file path=ppt/charts/_rels/chart113.xml.rels><?xml version="1.0" encoding="UTF-8" standalone="yes"?>
<Relationships xmlns="http://schemas.openxmlformats.org/package/2006/relationships"><Relationship Id="rId2" Type="http://schemas.openxmlformats.org/officeDocument/2006/relationships/package" Target="../embeddings/Microsoft_Excel_Worksheet112.xlsx"/><Relationship Id="rId1" Type="http://schemas.openxmlformats.org/officeDocument/2006/relationships/image" Target="../media/image19.png"/></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46.xml"/><Relationship Id="rId1" Type="http://schemas.microsoft.com/office/2011/relationships/chartStyle" Target="style46.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47.xml"/><Relationship Id="rId1" Type="http://schemas.microsoft.com/office/2011/relationships/chartStyle" Target="style47.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48.xml"/><Relationship Id="rId1" Type="http://schemas.microsoft.com/office/2011/relationships/chartStyle" Target="style48.xml"/></Relationships>
</file>

<file path=ppt/charts/_rels/chart117.xml.rels><?xml version="1.0" encoding="UTF-8" standalone="yes"?>
<Relationships xmlns="http://schemas.openxmlformats.org/package/2006/relationships"><Relationship Id="rId2" Type="http://schemas.openxmlformats.org/officeDocument/2006/relationships/package" Target="../embeddings/Microsoft_Excel_Worksheet116.xlsx"/><Relationship Id="rId1" Type="http://schemas.openxmlformats.org/officeDocument/2006/relationships/image" Target="../media/image19.png"/></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49.xml"/><Relationship Id="rId1" Type="http://schemas.microsoft.com/office/2011/relationships/chartStyle" Target="style49.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50.xml"/><Relationship Id="rId1" Type="http://schemas.microsoft.com/office/2011/relationships/chartStyle" Target="style50.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51.xml"/><Relationship Id="rId1" Type="http://schemas.microsoft.com/office/2011/relationships/chartStyle" Target="style51.xml"/></Relationships>
</file>

<file path=ppt/charts/_rels/chart121.xml.rels><?xml version="1.0" encoding="UTF-8" standalone="yes"?>
<Relationships xmlns="http://schemas.openxmlformats.org/package/2006/relationships"><Relationship Id="rId2" Type="http://schemas.openxmlformats.org/officeDocument/2006/relationships/package" Target="../embeddings/Microsoft_Excel_Worksheet120.xlsx"/><Relationship Id="rId1" Type="http://schemas.openxmlformats.org/officeDocument/2006/relationships/image" Target="../media/image19.png"/></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52.xml"/><Relationship Id="rId1" Type="http://schemas.microsoft.com/office/2011/relationships/chartStyle" Target="style52.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53.xml"/><Relationship Id="rId1" Type="http://schemas.microsoft.com/office/2011/relationships/chartStyle" Target="style53.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54.xml"/><Relationship Id="rId1" Type="http://schemas.microsoft.com/office/2011/relationships/chartStyle" Target="style54.xml"/></Relationships>
</file>

<file path=ppt/charts/_rels/chart125.xml.rels><?xml version="1.0" encoding="UTF-8" standalone="yes"?>
<Relationships xmlns="http://schemas.openxmlformats.org/package/2006/relationships"><Relationship Id="rId2" Type="http://schemas.openxmlformats.org/officeDocument/2006/relationships/package" Target="../embeddings/Microsoft_Excel_Worksheet124.xlsx"/><Relationship Id="rId1" Type="http://schemas.openxmlformats.org/officeDocument/2006/relationships/image" Target="../media/image19.png"/></Relationships>
</file>

<file path=ppt/charts/_rels/chart126.xml.rels><?xml version="1.0" encoding="UTF-8" standalone="yes"?>
<Relationships xmlns="http://schemas.openxmlformats.org/package/2006/relationships"><Relationship Id="rId2" Type="http://schemas.openxmlformats.org/officeDocument/2006/relationships/package" Target="../embeddings/Microsoft_Excel_Worksheet125.xlsx"/><Relationship Id="rId1" Type="http://schemas.openxmlformats.org/officeDocument/2006/relationships/image" Target="../media/image19.png"/></Relationships>
</file>

<file path=ppt/charts/_rels/chart127.xml.rels><?xml version="1.0" encoding="UTF-8" standalone="yes"?>
<Relationships xmlns="http://schemas.openxmlformats.org/package/2006/relationships"><Relationship Id="rId2" Type="http://schemas.openxmlformats.org/officeDocument/2006/relationships/package" Target="../embeddings/Microsoft_Excel_Worksheet126.xlsx"/><Relationship Id="rId1" Type="http://schemas.openxmlformats.org/officeDocument/2006/relationships/image" Target="../media/image19.png"/></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55.xml"/><Relationship Id="rId1" Type="http://schemas.microsoft.com/office/2011/relationships/chartStyle" Target="style55.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56.xml"/><Relationship Id="rId1" Type="http://schemas.microsoft.com/office/2011/relationships/chartStyle" Target="style56.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6.xml"/><Relationship Id="rId1" Type="http://schemas.microsoft.com/office/2011/relationships/chartStyle" Target="style6.xml"/></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57.xml"/><Relationship Id="rId1" Type="http://schemas.microsoft.com/office/2011/relationships/chartStyle" Target="style57.xml"/></Relationships>
</file>

<file path=ppt/charts/_rels/chart131.xml.rels><?xml version="1.0" encoding="UTF-8" standalone="yes"?>
<Relationships xmlns="http://schemas.openxmlformats.org/package/2006/relationships"><Relationship Id="rId2" Type="http://schemas.openxmlformats.org/officeDocument/2006/relationships/package" Target="../embeddings/Microsoft_Excel_Worksheet130.xlsx"/><Relationship Id="rId1" Type="http://schemas.openxmlformats.org/officeDocument/2006/relationships/image" Target="../media/image19.png"/></Relationships>
</file>

<file path=ppt/charts/_rels/chart132.xml.rels><?xml version="1.0" encoding="UTF-8" standalone="yes"?>
<Relationships xmlns="http://schemas.openxmlformats.org/package/2006/relationships"><Relationship Id="rId2" Type="http://schemas.openxmlformats.org/officeDocument/2006/relationships/package" Target="../embeddings/Microsoft_Excel_Worksheet131.xlsx"/><Relationship Id="rId1" Type="http://schemas.openxmlformats.org/officeDocument/2006/relationships/image" Target="../media/image19.png"/></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58.xml"/><Relationship Id="rId1" Type="http://schemas.microsoft.com/office/2011/relationships/chartStyle" Target="style58.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59.xml"/><Relationship Id="rId1" Type="http://schemas.microsoft.com/office/2011/relationships/chartStyle" Target="style59.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60.xml"/><Relationship Id="rId1" Type="http://schemas.microsoft.com/office/2011/relationships/chartStyle" Target="style60.xml"/></Relationships>
</file>

<file path=ppt/charts/_rels/chart136.xml.rels><?xml version="1.0" encoding="UTF-8" standalone="yes"?>
<Relationships xmlns="http://schemas.openxmlformats.org/package/2006/relationships"><Relationship Id="rId2" Type="http://schemas.openxmlformats.org/officeDocument/2006/relationships/package" Target="../embeddings/Microsoft_Excel_Worksheet135.xlsx"/><Relationship Id="rId1" Type="http://schemas.openxmlformats.org/officeDocument/2006/relationships/image" Target="../media/image19.png"/></Relationships>
</file>

<file path=ppt/charts/_rels/chart137.xml.rels><?xml version="1.0" encoding="UTF-8" standalone="yes"?>
<Relationships xmlns="http://schemas.openxmlformats.org/package/2006/relationships"><Relationship Id="rId2" Type="http://schemas.openxmlformats.org/officeDocument/2006/relationships/package" Target="../embeddings/Microsoft_Excel_Worksheet136.xlsx"/><Relationship Id="rId1" Type="http://schemas.openxmlformats.org/officeDocument/2006/relationships/image" Target="../media/image19.png"/></Relationships>
</file>

<file path=ppt/charts/_rels/chart138.xml.rels><?xml version="1.0" encoding="UTF-8" standalone="yes"?>
<Relationships xmlns="http://schemas.openxmlformats.org/package/2006/relationships"><Relationship Id="rId2" Type="http://schemas.openxmlformats.org/officeDocument/2006/relationships/package" Target="../embeddings/Microsoft_Excel_Worksheet137.xlsx"/><Relationship Id="rId1" Type="http://schemas.openxmlformats.org/officeDocument/2006/relationships/image" Target="../media/image19.png"/></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61.xml"/><Relationship Id="rId1" Type="http://schemas.microsoft.com/office/2011/relationships/chartStyle" Target="style6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9.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62.xml"/><Relationship Id="rId1" Type="http://schemas.microsoft.com/office/2011/relationships/chartStyle" Target="style62.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63.xml"/><Relationship Id="rId1" Type="http://schemas.microsoft.com/office/2011/relationships/chartStyle" Target="style63.xml"/></Relationships>
</file>

<file path=ppt/charts/_rels/chart142.xml.rels><?xml version="1.0" encoding="UTF-8" standalone="yes"?>
<Relationships xmlns="http://schemas.openxmlformats.org/package/2006/relationships"><Relationship Id="rId2" Type="http://schemas.openxmlformats.org/officeDocument/2006/relationships/package" Target="../embeddings/Microsoft_Excel_Worksheet141.xlsx"/><Relationship Id="rId1" Type="http://schemas.openxmlformats.org/officeDocument/2006/relationships/image" Target="../media/image19.png"/></Relationships>
</file>

<file path=ppt/charts/_rels/chart143.xml.rels><?xml version="1.0" encoding="UTF-8" standalone="yes"?>
<Relationships xmlns="http://schemas.openxmlformats.org/package/2006/relationships"><Relationship Id="rId2" Type="http://schemas.openxmlformats.org/officeDocument/2006/relationships/package" Target="../embeddings/Microsoft_Excel_Worksheet142.xlsx"/><Relationship Id="rId1" Type="http://schemas.openxmlformats.org/officeDocument/2006/relationships/image" Target="../media/image19.png"/></Relationships>
</file>

<file path=ppt/charts/_rels/chart144.xml.rels><?xml version="1.0" encoding="UTF-8" standalone="yes"?>
<Relationships xmlns="http://schemas.openxmlformats.org/package/2006/relationships"><Relationship Id="rId2" Type="http://schemas.openxmlformats.org/officeDocument/2006/relationships/package" Target="../embeddings/Microsoft_Excel_Worksheet143.xlsx"/><Relationship Id="rId1" Type="http://schemas.openxmlformats.org/officeDocument/2006/relationships/image" Target="../media/image19.png"/></Relationships>
</file>

<file path=ppt/charts/_rels/chart145.xml.rels><?xml version="1.0" encoding="UTF-8" standalone="yes"?>
<Relationships xmlns="http://schemas.openxmlformats.org/package/2006/relationships"><Relationship Id="rId3" Type="http://schemas.openxmlformats.org/officeDocument/2006/relationships/package" Target="../embeddings/Microsoft_Excel_Worksheet144.xlsx"/><Relationship Id="rId2" Type="http://schemas.microsoft.com/office/2011/relationships/chartColorStyle" Target="colors64.xml"/><Relationship Id="rId1" Type="http://schemas.microsoft.com/office/2011/relationships/chartStyle" Target="style64.xml"/></Relationships>
</file>

<file path=ppt/charts/_rels/chart146.xml.rels><?xml version="1.0" encoding="UTF-8" standalone="yes"?>
<Relationships xmlns="http://schemas.openxmlformats.org/package/2006/relationships"><Relationship Id="rId3" Type="http://schemas.openxmlformats.org/officeDocument/2006/relationships/package" Target="../embeddings/Microsoft_Excel_Worksheet145.xlsx"/><Relationship Id="rId2" Type="http://schemas.microsoft.com/office/2011/relationships/chartColorStyle" Target="colors65.xml"/><Relationship Id="rId1" Type="http://schemas.microsoft.com/office/2011/relationships/chartStyle" Target="style65.xml"/></Relationships>
</file>

<file path=ppt/charts/_rels/chart147.xml.rels><?xml version="1.0" encoding="UTF-8" standalone="yes"?>
<Relationships xmlns="http://schemas.openxmlformats.org/package/2006/relationships"><Relationship Id="rId3" Type="http://schemas.openxmlformats.org/officeDocument/2006/relationships/package" Target="../embeddings/Microsoft_Excel_Worksheet146.xlsx"/><Relationship Id="rId2" Type="http://schemas.microsoft.com/office/2011/relationships/chartColorStyle" Target="colors66.xml"/><Relationship Id="rId1" Type="http://schemas.microsoft.com/office/2011/relationships/chartStyle" Target="style66.xml"/></Relationships>
</file>

<file path=ppt/charts/_rels/chart148.xml.rels><?xml version="1.0" encoding="UTF-8" standalone="yes"?>
<Relationships xmlns="http://schemas.openxmlformats.org/package/2006/relationships"><Relationship Id="rId2" Type="http://schemas.openxmlformats.org/officeDocument/2006/relationships/package" Target="../embeddings/Microsoft_Excel_Worksheet147.xlsx"/><Relationship Id="rId1" Type="http://schemas.openxmlformats.org/officeDocument/2006/relationships/image" Target="../media/image19.png"/></Relationships>
</file>

<file path=ppt/charts/_rels/chart149.xml.rels><?xml version="1.0" encoding="UTF-8" standalone="yes"?>
<Relationships xmlns="http://schemas.openxmlformats.org/package/2006/relationships"><Relationship Id="rId2" Type="http://schemas.openxmlformats.org/officeDocument/2006/relationships/package" Target="../embeddings/Microsoft_Excel_Worksheet148.xlsx"/><Relationship Id="rId1" Type="http://schemas.openxmlformats.org/officeDocument/2006/relationships/image" Target="../media/image19.png"/></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9.png"/></Relationships>
</file>

<file path=ppt/charts/_rels/chart150.xml.rels><?xml version="1.0" encoding="UTF-8" standalone="yes"?>
<Relationships xmlns="http://schemas.openxmlformats.org/package/2006/relationships"><Relationship Id="rId2" Type="http://schemas.openxmlformats.org/officeDocument/2006/relationships/package" Target="../embeddings/Microsoft_Excel_Worksheet149.xlsx"/><Relationship Id="rId1" Type="http://schemas.openxmlformats.org/officeDocument/2006/relationships/image" Target="../media/image19.png"/></Relationships>
</file>

<file path=ppt/charts/_rels/chart151.xml.rels><?xml version="1.0" encoding="UTF-8" standalone="yes"?>
<Relationships xmlns="http://schemas.openxmlformats.org/package/2006/relationships"><Relationship Id="rId2" Type="http://schemas.openxmlformats.org/officeDocument/2006/relationships/package" Target="../embeddings/Microsoft_Excel_Worksheet150.xlsx"/><Relationship Id="rId1" Type="http://schemas.openxmlformats.org/officeDocument/2006/relationships/image" Target="../media/image19.png"/></Relationships>
</file>

<file path=ppt/charts/_rels/chart152.xml.rels><?xml version="1.0" encoding="UTF-8" standalone="yes"?>
<Relationships xmlns="http://schemas.openxmlformats.org/package/2006/relationships"><Relationship Id="rId3" Type="http://schemas.openxmlformats.org/officeDocument/2006/relationships/package" Target="../embeddings/Microsoft_Excel_Worksheet151.xlsx"/><Relationship Id="rId2" Type="http://schemas.microsoft.com/office/2011/relationships/chartColorStyle" Target="colors67.xml"/><Relationship Id="rId1" Type="http://schemas.microsoft.com/office/2011/relationships/chartStyle" Target="style67.xml"/></Relationships>
</file>

<file path=ppt/charts/_rels/chart153.xml.rels><?xml version="1.0" encoding="UTF-8" standalone="yes"?>
<Relationships xmlns="http://schemas.openxmlformats.org/package/2006/relationships"><Relationship Id="rId3" Type="http://schemas.openxmlformats.org/officeDocument/2006/relationships/package" Target="../embeddings/Microsoft_Excel_Worksheet152.xlsx"/><Relationship Id="rId2" Type="http://schemas.microsoft.com/office/2011/relationships/chartColorStyle" Target="colors68.xml"/><Relationship Id="rId1" Type="http://schemas.microsoft.com/office/2011/relationships/chartStyle" Target="style68.xml"/></Relationships>
</file>

<file path=ppt/charts/_rels/chart154.xml.rels><?xml version="1.0" encoding="UTF-8" standalone="yes"?>
<Relationships xmlns="http://schemas.openxmlformats.org/package/2006/relationships"><Relationship Id="rId3" Type="http://schemas.openxmlformats.org/officeDocument/2006/relationships/package" Target="../embeddings/Microsoft_Excel_Worksheet153.xlsx"/><Relationship Id="rId2" Type="http://schemas.microsoft.com/office/2011/relationships/chartColorStyle" Target="colors69.xml"/><Relationship Id="rId1" Type="http://schemas.microsoft.com/office/2011/relationships/chartStyle" Target="style69.xml"/></Relationships>
</file>

<file path=ppt/charts/_rels/chart155.xml.rels><?xml version="1.0" encoding="UTF-8" standalone="yes"?>
<Relationships xmlns="http://schemas.openxmlformats.org/package/2006/relationships"><Relationship Id="rId2" Type="http://schemas.openxmlformats.org/officeDocument/2006/relationships/package" Target="../embeddings/Microsoft_Excel_Worksheet154.xlsx"/><Relationship Id="rId1" Type="http://schemas.openxmlformats.org/officeDocument/2006/relationships/image" Target="../media/image19.png"/></Relationships>
</file>

<file path=ppt/charts/_rels/chart156.xml.rels><?xml version="1.0" encoding="UTF-8" standalone="yes"?>
<Relationships xmlns="http://schemas.openxmlformats.org/package/2006/relationships"><Relationship Id="rId2" Type="http://schemas.openxmlformats.org/officeDocument/2006/relationships/package" Target="../embeddings/Microsoft_Excel_Worksheet155.xlsx"/><Relationship Id="rId1" Type="http://schemas.openxmlformats.org/officeDocument/2006/relationships/image" Target="../media/image19.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9.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9.png"/></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9.png"/></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image" Target="../media/image19.png"/></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8.xml"/><Relationship Id="rId1" Type="http://schemas.microsoft.com/office/2011/relationships/chartStyle" Target="style8.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9.xml"/><Relationship Id="rId1" Type="http://schemas.microsoft.com/office/2011/relationships/chartStyle" Target="style9.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9.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9.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9.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9.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9.png"/></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9.png"/></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11.xml"/><Relationship Id="rId1" Type="http://schemas.microsoft.com/office/2011/relationships/chartStyle" Target="style11.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12.xml"/><Relationship Id="rId1" Type="http://schemas.microsoft.com/office/2011/relationships/chartStyle" Target="style12.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9.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9.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9.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3.xml"/><Relationship Id="rId1" Type="http://schemas.microsoft.com/office/2011/relationships/chartStyle" Target="style1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4.xml"/><Relationship Id="rId1" Type="http://schemas.microsoft.com/office/2011/relationships/chartStyle" Target="style1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5.xml"/><Relationship Id="rId1" Type="http://schemas.microsoft.com/office/2011/relationships/chartStyle" Target="style15.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9.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9.png"/></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9.png"/></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image" Target="../media/image19.png"/></Relationships>
</file>

<file path=ppt/charts/_rels/chart42.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9.png"/></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image" Target="../media/image19.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9.png"/></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16.xml"/><Relationship Id="rId1" Type="http://schemas.microsoft.com/office/2011/relationships/chartStyle" Target="style16.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7.xml"/><Relationship Id="rId1" Type="http://schemas.microsoft.com/office/2011/relationships/chartStyle" Target="style17.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8.xml"/><Relationship Id="rId1" Type="http://schemas.microsoft.com/office/2011/relationships/chartStyle" Target="style18.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9.png"/></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8.xlsx"/><Relationship Id="rId1" Type="http://schemas.openxmlformats.org/officeDocument/2006/relationships/image" Target="../media/image19.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9.png"/></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9.xml"/><Relationship Id="rId1" Type="http://schemas.microsoft.com/office/2011/relationships/chartStyle" Target="style1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20.xml"/><Relationship Id="rId1" Type="http://schemas.microsoft.com/office/2011/relationships/chartStyle" Target="style2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21.xml"/><Relationship Id="rId1" Type="http://schemas.microsoft.com/office/2011/relationships/chartStyle" Target="style21.xml"/></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9.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9.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9.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9.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2.xml"/><Relationship Id="rId1" Type="http://schemas.microsoft.com/office/2011/relationships/chartStyle" Target="style22.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3.xml"/><Relationship Id="rId1" Type="http://schemas.microsoft.com/office/2011/relationships/chartStyle" Target="style23.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4.xml"/><Relationship Id="rId1" Type="http://schemas.microsoft.com/office/2011/relationships/chartStyle" Target="style24.xml"/></Relationships>
</file>

<file path=ppt/charts/_rels/chart61.xml.rels><?xml version="1.0" encoding="UTF-8" standalone="yes"?>
<Relationships xmlns="http://schemas.openxmlformats.org/package/2006/relationships"><Relationship Id="rId2" Type="http://schemas.openxmlformats.org/officeDocument/2006/relationships/package" Target="../embeddings/Microsoft_Excel_Worksheet60.xlsx"/><Relationship Id="rId1" Type="http://schemas.openxmlformats.org/officeDocument/2006/relationships/image" Target="../media/image19.png"/></Relationships>
</file>

<file path=ppt/charts/_rels/chart62.xml.rels><?xml version="1.0" encoding="UTF-8" standalone="yes"?>
<Relationships xmlns="http://schemas.openxmlformats.org/package/2006/relationships"><Relationship Id="rId2" Type="http://schemas.openxmlformats.org/officeDocument/2006/relationships/package" Target="../embeddings/Microsoft_Excel_Worksheet61.xlsx"/><Relationship Id="rId1" Type="http://schemas.openxmlformats.org/officeDocument/2006/relationships/image" Target="../media/image19.png"/></Relationships>
</file>

<file path=ppt/charts/_rels/chart63.xml.rels><?xml version="1.0" encoding="UTF-8" standalone="yes"?>
<Relationships xmlns="http://schemas.openxmlformats.org/package/2006/relationships"><Relationship Id="rId2" Type="http://schemas.openxmlformats.org/officeDocument/2006/relationships/package" Target="../embeddings/Microsoft_Excel_Worksheet62.xlsx"/><Relationship Id="rId1" Type="http://schemas.openxmlformats.org/officeDocument/2006/relationships/image" Target="../media/image19.png"/></Relationships>
</file>

<file path=ppt/charts/_rels/chart64.xml.rels><?xml version="1.0" encoding="UTF-8" standalone="yes"?>
<Relationships xmlns="http://schemas.openxmlformats.org/package/2006/relationships"><Relationship Id="rId2" Type="http://schemas.openxmlformats.org/officeDocument/2006/relationships/package" Target="../embeddings/Microsoft_Excel_Worksheet63.xlsx"/><Relationship Id="rId1" Type="http://schemas.openxmlformats.org/officeDocument/2006/relationships/image" Target="../media/image19.png"/></Relationships>
</file>

<file path=ppt/charts/_rels/chart65.xml.rels><?xml version="1.0" encoding="UTF-8" standalone="yes"?>
<Relationships xmlns="http://schemas.openxmlformats.org/package/2006/relationships"><Relationship Id="rId2" Type="http://schemas.openxmlformats.org/officeDocument/2006/relationships/package" Target="../embeddings/Microsoft_Excel_Worksheet64.xlsx"/><Relationship Id="rId1" Type="http://schemas.openxmlformats.org/officeDocument/2006/relationships/image" Target="../media/image19.png"/></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9.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9.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5.xml"/><Relationship Id="rId1" Type="http://schemas.microsoft.com/office/2011/relationships/chartStyle" Target="style25.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26.xml"/><Relationship Id="rId1" Type="http://schemas.microsoft.com/office/2011/relationships/chartStyle" Target="style2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27.xml"/><Relationship Id="rId1" Type="http://schemas.microsoft.com/office/2011/relationships/chartStyle" Target="style27.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9.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9.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9.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9.png"/></Relationships>
</file>

<file path=ppt/charts/_rels/chart75.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28.xml"/><Relationship Id="rId1" Type="http://schemas.microsoft.com/office/2011/relationships/chartStyle" Target="style28.xml"/></Relationships>
</file>

<file path=ppt/charts/_rels/chart76.xml.rels><?xml version="1.0" encoding="UTF-8" standalone="yes"?>
<Relationships xmlns="http://schemas.openxmlformats.org/package/2006/relationships"><Relationship Id="rId3" Type="http://schemas.openxmlformats.org/officeDocument/2006/relationships/package" Target="../embeddings/Microsoft_Excel_Worksheet75.xlsx"/><Relationship Id="rId2" Type="http://schemas.microsoft.com/office/2011/relationships/chartColorStyle" Target="colors29.xml"/><Relationship Id="rId1" Type="http://schemas.microsoft.com/office/2011/relationships/chartStyle" Target="style29.xml"/></Relationships>
</file>

<file path=ppt/charts/_rels/chart77.xml.rels><?xml version="1.0" encoding="UTF-8" standalone="yes"?>
<Relationships xmlns="http://schemas.openxmlformats.org/package/2006/relationships"><Relationship Id="rId3" Type="http://schemas.openxmlformats.org/officeDocument/2006/relationships/package" Target="../embeddings/Microsoft_Excel_Worksheet76.xlsx"/><Relationship Id="rId2" Type="http://schemas.microsoft.com/office/2011/relationships/chartColorStyle" Target="colors30.xml"/><Relationship Id="rId1" Type="http://schemas.microsoft.com/office/2011/relationships/chartStyle" Target="style30.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9.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9.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9.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9.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9.png"/></Relationships>
</file>

<file path=ppt/charts/_rels/chart83.xml.rels><?xml version="1.0" encoding="UTF-8" standalone="yes"?>
<Relationships xmlns="http://schemas.openxmlformats.org/package/2006/relationships"><Relationship Id="rId2" Type="http://schemas.openxmlformats.org/officeDocument/2006/relationships/package" Target="../embeddings/Microsoft_Excel_Worksheet82.xlsx"/><Relationship Id="rId1" Type="http://schemas.openxmlformats.org/officeDocument/2006/relationships/image" Target="../media/image19.png"/></Relationships>
</file>

<file path=ppt/charts/_rels/chart84.xml.rels><?xml version="1.0" encoding="UTF-8" standalone="yes"?>
<Relationships xmlns="http://schemas.openxmlformats.org/package/2006/relationships"><Relationship Id="rId2" Type="http://schemas.openxmlformats.org/officeDocument/2006/relationships/package" Target="../embeddings/Microsoft_Excel_Worksheet83.xlsx"/><Relationship Id="rId1" Type="http://schemas.openxmlformats.org/officeDocument/2006/relationships/image" Target="../media/image19.png"/></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1.xml"/><Relationship Id="rId1" Type="http://schemas.microsoft.com/office/2011/relationships/chartStyle" Target="style31.xml"/></Relationships>
</file>

<file path=ppt/charts/_rels/chart86.xml.rels><?xml version="1.0" encoding="UTF-8" standalone="yes"?>
<Relationships xmlns="http://schemas.openxmlformats.org/package/2006/relationships"><Relationship Id="rId3" Type="http://schemas.openxmlformats.org/officeDocument/2006/relationships/package" Target="../embeddings/Microsoft_Excel_Worksheet85.xlsx"/><Relationship Id="rId2" Type="http://schemas.microsoft.com/office/2011/relationships/chartColorStyle" Target="colors32.xml"/><Relationship Id="rId1" Type="http://schemas.microsoft.com/office/2011/relationships/chartStyle" Target="style32.xml"/></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3.xml"/><Relationship Id="rId1" Type="http://schemas.microsoft.com/office/2011/relationships/chartStyle" Target="style33.xml"/></Relationships>
</file>

<file path=ppt/charts/_rels/chart88.xml.rels><?xml version="1.0" encoding="UTF-8" standalone="yes"?>
<Relationships xmlns="http://schemas.openxmlformats.org/package/2006/relationships"><Relationship Id="rId2" Type="http://schemas.openxmlformats.org/officeDocument/2006/relationships/package" Target="../embeddings/Microsoft_Excel_Worksheet87.xlsx"/><Relationship Id="rId1" Type="http://schemas.openxmlformats.org/officeDocument/2006/relationships/image" Target="../media/image19.png"/></Relationships>
</file>

<file path=ppt/charts/_rels/chart89.xml.rels><?xml version="1.0" encoding="UTF-8" standalone="yes"?>
<Relationships xmlns="http://schemas.openxmlformats.org/package/2006/relationships"><Relationship Id="rId2" Type="http://schemas.openxmlformats.org/officeDocument/2006/relationships/package" Target="../embeddings/Microsoft_Excel_Worksheet88.xlsx"/><Relationship Id="rId1" Type="http://schemas.openxmlformats.org/officeDocument/2006/relationships/image" Target="../media/image19.png"/></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9.png"/></Relationships>
</file>

<file path=ppt/charts/_rels/chart91.xml.rels><?xml version="1.0" encoding="UTF-8" standalone="yes"?>
<Relationships xmlns="http://schemas.openxmlformats.org/package/2006/relationships"><Relationship Id="rId2" Type="http://schemas.openxmlformats.org/officeDocument/2006/relationships/package" Target="../embeddings/Microsoft_Excel_Worksheet90.xlsx"/><Relationship Id="rId1" Type="http://schemas.openxmlformats.org/officeDocument/2006/relationships/image" Target="../media/image19.png"/></Relationships>
</file>

<file path=ppt/charts/_rels/chart92.xml.rels><?xml version="1.0" encoding="UTF-8" standalone="yes"?>
<Relationships xmlns="http://schemas.openxmlformats.org/package/2006/relationships"><Relationship Id="rId2" Type="http://schemas.openxmlformats.org/officeDocument/2006/relationships/package" Target="../embeddings/Microsoft_Excel_Worksheet91.xlsx"/><Relationship Id="rId1" Type="http://schemas.openxmlformats.org/officeDocument/2006/relationships/image" Target="../media/image19.png"/></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34.xml"/><Relationship Id="rId1" Type="http://schemas.microsoft.com/office/2011/relationships/chartStyle" Target="style34.xml"/></Relationships>
</file>

<file path=ppt/charts/_rels/chart94.xml.rels><?xml version="1.0" encoding="UTF-8" standalone="yes"?>
<Relationships xmlns="http://schemas.openxmlformats.org/package/2006/relationships"><Relationship Id="rId3" Type="http://schemas.openxmlformats.org/officeDocument/2006/relationships/package" Target="../embeddings/Microsoft_Excel_Worksheet93.xlsx"/><Relationship Id="rId2" Type="http://schemas.microsoft.com/office/2011/relationships/chartColorStyle" Target="colors35.xml"/><Relationship Id="rId1" Type="http://schemas.microsoft.com/office/2011/relationships/chartStyle" Target="style35.xml"/></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36.xml"/><Relationship Id="rId1" Type="http://schemas.microsoft.com/office/2011/relationships/chartStyle" Target="style36.xml"/></Relationships>
</file>

<file path=ppt/charts/_rels/chart96.xml.rels><?xml version="1.0" encoding="UTF-8" standalone="yes"?>
<Relationships xmlns="http://schemas.openxmlformats.org/package/2006/relationships"><Relationship Id="rId2" Type="http://schemas.openxmlformats.org/officeDocument/2006/relationships/package" Target="../embeddings/Microsoft_Excel_Worksheet95.xlsx"/><Relationship Id="rId1" Type="http://schemas.openxmlformats.org/officeDocument/2006/relationships/image" Target="../media/image19.png"/></Relationships>
</file>

<file path=ppt/charts/_rels/chart97.xml.rels><?xml version="1.0" encoding="UTF-8" standalone="yes"?>
<Relationships xmlns="http://schemas.openxmlformats.org/package/2006/relationships"><Relationship Id="rId2" Type="http://schemas.openxmlformats.org/officeDocument/2006/relationships/package" Target="../embeddings/Microsoft_Excel_Worksheet96.xlsx"/><Relationship Id="rId1" Type="http://schemas.openxmlformats.org/officeDocument/2006/relationships/image" Target="../media/image19.png"/></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37.xml"/><Relationship Id="rId1" Type="http://schemas.microsoft.com/office/2011/relationships/chartStyle" Target="style37.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38.xml"/><Relationship Id="rId1" Type="http://schemas.microsoft.com/office/2011/relationships/chartStyle" Target="style3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63437661721301"/>
          <c:y val="1.3452608840616827E-2"/>
          <c:w val="0.64873124676557392"/>
          <c:h val="0.97309478231876634"/>
        </c:manualLayout>
      </c:layout>
      <c:doughnutChart>
        <c:varyColors val="1"/>
        <c:ser>
          <c:idx val="0"/>
          <c:order val="0"/>
          <c:tx>
            <c:v>data</c:v>
          </c:tx>
          <c:spPr>
            <a:ln>
              <a:noFill/>
            </a:ln>
          </c:spPr>
          <c:dPt>
            <c:idx val="0"/>
            <c:bubble3D val="0"/>
            <c:spPr>
              <a:solidFill>
                <a:srgbClr val="6D276A"/>
              </a:solidFill>
              <a:ln w="19050">
                <a:noFill/>
              </a:ln>
              <a:effectLst/>
            </c:spPr>
            <c:extLst>
              <c:ext xmlns:c16="http://schemas.microsoft.com/office/drawing/2014/chart" uri="{C3380CC4-5D6E-409C-BE32-E72D297353CC}">
                <c16:uniqueId val="{00000001-5DD6-479D-BB29-DBA1EB4BB36A}"/>
              </c:ext>
            </c:extLst>
          </c:dPt>
          <c:dPt>
            <c:idx val="1"/>
            <c:bubble3D val="0"/>
            <c:spPr>
              <a:solidFill>
                <a:schemeClr val="bg1">
                  <a:lumMod val="85000"/>
                </a:schemeClr>
              </a:solidFill>
              <a:ln w="19050">
                <a:noFill/>
              </a:ln>
              <a:effectLst/>
            </c:spPr>
            <c:extLst>
              <c:ext xmlns:c16="http://schemas.microsoft.com/office/drawing/2014/chart" uri="{C3380CC4-5D6E-409C-BE32-E72D297353CC}">
                <c16:uniqueId val="{00000003-5DD6-479D-BB29-DBA1EB4BB36A}"/>
              </c:ext>
            </c:extLst>
          </c:dPt>
          <c:cat>
            <c:strRef>
              <c:f>'for chart'!$A$2:$A$3</c:f>
              <c:strCache>
                <c:ptCount val="2"/>
                <c:pt idx="0">
                  <c:v>fill</c:v>
                </c:pt>
                <c:pt idx="1">
                  <c:v>blank</c:v>
                </c:pt>
              </c:strCache>
            </c:strRef>
          </c:cat>
          <c:val>
            <c:numRef>
              <c:f>'for chart'!$B$2:$B$3</c:f>
              <c:numCache>
                <c:formatCode>0%</c:formatCode>
                <c:ptCount val="2"/>
                <c:pt idx="0">
                  <c:v>0.27891156462585032</c:v>
                </c:pt>
                <c:pt idx="1">
                  <c:v>0.72108843537414968</c:v>
                </c:pt>
              </c:numCache>
            </c:numRef>
          </c:val>
          <c:extLs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showLeaderLines val="1"/>
        </c:dLbls>
        <c:firstSliceAng val="0"/>
        <c:holeSize val="70"/>
      </c:doughnutChart>
      <c:barChart>
        <c:barDir val="col"/>
        <c:grouping val="percentStacked"/>
        <c:varyColors val="0"/>
        <c:ser>
          <c:idx val="1"/>
          <c:order val="1"/>
          <c:tx>
            <c:v>label</c:v>
          </c:tx>
          <c:spPr>
            <a:noFill/>
            <a:ln>
              <a:noFill/>
            </a:ln>
          </c:spPr>
          <c:invertIfNegative val="0"/>
          <c:dLbls>
            <c:dLbl>
              <c:idx val="0"/>
              <c:layout>
                <c:manualLayout>
                  <c:x val="1.9161712785539638E-2"/>
                  <c:y val="4.3911651813959354E-17"/>
                </c:manualLayout>
              </c:layout>
              <c:spPr>
                <a:noFill/>
                <a:ln>
                  <a:noFill/>
                </a:ln>
                <a:effectLst/>
              </c:spPr>
              <c:txPr>
                <a:bodyPr wrap="none" lIns="38100" tIns="19050" rIns="38100" bIns="19050" anchor="ctr">
                  <a:spAutoFit/>
                </a:bodyPr>
                <a:lstStyle/>
                <a:p>
                  <a:pPr>
                    <a:defRPr sz="2800" b="1">
                      <a:solidFill>
                        <a:srgbClr val="6D276A"/>
                      </a:solidFill>
                      <a:latin typeface="Arial" panose="020B0604020202020204" pitchFamily="34" charset="0"/>
                      <a:cs typeface="Arial" panose="020B0604020202020204" pitchFamily="34" charset="0"/>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D6-479D-BB29-DBA1EB4BB36A}"/>
                </c:ext>
              </c:extLst>
            </c:dLbl>
            <c:spPr>
              <a:noFill/>
              <a:ln>
                <a:noFill/>
              </a:ln>
              <a:effectLst/>
            </c:sp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Lit>
              <c:formatCode>General</c:formatCode>
              <c:ptCount val="1"/>
              <c:pt idx="0">
                <c:v>0</c:v>
              </c:pt>
            </c:numLit>
          </c:cat>
          <c:val>
            <c:numRef>
              <c:f>'for chart'!$B$2</c:f>
              <c:numCache>
                <c:formatCode>0%</c:formatCode>
                <c:ptCount val="1"/>
                <c:pt idx="0">
                  <c:v>0.27891156462585032</c:v>
                </c:pt>
              </c:numCache>
            </c:numRef>
          </c:val>
          <c:extLst>
            <c:ext xmlns:c16="http://schemas.microsoft.com/office/drawing/2014/chart" uri="{C3380CC4-5D6E-409C-BE32-E72D297353CC}">
              <c16:uniqueId val="{00000006-5DD6-479D-BB29-DBA1EB4BB36A}"/>
            </c:ext>
          </c:extLst>
        </c:ser>
        <c:dLbls>
          <c:showLegendKey val="0"/>
          <c:showVal val="0"/>
          <c:showCatName val="0"/>
          <c:showSerName val="0"/>
          <c:showPercent val="0"/>
          <c:showBubbleSize val="0"/>
        </c:dLbls>
        <c:gapWidth val="150"/>
        <c:overlap val="100"/>
        <c:axId val="-1420069584"/>
        <c:axId val="-1420063600"/>
      </c:barChart>
      <c:valAx>
        <c:axId val="-1420063600"/>
        <c:scaling>
          <c:orientation val="minMax"/>
        </c:scaling>
        <c:delete val="1"/>
        <c:axPos val="l"/>
        <c:numFmt formatCode="0%" sourceLinked="1"/>
        <c:majorTickMark val="out"/>
        <c:minorTickMark val="none"/>
        <c:tickLblPos val="nextTo"/>
        <c:crossAx val="-1420069584"/>
        <c:crosses val="autoZero"/>
        <c:crossBetween val="between"/>
        <c:majorUnit val="0.5"/>
      </c:valAx>
      <c:catAx>
        <c:axId val="-1420069584"/>
        <c:scaling>
          <c:orientation val="minMax"/>
        </c:scaling>
        <c:delete val="1"/>
        <c:axPos val="t"/>
        <c:numFmt formatCode="General" sourceLinked="1"/>
        <c:majorTickMark val="out"/>
        <c:minorTickMark val="none"/>
        <c:tickLblPos val="nextTo"/>
        <c:crossAx val="-1420063600"/>
        <c:crosses val="max"/>
        <c:auto val="1"/>
        <c:lblAlgn val="ctr"/>
        <c:lblOffset val="100"/>
        <c:tickLblSkip val="1"/>
        <c:tickMarkSkip val="1"/>
        <c:noMultiLvlLbl val="1"/>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6.4550497797727289</c:v>
                </c:pt>
                <c:pt idx="1">
                  <c:v>7.1838428089035382</c:v>
                </c:pt>
                <c:pt idx="2">
                  <c:v>7.7159210310047888</c:v>
                </c:pt>
                <c:pt idx="3">
                  <c:v>6.8965922787267546</c:v>
                </c:pt>
                <c:pt idx="4">
                  <c:v>5.3635224882062236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5.3431922446268629</c:v>
                </c:pt>
                <c:pt idx="1">
                  <c:v>6.5441704220939876</c:v>
                </c:pt>
                <c:pt idx="2">
                  <c:v>7.0770804895995223</c:v>
                </c:pt>
                <c:pt idx="3">
                  <c:v>6.3305318077747614</c:v>
                </c:pt>
                <c:pt idx="4">
                  <c:v>4.9198767003185759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Sheet1!$B$2:$B$6</c:f>
              <c:numCache>
                <c:formatCode>0.0</c:formatCode>
                <c:ptCount val="5"/>
                <c:pt idx="0">
                  <c:v>7.1732360810764906</c:v>
                </c:pt>
                <c:pt idx="1">
                  <c:v>7.1592219330043294</c:v>
                </c:pt>
                <c:pt idx="2">
                  <c:v>7.15717146612179</c:v>
                </c:pt>
                <c:pt idx="3">
                  <c:v>6.6065803882468792</c:v>
                </c:pt>
                <c:pt idx="4">
                  <c:v>6.1860716106829221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B6-462E-920E-E2F19AE5B86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York and Scarborough Teaching Hospitals NHS Foundation Trust</c:v>
                </c:pt>
                <c:pt idx="2">
                  <c:v>Sheffield Children's NHS Foundation Trust</c:v>
                </c:pt>
                <c:pt idx="3">
                  <c:v>The Newcastle Upon Tyne Hospitals NHS Foundation Trust</c:v>
                </c:pt>
                <c:pt idx="4">
                  <c:v>County Durham and Darlington NHS Foundation Trust</c:v>
                </c:pt>
              </c:strCache>
            </c:strRef>
          </c:cat>
          <c:val>
            <c:numRef>
              <c:f>Sheet1!$C$2:$C$6</c:f>
              <c:numCache>
                <c:formatCode>0.0</c:formatCode>
                <c:ptCount val="5"/>
                <c:pt idx="0">
                  <c:v>2.8267639189235094</c:v>
                </c:pt>
                <c:pt idx="1">
                  <c:v>2.8407780669956706</c:v>
                </c:pt>
                <c:pt idx="2">
                  <c:v>2.84282853387821</c:v>
                </c:pt>
                <c:pt idx="3">
                  <c:v>3.3934196117531208</c:v>
                </c:pt>
                <c:pt idx="4">
                  <c:v>3.8139283893170779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B6-462E-920E-E2F19AE5B86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394840155134397"/>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c6. Were you able to get hospital food when it wasn't a mealtime?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837956754400975"/>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c5. Was there enough choice of hospital food?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5.5620460366242419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#N/A</c:v>
                </c:pt>
                <c:pt idx="1">
                  <c:v>5.7699088388759607</c:v>
                </c:pt>
                <c:pt idx="2">
                  <c:v>5.8773454859714702</c:v>
                </c:pt>
                <c:pt idx="3">
                  <c:v>6.1129553758058224</c:v>
                </c:pt>
                <c:pt idx="4">
                  <c:v>6.1332592078756782</c:v>
                </c:pt>
                <c:pt idx="5">
                  <c:v>6.1576748251605986</c:v>
                </c:pt>
                <c:pt idx="6">
                  <c:v>6.1724534305846381</c:v>
                </c:pt>
                <c:pt idx="7">
                  <c:v>6.201564539669036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#N/A</c:v>
                </c:pt>
                <c:pt idx="5">
                  <c:v>#N/A</c:v>
                </c:pt>
                <c:pt idx="6">
                  <c:v>#N/A</c:v>
                </c:pt>
                <c:pt idx="7">
                  <c:v>#N/A</c:v>
                </c:pt>
                <c:pt idx="8">
                  <c:v>6.2539715969309713</c:v>
                </c:pt>
                <c:pt idx="9">
                  <c:v>6.2630517642541577</c:v>
                </c:pt>
                <c:pt idx="10">
                  <c:v>6.2662762243047903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6.3412609429846549</c:v>
                </c:pt>
                <c:pt idx="12">
                  <c:v>6.3540875989072347</c:v>
                </c:pt>
                <c:pt idx="13">
                  <c:v>6.3652695799661112</c:v>
                </c:pt>
                <c:pt idx="14">
                  <c:v>6.3710440340797048</c:v>
                </c:pt>
                <c:pt idx="15">
                  <c:v>6.3940711678408597</c:v>
                </c:pt>
                <c:pt idx="16">
                  <c:v>6.4176980351570592</c:v>
                </c:pt>
                <c:pt idx="17">
                  <c:v>6.5325433744583989</c:v>
                </c:pt>
                <c:pt idx="18">
                  <c:v>6.5447077470105546</c:v>
                </c:pt>
                <c:pt idx="19">
                  <c:v>6.5596185096949764</c:v>
                </c:pt>
                <c:pt idx="20">
                  <c:v>6.5763863460183316</c:v>
                </c:pt>
                <c:pt idx="21">
                  <c:v>6.5780555735065924</c:v>
                </c:pt>
                <c:pt idx="22">
                  <c:v>6.5888219122943328</c:v>
                </c:pt>
                <c:pt idx="23">
                  <c:v>6.5888572467040811</c:v>
                </c:pt>
                <c:pt idx="24">
                  <c:v>6.5950964192049968</c:v>
                </c:pt>
                <c:pt idx="25">
                  <c:v>6.6182440133269331</c:v>
                </c:pt>
                <c:pt idx="26">
                  <c:v>6.630519680257648</c:v>
                </c:pt>
                <c:pt idx="27">
                  <c:v>6.6419384074786256</c:v>
                </c:pt>
                <c:pt idx="28">
                  <c:v>6.6632298812749333</c:v>
                </c:pt>
                <c:pt idx="29">
                  <c:v>6.6717998229129689</c:v>
                </c:pt>
                <c:pt idx="30">
                  <c:v>6.6723196192589187</c:v>
                </c:pt>
                <c:pt idx="31">
                  <c:v>6.6758004704178218</c:v>
                </c:pt>
                <c:pt idx="32">
                  <c:v>6.67687506828441</c:v>
                </c:pt>
                <c:pt idx="33">
                  <c:v>6.6844978783599087</c:v>
                </c:pt>
                <c:pt idx="34">
                  <c:v>6.6845072503188439</c:v>
                </c:pt>
                <c:pt idx="35">
                  <c:v>6.6868941628109333</c:v>
                </c:pt>
                <c:pt idx="36">
                  <c:v>6.7452602347448858</c:v>
                </c:pt>
                <c:pt idx="37">
                  <c:v>6.7468362408515716</c:v>
                </c:pt>
                <c:pt idx="38">
                  <c:v>6.7535898047575964</c:v>
                </c:pt>
                <c:pt idx="39">
                  <c:v>6.7560461238763896</c:v>
                </c:pt>
                <c:pt idx="40">
                  <c:v>6.7604300000186521</c:v>
                </c:pt>
                <c:pt idx="41">
                  <c:v>6.7798523943286284</c:v>
                </c:pt>
                <c:pt idx="42">
                  <c:v>6.7809645564190246</c:v>
                </c:pt>
                <c:pt idx="43">
                  <c:v>6.7815697703023252</c:v>
                </c:pt>
                <c:pt idx="44">
                  <c:v>6.7852135790240959</c:v>
                </c:pt>
                <c:pt idx="45">
                  <c:v>6.8122242668105519</c:v>
                </c:pt>
                <c:pt idx="46">
                  <c:v>6.8301712083163677</c:v>
                </c:pt>
                <c:pt idx="47">
                  <c:v>6.8504055994080248</c:v>
                </c:pt>
                <c:pt idx="48">
                  <c:v>6.852978983294868</c:v>
                </c:pt>
                <c:pt idx="49">
                  <c:v>6.8534112797094418</c:v>
                </c:pt>
                <c:pt idx="50">
                  <c:v>6.8692005775752927</c:v>
                </c:pt>
                <c:pt idx="51">
                  <c:v>6.8693986699340321</c:v>
                </c:pt>
                <c:pt idx="52">
                  <c:v>6.913789642677294</c:v>
                </c:pt>
                <c:pt idx="53">
                  <c:v>6.9165268833480118</c:v>
                </c:pt>
                <c:pt idx="54">
                  <c:v>6.9176307753285764</c:v>
                </c:pt>
                <c:pt idx="55">
                  <c:v>6.92780467180906</c:v>
                </c:pt>
                <c:pt idx="56">
                  <c:v>6.934040382343106</c:v>
                </c:pt>
                <c:pt idx="57">
                  <c:v>6.9355936988970583</c:v>
                </c:pt>
                <c:pt idx="58">
                  <c:v>6.9363568596783054</c:v>
                </c:pt>
                <c:pt idx="59">
                  <c:v>6.9421709389926898</c:v>
                </c:pt>
                <c:pt idx="60">
                  <c:v>6.9484509047775633</c:v>
                </c:pt>
                <c:pt idx="61">
                  <c:v>6.9538120943257873</c:v>
                </c:pt>
                <c:pt idx="62">
                  <c:v>6.9748317737670646</c:v>
                </c:pt>
                <c:pt idx="63">
                  <c:v>6.9801889761649774</c:v>
                </c:pt>
                <c:pt idx="64">
                  <c:v>6.9896944058345261</c:v>
                </c:pt>
                <c:pt idx="65">
                  <c:v>7.011916417642305</c:v>
                </c:pt>
                <c:pt idx="66">
                  <c:v>7.0303321595771164</c:v>
                </c:pt>
                <c:pt idx="67">
                  <c:v>7.0306557250654533</c:v>
                </c:pt>
                <c:pt idx="68">
                  <c:v>7.0317785032358273</c:v>
                </c:pt>
                <c:pt idx="69">
                  <c:v>7.0395749772972964</c:v>
                </c:pt>
                <c:pt idx="70">
                  <c:v>7.0676490280219806</c:v>
                </c:pt>
                <c:pt idx="71">
                  <c:v>7.0719724714580252</c:v>
                </c:pt>
                <c:pt idx="72">
                  <c:v>7.102651029853873</c:v>
                </c:pt>
                <c:pt idx="73">
                  <c:v>7.1060439009852434</c:v>
                </c:pt>
                <c:pt idx="74">
                  <c:v>7.1130663864145127</c:v>
                </c:pt>
                <c:pt idx="75">
                  <c:v>7.13101965873404</c:v>
                </c:pt>
                <c:pt idx="76">
                  <c:v>7.1342259982740579</c:v>
                </c:pt>
                <c:pt idx="77">
                  <c:v>7.1481538244492837</c:v>
                </c:pt>
                <c:pt idx="78">
                  <c:v>7.1500597479047423</c:v>
                </c:pt>
                <c:pt idx="79">
                  <c:v>7.1671410490025353</c:v>
                </c:pt>
                <c:pt idx="80">
                  <c:v>7.1675374259566231</c:v>
                </c:pt>
                <c:pt idx="81">
                  <c:v>7.1698910447652411</c:v>
                </c:pt>
                <c:pt idx="82">
                  <c:v>7.174785675478879</c:v>
                </c:pt>
                <c:pt idx="83">
                  <c:v>7.1751750290844356</c:v>
                </c:pt>
                <c:pt idx="84">
                  <c:v>7.1777075621900801</c:v>
                </c:pt>
                <c:pt idx="85">
                  <c:v>7.2136953704325002</c:v>
                </c:pt>
                <c:pt idx="86">
                  <c:v>7.2141619881724024</c:v>
                </c:pt>
                <c:pt idx="87">
                  <c:v>7.222815602883748</c:v>
                </c:pt>
                <c:pt idx="88">
                  <c:v>7.2269055225724683</c:v>
                </c:pt>
                <c:pt idx="89">
                  <c:v>7.2328695759156547</c:v>
                </c:pt>
                <c:pt idx="90">
                  <c:v>7.2408530668325524</c:v>
                </c:pt>
                <c:pt idx="91">
                  <c:v>7.2462881500090894</c:v>
                </c:pt>
                <c:pt idx="92">
                  <c:v>7.2545673913460007</c:v>
                </c:pt>
                <c:pt idx="93">
                  <c:v>7.255417572866917</c:v>
                </c:pt>
                <c:pt idx="94">
                  <c:v>7.2992367891435208</c:v>
                </c:pt>
                <c:pt idx="95">
                  <c:v>7.311615150393405</c:v>
                </c:pt>
                <c:pt idx="96">
                  <c:v>7.3190150564982916</c:v>
                </c:pt>
                <c:pt idx="97">
                  <c:v>7.347541859426987</c:v>
                </c:pt>
                <c:pt idx="98">
                  <c:v>7.3505218227521247</c:v>
                </c:pt>
                <c:pt idx="99">
                  <c:v>7.3593132359925306</c:v>
                </c:pt>
                <c:pt idx="100">
                  <c:v>7.3706016142107771</c:v>
                </c:pt>
                <c:pt idx="101">
                  <c:v>7.4006252550634457</c:v>
                </c:pt>
                <c:pt idx="102">
                  <c:v>7.4100261100495306</c:v>
                </c:pt>
                <c:pt idx="103">
                  <c:v>7.412683760060335</c:v>
                </c:pt>
                <c:pt idx="104">
                  <c:v>7.4251649151635482</c:v>
                </c:pt>
                <c:pt idx="105">
                  <c:v>7.4416257469623579</c:v>
                </c:pt>
                <c:pt idx="106">
                  <c:v>7.4725761126951253</c:v>
                </c:pt>
                <c:pt idx="107">
                  <c:v>7.6546049496032849</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7.4957619664091011</c:v>
                </c:pt>
                <c:pt idx="109">
                  <c:v>7.5362640382780874</c:v>
                </c:pt>
                <c:pt idx="110">
                  <c:v>7.5672307432351831</c:v>
                </c:pt>
                <c:pt idx="111">
                  <c:v>7.6319410044717726</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7.6463126619176753</c:v>
                </c:pt>
                <c:pt idx="113">
                  <c:v>7.6663257771673337</c:v>
                </c:pt>
                <c:pt idx="114">
                  <c:v>7.8034767609420399</c:v>
                </c:pt>
                <c:pt idx="115">
                  <c:v>7.908072171475041</c:v>
                </c:pt>
                <c:pt idx="116">
                  <c:v>7.9904890001547457</c:v>
                </c:pt>
                <c:pt idx="117">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8.1033523503773548</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Your Trust</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7.311615150393405</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Sheet1!$B$2:$B$6</c:f>
              <c:numCache>
                <c:formatCode>0.0</c:formatCode>
                <c:ptCount val="5"/>
                <c:pt idx="0">
                  <c:v>5.8773454859714702</c:v>
                </c:pt>
                <c:pt idx="1">
                  <c:v>6.1332592078756782</c:v>
                </c:pt>
                <c:pt idx="2">
                  <c:v>6.3940711678408597</c:v>
                </c:pt>
                <c:pt idx="3">
                  <c:v>6.6182440133269331</c:v>
                </c:pt>
                <c:pt idx="4">
                  <c:v>6.6632298812749333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5DD-455A-AAE9-80E80093166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Doncaster and Bassetlaw Teaching Hospitals NHS Foundation Trust</c:v>
                </c:pt>
                <c:pt idx="3">
                  <c:v>Calderdale and Huddersfield NHS Foundation Trust</c:v>
                </c:pt>
                <c:pt idx="4">
                  <c:v>The Rotherham NHS Foundation Trust</c:v>
                </c:pt>
              </c:strCache>
            </c:strRef>
          </c:cat>
          <c:val>
            <c:numRef>
              <c:f>Sheet1!$C$2:$C$6</c:f>
              <c:numCache>
                <c:formatCode>0.0</c:formatCode>
                <c:ptCount val="5"/>
                <c:pt idx="0">
                  <c:v>4.1226545140285298</c:v>
                </c:pt>
                <c:pt idx="1">
                  <c:v>3.8667407921243218</c:v>
                </c:pt>
                <c:pt idx="2">
                  <c:v>3.6059288321591403</c:v>
                </c:pt>
                <c:pt idx="3">
                  <c:v>3.3817559866730669</c:v>
                </c:pt>
                <c:pt idx="4">
                  <c:v>3.3367701187250667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5DD-455A-AAE9-80E80093166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Sheet1!$B$2:$B$6</c:f>
              <c:numCache>
                <c:formatCode>0.0</c:formatCode>
                <c:ptCount val="5"/>
                <c:pt idx="0">
                  <c:v>8.1033523503773548</c:v>
                </c:pt>
                <c:pt idx="1">
                  <c:v>7.5362640382780874</c:v>
                </c:pt>
                <c:pt idx="2">
                  <c:v>7.4725761126951253</c:v>
                </c:pt>
                <c:pt idx="3">
                  <c:v>7.412683760060335</c:v>
                </c:pt>
                <c:pt idx="4">
                  <c:v>7.311615150393405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245-4391-B9A3-5798DD3CC85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Sheffield Children's NHS Foundation Trust</c:v>
                </c:pt>
                <c:pt idx="3">
                  <c:v>North Tees and Hartlepool NHS Foundation Trust</c:v>
                </c:pt>
                <c:pt idx="4">
                  <c:v>Northern Lincolnshire and Goole NHS Foundation Trust</c:v>
                </c:pt>
              </c:strCache>
            </c:strRef>
          </c:cat>
          <c:val>
            <c:numRef>
              <c:f>Sheet1!$C$2:$C$6</c:f>
              <c:numCache>
                <c:formatCode>0.0</c:formatCode>
                <c:ptCount val="5"/>
                <c:pt idx="0">
                  <c:v>1.8966476496226452</c:v>
                </c:pt>
                <c:pt idx="1">
                  <c:v>2.4637359617219126</c:v>
                </c:pt>
                <c:pt idx="2">
                  <c:v>2.5274238873048747</c:v>
                </c:pt>
                <c:pt idx="3">
                  <c:v>2.587316239939665</c:v>
                </c:pt>
                <c:pt idx="4">
                  <c:v>2.688384849606595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245-4391-B9A3-5798DD3CC85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5.4296261218894246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4.971857797587198E-2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0.46457857698731964</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0.12952103383027502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1.3521811462588493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0.12952103383027502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0.46457857698731964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4.7776387417304278E-3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7.1159681140575826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6.7495348838123164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045044416879979"/>
                  <c:y val="-7.6949119020082009E-17"/>
                </c:manualLayout>
              </c:layout>
              <c:tx>
                <c:rich>
                  <a:bodyPr/>
                  <a:lstStyle/>
                  <a:p>
                    <a:fld id="{7639DC05-EE62-4760-A3C4-1DBBDE7F730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p57. Overall, how would you rate your access to food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5.3981994157190858</c:v>
                </c:pt>
              </c:numCache>
            </c:numRef>
          </c:val>
          <c:extLst>
            <c:ext xmlns:c16="http://schemas.microsoft.com/office/drawing/2014/chart" uri="{C3380CC4-5D6E-409C-BE32-E72D297353CC}">
              <c16:uniqueId val="{00000000-4675-4D72-9E99-5C0BDA7B4B8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0.37818058129469634</c:v>
                </c:pt>
              </c:numCache>
            </c:numRef>
          </c:val>
          <c:extLst>
            <c:ext xmlns:c16="http://schemas.microsoft.com/office/drawing/2014/chart" uri="{C3380CC4-5D6E-409C-BE32-E72D297353CC}">
              <c16:uniqueId val="{00000001-4675-4D72-9E99-5C0BDA7B4B8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0.47573787891702946</c:v>
                </c:pt>
              </c:numCache>
            </c:numRef>
          </c:val>
          <c:extLst>
            <c:ext xmlns:c16="http://schemas.microsoft.com/office/drawing/2014/chart" uri="{C3380CC4-5D6E-409C-BE32-E72D297353CC}">
              <c16:uniqueId val="{00000002-4675-4D72-9E99-5C0BDA7B4B8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0.13263216377546883</c:v>
                </c:pt>
              </c:numCache>
            </c:numRef>
          </c:val>
          <c:extLst>
            <c:ext xmlns:c16="http://schemas.microsoft.com/office/drawing/2014/chart" uri="{C3380CC4-5D6E-409C-BE32-E72D297353CC}">
              <c16:uniqueId val="{00000003-4675-4D72-9E99-5C0BDA7B4B8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1.3846608997864838</c:v>
                </c:pt>
              </c:numCache>
            </c:numRef>
          </c:val>
          <c:extLst>
            <c:ext xmlns:c16="http://schemas.microsoft.com/office/drawing/2014/chart" uri="{C3380CC4-5D6E-409C-BE32-E72D297353CC}">
              <c16:uniqueId val="{00000004-4675-4D72-9E99-5C0BDA7B4B8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0.13263216377546794</c:v>
                </c:pt>
              </c:numCache>
            </c:numRef>
          </c:val>
          <c:extLst>
            <c:ext xmlns:c16="http://schemas.microsoft.com/office/drawing/2014/chart" uri="{C3380CC4-5D6E-409C-BE32-E72D297353CC}">
              <c16:uniqueId val="{00000005-4675-4D72-9E99-5C0BDA7B4B8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0.47573787891703034</c:v>
                </c:pt>
              </c:numCache>
            </c:numRef>
          </c:val>
          <c:extLst>
            <c:ext xmlns:c16="http://schemas.microsoft.com/office/drawing/2014/chart" uri="{C3380CC4-5D6E-409C-BE32-E72D297353CC}">
              <c16:uniqueId val="{00000006-4675-4D72-9E99-5C0BDA7B4B8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5.1076611441770225E-2</c:v>
                </c:pt>
              </c:numCache>
            </c:numRef>
          </c:val>
          <c:extLst>
            <c:ext xmlns:c16="http://schemas.microsoft.com/office/drawing/2014/chart" uri="{C3380CC4-5D6E-409C-BE32-E72D297353CC}">
              <c16:uniqueId val="{00000007-4675-4D72-9E99-5C0BDA7B4B8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7.7159210310047888</c:v>
                </c:pt>
              </c:numCache>
            </c:numRef>
          </c:xVal>
          <c:yVal>
            <c:numLit>
              <c:formatCode>General</c:formatCode>
              <c:ptCount val="1"/>
              <c:pt idx="0">
                <c:v>1</c:v>
              </c:pt>
            </c:numLit>
          </c:yVal>
          <c:smooth val="0"/>
          <c:extLst>
            <c:ext xmlns:c16="http://schemas.microsoft.com/office/drawing/2014/chart" uri="{C3380CC4-5D6E-409C-BE32-E72D297353CC}">
              <c16:uniqueId val="{00000008-4675-4D72-9E99-5C0BDA7B4B8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675-4D72-9E99-5C0BDA7B4B83}"/>
              </c:ext>
            </c:extLst>
          </c:dPt>
          <c:xVal>
            <c:numRef>
              <c:f>Sheet1!$B$12</c:f>
              <c:numCache>
                <c:formatCode>0.0</c:formatCode>
                <c:ptCount val="1"/>
                <c:pt idx="0">
                  <c:v>7.0770804895995223</c:v>
                </c:pt>
              </c:numCache>
            </c:numRef>
          </c:xVal>
          <c:yVal>
            <c:numLit>
              <c:formatCode>General</c:formatCode>
              <c:ptCount val="1"/>
              <c:pt idx="0">
                <c:v>1</c:v>
              </c:pt>
            </c:numLit>
          </c:yVal>
          <c:smooth val="0"/>
          <c:extLst>
            <c:ext xmlns:c16="http://schemas.microsoft.com/office/drawing/2014/chart" uri="{C3380CC4-5D6E-409C-BE32-E72D297353CC}">
              <c16:uniqueId val="{0000000A-4675-4D72-9E99-5C0BDA7B4B83}"/>
            </c:ext>
          </c:extLst>
        </c:ser>
        <c:ser>
          <c:idx val="9"/>
          <c:order val="10"/>
          <c:tx>
            <c:v>label</c:v>
          </c:tx>
          <c:spPr>
            <a:ln w="25400" cap="rnd">
              <a:noFill/>
              <a:round/>
            </a:ln>
            <a:effectLst/>
          </c:spPr>
          <c:marker>
            <c:symbol val="none"/>
          </c:marker>
          <c:dLbls>
            <c:dLbl>
              <c:idx val="0"/>
              <c:layout>
                <c:manualLayout>
                  <c:x val="-0.22220614811544301"/>
                  <c:y val="-7.6949119020082009E-17"/>
                </c:manualLayout>
              </c:layout>
              <c:tx>
                <c:rich>
                  <a:bodyPr/>
                  <a:lstStyle/>
                  <a:p>
                    <a:fld id="{272280D1-158E-4E27-AE96-47A97A2681E2}"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675-4D72-9E99-5C0BDA7B4B8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p58. Overall, how would you rate your access to hot drinks in hospital? </c:v>
                  </c:pt>
                </c15:dlblRangeCache>
              </c15:datalabelsRange>
            </c:ext>
            <c:ext xmlns:c16="http://schemas.microsoft.com/office/drawing/2014/chart" uri="{C3380CC4-5D6E-409C-BE32-E72D297353CC}">
              <c16:uniqueId val="{0000000C-4675-4D72-9E99-5C0BDA7B4B8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4.7677427927813918</c:v>
                </c:pt>
              </c:numCache>
            </c:numRef>
          </c:val>
          <c:extLst>
            <c:ext xmlns:c16="http://schemas.microsoft.com/office/drawing/2014/chart" uri="{C3380CC4-5D6E-409C-BE32-E72D297353CC}">
              <c16:uniqueId val="{00000000-4DB4-481F-97D9-0ECBF384310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0.64964896366685654</c:v>
                </c:pt>
              </c:numCache>
            </c:numRef>
          </c:val>
          <c:extLst>
            <c:ext xmlns:c16="http://schemas.microsoft.com/office/drawing/2014/chart" uri="{C3380CC4-5D6E-409C-BE32-E72D297353CC}">
              <c16:uniqueId val="{00000001-4DB4-481F-97D9-0ECBF384310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0.57404274020341539</c:v>
                </c:pt>
              </c:numCache>
            </c:numRef>
          </c:val>
          <c:extLst>
            <c:ext xmlns:c16="http://schemas.microsoft.com/office/drawing/2014/chart" uri="{C3380CC4-5D6E-409C-BE32-E72D297353CC}">
              <c16:uniqueId val="{00000002-4DB4-481F-97D9-0ECBF384310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0.16003882412326487</c:v>
                </c:pt>
              </c:numCache>
            </c:numRef>
          </c:val>
          <c:extLst>
            <c:ext xmlns:c16="http://schemas.microsoft.com/office/drawing/2014/chart" uri="{C3380CC4-5D6E-409C-BE32-E72D297353CC}">
              <c16:uniqueId val="{00000003-4DB4-481F-97D9-0ECBF384310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1.6707825304459005</c:v>
                </c:pt>
              </c:numCache>
            </c:numRef>
          </c:val>
          <c:extLst>
            <c:ext xmlns:c16="http://schemas.microsoft.com/office/drawing/2014/chart" uri="{C3380CC4-5D6E-409C-BE32-E72D297353CC}">
              <c16:uniqueId val="{00000004-4DB4-481F-97D9-0ECBF384310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0.16003882412326575</c:v>
                </c:pt>
              </c:numCache>
            </c:numRef>
          </c:val>
          <c:extLst>
            <c:ext xmlns:c16="http://schemas.microsoft.com/office/drawing/2014/chart" uri="{C3380CC4-5D6E-409C-BE32-E72D297353CC}">
              <c16:uniqueId val="{00000005-4DB4-481F-97D9-0ECBF384310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0.19744287324526866</c:v>
                </c:pt>
              </c:numCache>
            </c:numRef>
          </c:val>
          <c:extLst>
            <c:ext xmlns:c16="http://schemas.microsoft.com/office/drawing/2014/chart" uri="{C3380CC4-5D6E-409C-BE32-E72D297353CC}">
              <c16:uniqueId val="{00000006-4DB4-481F-97D9-0ECBF384310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DB4-481F-97D9-0ECBF3843107}"/>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7.1029563061178429</c:v>
                </c:pt>
              </c:numCache>
            </c:numRef>
          </c:xVal>
          <c:yVal>
            <c:numLit>
              <c:formatCode>General</c:formatCode>
              <c:ptCount val="1"/>
              <c:pt idx="0">
                <c:v>1</c:v>
              </c:pt>
            </c:numLit>
          </c:yVal>
          <c:smooth val="0"/>
          <c:extLst>
            <c:ext xmlns:c16="http://schemas.microsoft.com/office/drawing/2014/chart" uri="{C3380CC4-5D6E-409C-BE32-E72D297353CC}">
              <c16:uniqueId val="{00000008-4DB4-481F-97D9-0ECBF384310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DB4-481F-97D9-0ECBF3843107}"/>
              </c:ext>
            </c:extLst>
          </c:dPt>
          <c:xVal>
            <c:numRef>
              <c:f>Sheet1!$B$12</c:f>
              <c:numCache>
                <c:formatCode>0.0</c:formatCode>
                <c:ptCount val="1"/>
                <c:pt idx="0">
                  <c:v>6.9868645859978793</c:v>
                </c:pt>
              </c:numCache>
            </c:numRef>
          </c:xVal>
          <c:yVal>
            <c:numLit>
              <c:formatCode>General</c:formatCode>
              <c:ptCount val="1"/>
              <c:pt idx="0">
                <c:v>1</c:v>
              </c:pt>
            </c:numLit>
          </c:yVal>
          <c:smooth val="0"/>
          <c:extLst>
            <c:ext xmlns:c16="http://schemas.microsoft.com/office/drawing/2014/chart" uri="{C3380CC4-5D6E-409C-BE32-E72D297353CC}">
              <c16:uniqueId val="{0000000A-4DB4-481F-97D9-0ECBF3843107}"/>
            </c:ext>
          </c:extLst>
        </c:ser>
        <c:ser>
          <c:idx val="9"/>
          <c:order val="10"/>
          <c:tx>
            <c:v>label</c:v>
          </c:tx>
          <c:spPr>
            <a:ln w="25400" cap="rnd">
              <a:noFill/>
              <a:round/>
            </a:ln>
            <a:effectLst/>
          </c:spPr>
          <c:marker>
            <c:symbol val="none"/>
          </c:marker>
          <c:dLbls>
            <c:dLbl>
              <c:idx val="0"/>
              <c:tx>
                <c:rich>
                  <a:bodyPr/>
                  <a:lstStyle/>
                  <a:p>
                    <a:fld id="{272280D1-158E-4E27-AE96-47A97A2681E2}"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DB4-481F-97D9-0ECBF384310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p60. How would you rate the facilities for parents or carers staying overnight? </c:v>
                  </c:pt>
                </c15:dlblRangeCache>
              </c15:datalabelsRange>
            </c:ext>
            <c:ext xmlns:c16="http://schemas.microsoft.com/office/drawing/2014/chart" uri="{C3380CC4-5D6E-409C-BE32-E72D297353CC}">
              <c16:uniqueId val="{0000000C-4DB4-481F-97D9-0ECBF3843107}"/>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Sheet1!$D$2:$D$112</c:f>
              <c:numCache>
                <c:formatCode>General</c:formatCode>
                <c:ptCount val="111"/>
                <c:pt idx="0">
                  <c:v>3.8788747132984511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0-9FC4-465A-BA39-34A3041486C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Sheet1!$E$2:$E$112</c:f>
              <c:numCache>
                <c:formatCode>General</c:formatCode>
                <c:ptCount val="111"/>
                <c:pt idx="0">
                  <c:v>#N/A</c:v>
                </c:pt>
                <c:pt idx="1">
                  <c:v>4.6933920236039892</c:v>
                </c:pt>
                <c:pt idx="2">
                  <c:v>4.8997486246740003</c:v>
                </c:pt>
                <c:pt idx="3">
                  <c:v>4.9652320094002054</c:v>
                </c:pt>
                <c:pt idx="4">
                  <c:v>5.0808599527801572</c:v>
                </c:pt>
                <c:pt idx="5">
                  <c:v>5.1802138727209543</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1-9FC4-465A-BA39-34A3041486C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Sheet1!$F$2:$F$112</c:f>
              <c:numCache>
                <c:formatCode>General</c:formatCode>
                <c:ptCount val="111"/>
                <c:pt idx="0">
                  <c:v>#N/A</c:v>
                </c:pt>
                <c:pt idx="1">
                  <c:v>#N/A</c:v>
                </c:pt>
                <c:pt idx="2">
                  <c:v>#N/A</c:v>
                </c:pt>
                <c:pt idx="3">
                  <c:v>#N/A</c:v>
                </c:pt>
                <c:pt idx="4">
                  <c:v>#N/A</c:v>
                </c:pt>
                <c:pt idx="5">
                  <c:v>#N/A</c:v>
                </c:pt>
                <c:pt idx="6">
                  <c:v>4.9206734551941693</c:v>
                </c:pt>
                <c:pt idx="7">
                  <c:v>5.2856638070445738</c:v>
                </c:pt>
                <c:pt idx="8">
                  <c:v>5.3577438133016324</c:v>
                </c:pt>
                <c:pt idx="9">
                  <c:v>5.3693576456886341</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2-9FC4-465A-BA39-34A3041486C8}"/>
            </c:ext>
          </c:extLst>
        </c:ser>
        <c:ser>
          <c:idx val="3"/>
          <c:order val="3"/>
          <c:tx>
            <c:strRef>
              <c:f>Sheet1!$G$1</c:f>
              <c:strCache>
                <c:ptCount val="1"/>
                <c:pt idx="0">
                  <c:v>About the same</c:v>
                </c:pt>
              </c:strCache>
            </c:strRef>
          </c:tx>
          <c:spPr>
            <a:solidFill>
              <a:srgbClr val="D9D9D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Sheet1!$G$2:$G$112</c:f>
              <c:numCache>
                <c:formatCode>General</c:formatCode>
                <c:ptCount val="111"/>
                <c:pt idx="0">
                  <c:v>#N/A</c:v>
                </c:pt>
                <c:pt idx="1">
                  <c:v>#N/A</c:v>
                </c:pt>
                <c:pt idx="2">
                  <c:v>#N/A</c:v>
                </c:pt>
                <c:pt idx="3">
                  <c:v>#N/A</c:v>
                </c:pt>
                <c:pt idx="4">
                  <c:v>#N/A</c:v>
                </c:pt>
                <c:pt idx="5">
                  <c:v>#N/A</c:v>
                </c:pt>
                <c:pt idx="6">
                  <c:v>#N/A</c:v>
                </c:pt>
                <c:pt idx="7">
                  <c:v>#N/A</c:v>
                </c:pt>
                <c:pt idx="8">
                  <c:v>#N/A</c:v>
                </c:pt>
                <c:pt idx="9">
                  <c:v>#N/A</c:v>
                </c:pt>
                <c:pt idx="10">
                  <c:v>5.4016937850591606</c:v>
                </c:pt>
                <c:pt idx="11">
                  <c:v>5.4029615240437927</c:v>
                </c:pt>
                <c:pt idx="12">
                  <c:v>5.4440758632225918</c:v>
                </c:pt>
                <c:pt idx="13">
                  <c:v>5.6015804784080441</c:v>
                </c:pt>
                <c:pt idx="14">
                  <c:v>5.621607338680028</c:v>
                </c:pt>
                <c:pt idx="15">
                  <c:v>5.6463903522579431</c:v>
                </c:pt>
                <c:pt idx="16">
                  <c:v>5.6474030331104004</c:v>
                </c:pt>
                <c:pt idx="17">
                  <c:v>5.7001152489479594</c:v>
                </c:pt>
                <c:pt idx="18">
                  <c:v>5.7006896455478762</c:v>
                </c:pt>
                <c:pt idx="19">
                  <c:v>5.7062110456681827</c:v>
                </c:pt>
                <c:pt idx="20">
                  <c:v>5.7194770745629224</c:v>
                </c:pt>
                <c:pt idx="21">
                  <c:v>5.7392219905616964</c:v>
                </c:pt>
                <c:pt idx="22">
                  <c:v>5.7502454589767584</c:v>
                </c:pt>
                <c:pt idx="23">
                  <c:v>5.759206599580275</c:v>
                </c:pt>
                <c:pt idx="24">
                  <c:v>5.7782237750973566</c:v>
                </c:pt>
                <c:pt idx="25">
                  <c:v>5.7834405567213407</c:v>
                </c:pt>
                <c:pt idx="26">
                  <c:v>5.8122010835861797</c:v>
                </c:pt>
                <c:pt idx="27">
                  <c:v>5.8229463508691106</c:v>
                </c:pt>
                <c:pt idx="28">
                  <c:v>5.9102275168094867</c:v>
                </c:pt>
                <c:pt idx="29">
                  <c:v>5.9520624882315127</c:v>
                </c:pt>
                <c:pt idx="30">
                  <c:v>5.9879406717291106</c:v>
                </c:pt>
                <c:pt idx="31">
                  <c:v>6.042963935593832</c:v>
                </c:pt>
                <c:pt idx="32">
                  <c:v>6.0507329106896606</c:v>
                </c:pt>
                <c:pt idx="33">
                  <c:v>6.090554945120453</c:v>
                </c:pt>
                <c:pt idx="34">
                  <c:v>6.1094949433740124</c:v>
                </c:pt>
                <c:pt idx="35">
                  <c:v>6.1840617959386286</c:v>
                </c:pt>
                <c:pt idx="36">
                  <c:v>6.2419242844236491</c:v>
                </c:pt>
                <c:pt idx="37">
                  <c:v>6.2795417033857657</c:v>
                </c:pt>
                <c:pt idx="38">
                  <c:v>6.2912497182540301</c:v>
                </c:pt>
                <c:pt idx="39">
                  <c:v>6.3051743233393696</c:v>
                </c:pt>
                <c:pt idx="40">
                  <c:v>6.3389709373901963</c:v>
                </c:pt>
                <c:pt idx="41">
                  <c:v>6.3436993098653804</c:v>
                </c:pt>
                <c:pt idx="42">
                  <c:v>6.3587391092049783</c:v>
                </c:pt>
                <c:pt idx="43">
                  <c:v>6.3789832641753579</c:v>
                </c:pt>
                <c:pt idx="44">
                  <c:v>6.3908314166006166</c:v>
                </c:pt>
                <c:pt idx="45">
                  <c:v>6.3978645505419864</c:v>
                </c:pt>
                <c:pt idx="46">
                  <c:v>6.4081130547097134</c:v>
                </c:pt>
                <c:pt idx="47">
                  <c:v>6.4108808541028646</c:v>
                </c:pt>
                <c:pt idx="48">
                  <c:v>6.4119682103018638</c:v>
                </c:pt>
                <c:pt idx="49">
                  <c:v>6.4212332365763283</c:v>
                </c:pt>
                <c:pt idx="50">
                  <c:v>6.4367239929898021</c:v>
                </c:pt>
                <c:pt idx="51">
                  <c:v>6.4535357059367486</c:v>
                </c:pt>
                <c:pt idx="52">
                  <c:v>6.4673264309244054</c:v>
                </c:pt>
                <c:pt idx="53">
                  <c:v>6.4734827190269488</c:v>
                </c:pt>
                <c:pt idx="54">
                  <c:v>6.4781500908922398</c:v>
                </c:pt>
                <c:pt idx="55">
                  <c:v>6.4813238239182427</c:v>
                </c:pt>
                <c:pt idx="56">
                  <c:v>6.4839253207501546</c:v>
                </c:pt>
                <c:pt idx="57">
                  <c:v>6.4943695258898728</c:v>
                </c:pt>
                <c:pt idx="58">
                  <c:v>6.5036600223197798</c:v>
                </c:pt>
                <c:pt idx="59">
                  <c:v>6.5069087706922861</c:v>
                </c:pt>
                <c:pt idx="60">
                  <c:v>6.5535976427176346</c:v>
                </c:pt>
                <c:pt idx="61">
                  <c:v>6.5746744554164227</c:v>
                </c:pt>
                <c:pt idx="62">
                  <c:v>6.5817053928206146</c:v>
                </c:pt>
                <c:pt idx="63">
                  <c:v>6.5822873938485014</c:v>
                </c:pt>
                <c:pt idx="64">
                  <c:v>6.5963480327057988</c:v>
                </c:pt>
                <c:pt idx="65">
                  <c:v>6.6009002005002806</c:v>
                </c:pt>
                <c:pt idx="66">
                  <c:v>6.6450195426909531</c:v>
                </c:pt>
                <c:pt idx="67">
                  <c:v>6.6488300140176699</c:v>
                </c:pt>
                <c:pt idx="68">
                  <c:v>6.6697706946145168</c:v>
                </c:pt>
                <c:pt idx="69">
                  <c:v>6.6776591591700232</c:v>
                </c:pt>
                <c:pt idx="70">
                  <c:v>6.6821773124698192</c:v>
                </c:pt>
                <c:pt idx="71">
                  <c:v>6.6862782596617807</c:v>
                </c:pt>
                <c:pt idx="72">
                  <c:v>6.8075628116761431</c:v>
                </c:pt>
                <c:pt idx="73">
                  <c:v>6.8134600387252924</c:v>
                </c:pt>
                <c:pt idx="74">
                  <c:v>6.8143020299750097</c:v>
                </c:pt>
                <c:pt idx="75">
                  <c:v>6.8221643324378283</c:v>
                </c:pt>
                <c:pt idx="76">
                  <c:v>6.8320696795612328</c:v>
                </c:pt>
                <c:pt idx="77">
                  <c:v>6.9060027362651999</c:v>
                </c:pt>
                <c:pt idx="78">
                  <c:v>6.9151192035580147</c:v>
                </c:pt>
                <c:pt idx="79">
                  <c:v>6.9359307642685328</c:v>
                </c:pt>
                <c:pt idx="80">
                  <c:v>6.9501117289596488</c:v>
                </c:pt>
                <c:pt idx="81">
                  <c:v>6.9507651663416841</c:v>
                </c:pt>
                <c:pt idx="82">
                  <c:v>6.9607051638826487</c:v>
                </c:pt>
                <c:pt idx="83">
                  <c:v>7.008380533883126</c:v>
                </c:pt>
                <c:pt idx="84">
                  <c:v>7.0502740562707729</c:v>
                </c:pt>
                <c:pt idx="85">
                  <c:v>7.0674758751819908</c:v>
                </c:pt>
                <c:pt idx="86">
                  <c:v>7.0805055037559068</c:v>
                </c:pt>
                <c:pt idx="87">
                  <c:v>7.0814960354007939</c:v>
                </c:pt>
                <c:pt idx="88">
                  <c:v>7.0929552816658719</c:v>
                </c:pt>
                <c:pt idx="89">
                  <c:v>7.096991790874033</c:v>
                </c:pt>
                <c:pt idx="90">
                  <c:v>7.1148108892098012</c:v>
                </c:pt>
                <c:pt idx="91">
                  <c:v>7.1986881390140107</c:v>
                </c:pt>
                <c:pt idx="92">
                  <c:v>7.2118671072934024</c:v>
                </c:pt>
                <c:pt idx="93">
                  <c:v>7.2126189617759593</c:v>
                </c:pt>
                <c:pt idx="94">
                  <c:v>7.2377259557495899</c:v>
                </c:pt>
                <c:pt idx="95">
                  <c:v>7.2452704019247589</c:v>
                </c:pt>
                <c:pt idx="96">
                  <c:v>7.2627369714473407</c:v>
                </c:pt>
                <c:pt idx="97">
                  <c:v>7.2868660434361692</c:v>
                </c:pt>
                <c:pt idx="98">
                  <c:v>7.3105931518596474</c:v>
                </c:pt>
                <c:pt idx="99">
                  <c:v>7.3131422661150403</c:v>
                </c:pt>
                <c:pt idx="100">
                  <c:v>7.4446705946134086</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3-9FC4-465A-BA39-34A3041486C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Sheet1!$H$2:$H$112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7.4508798859188836</c:v>
                </c:pt>
                <c:pt idx="102">
                  <c:v>7.465745897134231</c:v>
                </c:pt>
                <c:pt idx="103">
                  <c:v>7.630842154382691</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4-9FC4-465A-BA39-34A3041486C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Sheet1!$I$2:$I$112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7.5843772273567547</c:v>
                </c:pt>
                <c:pt idx="105">
                  <c:v>7.8806659140679489</c:v>
                </c:pt>
                <c:pt idx="106">
                  <c:v>7.8811120730463244</c:v>
                </c:pt>
                <c:pt idx="107">
                  <c:v>7.8907481832919792</c:v>
                </c:pt>
                <c:pt idx="108">
                  <c:v>8.110790267598702</c:v>
                </c:pt>
                <c:pt idx="109">
                  <c:v>8.2264672094889981</c:v>
                </c:pt>
                <c:pt idx="110">
                  <c:v>#N/A</c:v>
                </c:pt>
              </c:numCache>
            </c:numRef>
          </c:val>
          <c:extLst>
            <c:ext xmlns:c16="http://schemas.microsoft.com/office/drawing/2014/chart" uri="{C3380CC4-5D6E-409C-BE32-E72D297353CC}">
              <c16:uniqueId val="{00000005-9FC4-465A-BA39-34A3041486C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Sheet1!$J$2:$J$112</c:f>
              <c:numCache>
                <c:formatCode>General</c:formatCode>
                <c:ptCount val="11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8.6377398656008122</c:v>
                </c:pt>
              </c:numCache>
            </c:numRef>
          </c:val>
          <c:extLst>
            <c:ext xmlns:c16="http://schemas.microsoft.com/office/drawing/2014/chart" uri="{C3380CC4-5D6E-409C-BE32-E72D297353CC}">
              <c16:uniqueId val="{00000006-9FC4-465A-BA39-34A3041486C8}"/>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Sheet1!$A$2:$A$112</c:f>
              <c:strCache>
                <c:ptCount val="111"/>
                <c:pt idx="0">
                  <c:v>NHS trust name #1</c:v>
                </c:pt>
                <c:pt idx="1">
                  <c:v>NHS trust name #2</c:v>
                </c:pt>
                <c:pt idx="2">
                  <c:v>NHS trust name #3</c:v>
                </c:pt>
                <c:pt idx="3">
                  <c:v>NHS trust name #4</c:v>
                </c:pt>
                <c:pt idx="4">
                  <c:v>NHS trust name #5</c:v>
                </c:pt>
                <c:pt idx="5">
                  <c:v>NHS trust name #6</c:v>
                </c:pt>
                <c:pt idx="6">
                  <c:v>Your Trust</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strCache>
            </c:strRef>
          </c:cat>
          <c:val>
            <c:numRef>
              <c:f>Sheet1!$K$2:$K$112</c:f>
              <c:numCache>
                <c:formatCode>General</c:formatCode>
                <c:ptCount val="111"/>
                <c:pt idx="0">
                  <c:v>#N/A</c:v>
                </c:pt>
                <c:pt idx="1">
                  <c:v>#N/A</c:v>
                </c:pt>
                <c:pt idx="2">
                  <c:v>#N/A</c:v>
                </c:pt>
                <c:pt idx="3">
                  <c:v>#N/A</c:v>
                </c:pt>
                <c:pt idx="4">
                  <c:v>#N/A</c:v>
                </c:pt>
                <c:pt idx="5">
                  <c:v>#N/A</c:v>
                </c:pt>
                <c:pt idx="6">
                  <c:v>4.9206734551941693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numCache>
            </c:numRef>
          </c:val>
          <c:extLst>
            <c:ext xmlns:c16="http://schemas.microsoft.com/office/drawing/2014/chart" uri="{C3380CC4-5D6E-409C-BE32-E72D297353CC}">
              <c16:uniqueId val="{00000007-9FC4-465A-BA39-34A3041486C8}"/>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Sheet1!$D$2:$D$119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Sheet1!$E$2:$E$119</c:f>
              <c:numCache>
                <c:formatCode>General</c:formatCode>
                <c:ptCount val="118"/>
                <c:pt idx="0">
                  <c:v>6.8548359375352232</c:v>
                </c:pt>
                <c:pt idx="1">
                  <c:v>6.8881001235056978</c:v>
                </c:pt>
                <c:pt idx="2">
                  <c:v>6.9480416612235123</c:v>
                </c:pt>
                <c:pt idx="3">
                  <c:v>6.9906686324933576</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Sheet1!$F$2:$F$119</c:f>
              <c:numCache>
                <c:formatCode>General</c:formatCode>
                <c:ptCount val="118"/>
                <c:pt idx="0">
                  <c:v>#N/A</c:v>
                </c:pt>
                <c:pt idx="1">
                  <c:v>#N/A</c:v>
                </c:pt>
                <c:pt idx="2">
                  <c:v>#N/A</c:v>
                </c:pt>
                <c:pt idx="3">
                  <c:v>#N/A</c:v>
                </c:pt>
                <c:pt idx="4">
                  <c:v>6.9535382597644473</c:v>
                </c:pt>
                <c:pt idx="5">
                  <c:v>7.0255499450803702</c:v>
                </c:pt>
                <c:pt idx="6">
                  <c:v>7.045466677540106</c:v>
                </c:pt>
                <c:pt idx="7">
                  <c:v>7.0486877889020993</c:v>
                </c:pt>
                <c:pt idx="8">
                  <c:v>7.0615805898683126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Sheet1!$G$2:$G$119</c:f>
              <c:numCache>
                <c:formatCode>General</c:formatCode>
                <c:ptCount val="118"/>
                <c:pt idx="0">
                  <c:v>#N/A</c:v>
                </c:pt>
                <c:pt idx="1">
                  <c:v>#N/A</c:v>
                </c:pt>
                <c:pt idx="2">
                  <c:v>#N/A</c:v>
                </c:pt>
                <c:pt idx="3">
                  <c:v>#N/A</c:v>
                </c:pt>
                <c:pt idx="4">
                  <c:v>#N/A</c:v>
                </c:pt>
                <c:pt idx="5">
                  <c:v>#N/A</c:v>
                </c:pt>
                <c:pt idx="6">
                  <c:v>#N/A</c:v>
                </c:pt>
                <c:pt idx="7">
                  <c:v>#N/A</c:v>
                </c:pt>
                <c:pt idx="8">
                  <c:v>#N/A</c:v>
                </c:pt>
                <c:pt idx="9">
                  <c:v>7.1567895031238047</c:v>
                </c:pt>
                <c:pt idx="10">
                  <c:v>7.1582298941038802</c:v>
                </c:pt>
                <c:pt idx="11">
                  <c:v>7.1846182928775306</c:v>
                </c:pt>
                <c:pt idx="12">
                  <c:v>7.189075381872418</c:v>
                </c:pt>
                <c:pt idx="13">
                  <c:v>7.2039958057865334</c:v>
                </c:pt>
                <c:pt idx="14">
                  <c:v>7.2280492181615834</c:v>
                </c:pt>
                <c:pt idx="15">
                  <c:v>7.2327819501786124</c:v>
                </c:pt>
                <c:pt idx="16">
                  <c:v>7.2419120084893152</c:v>
                </c:pt>
                <c:pt idx="17">
                  <c:v>7.2449301993393984</c:v>
                </c:pt>
                <c:pt idx="18">
                  <c:v>7.2588898974355356</c:v>
                </c:pt>
                <c:pt idx="19">
                  <c:v>7.263925878047818</c:v>
                </c:pt>
                <c:pt idx="20">
                  <c:v>7.2746827726885392</c:v>
                </c:pt>
                <c:pt idx="21">
                  <c:v>7.2880770873772036</c:v>
                </c:pt>
                <c:pt idx="22">
                  <c:v>7.2978482858628011</c:v>
                </c:pt>
                <c:pt idx="23">
                  <c:v>7.3117802140173396</c:v>
                </c:pt>
                <c:pt idx="24">
                  <c:v>7.315018426862042</c:v>
                </c:pt>
                <c:pt idx="25">
                  <c:v>7.3221220715774109</c:v>
                </c:pt>
                <c:pt idx="26">
                  <c:v>7.3593926149238413</c:v>
                </c:pt>
                <c:pt idx="27">
                  <c:v>7.3606091067820154</c:v>
                </c:pt>
                <c:pt idx="28">
                  <c:v>7.3616660347530596</c:v>
                </c:pt>
                <c:pt idx="29">
                  <c:v>7.4044258714213882</c:v>
                </c:pt>
                <c:pt idx="30">
                  <c:v>7.4127890381745596</c:v>
                </c:pt>
                <c:pt idx="31">
                  <c:v>7.4284010842573656</c:v>
                </c:pt>
                <c:pt idx="32">
                  <c:v>7.4330219571465506</c:v>
                </c:pt>
                <c:pt idx="33">
                  <c:v>7.4351264849804179</c:v>
                </c:pt>
                <c:pt idx="34">
                  <c:v>7.438081955752736</c:v>
                </c:pt>
                <c:pt idx="35">
                  <c:v>7.4419756170243057</c:v>
                </c:pt>
                <c:pt idx="36">
                  <c:v>7.4516883749848688</c:v>
                </c:pt>
                <c:pt idx="37">
                  <c:v>7.4549605461477073</c:v>
                </c:pt>
                <c:pt idx="38">
                  <c:v>7.4557752962469976</c:v>
                </c:pt>
                <c:pt idx="39">
                  <c:v>7.4639923169080094</c:v>
                </c:pt>
                <c:pt idx="40">
                  <c:v>7.4747714176603006</c:v>
                </c:pt>
                <c:pt idx="41">
                  <c:v>7.5005704558374973</c:v>
                </c:pt>
                <c:pt idx="42">
                  <c:v>7.5052199250857656</c:v>
                </c:pt>
                <c:pt idx="43">
                  <c:v>7.5225801763086189</c:v>
                </c:pt>
                <c:pt idx="44">
                  <c:v>7.5246789135376773</c:v>
                </c:pt>
                <c:pt idx="45">
                  <c:v>7.5337392653217536</c:v>
                </c:pt>
                <c:pt idx="46">
                  <c:v>7.5459587411737123</c:v>
                </c:pt>
                <c:pt idx="47">
                  <c:v>7.5753579034805121</c:v>
                </c:pt>
                <c:pt idx="48">
                  <c:v>7.5775409418990902</c:v>
                </c:pt>
                <c:pt idx="49">
                  <c:v>7.5854879616318529</c:v>
                </c:pt>
                <c:pt idx="50">
                  <c:v>7.5867307282078524</c:v>
                </c:pt>
                <c:pt idx="51">
                  <c:v>7.5922140964112002</c:v>
                </c:pt>
                <c:pt idx="52">
                  <c:v>7.5932171842234304</c:v>
                </c:pt>
                <c:pt idx="53">
                  <c:v>7.6077888589886271</c:v>
                </c:pt>
                <c:pt idx="54">
                  <c:v>7.6132972110373123</c:v>
                </c:pt>
                <c:pt idx="55">
                  <c:v>7.6165747651371296</c:v>
                </c:pt>
                <c:pt idx="56">
                  <c:v>7.6252358477141016</c:v>
                </c:pt>
                <c:pt idx="57">
                  <c:v>7.6328230246807696</c:v>
                </c:pt>
                <c:pt idx="58">
                  <c:v>7.6383092917565607</c:v>
                </c:pt>
                <c:pt idx="59">
                  <c:v>7.6403531985229174</c:v>
                </c:pt>
                <c:pt idx="60">
                  <c:v>7.6459798198696047</c:v>
                </c:pt>
                <c:pt idx="61">
                  <c:v>7.6525650704054469</c:v>
                </c:pt>
                <c:pt idx="62">
                  <c:v>7.663985222282105</c:v>
                </c:pt>
                <c:pt idx="63">
                  <c:v>7.6860208389626896</c:v>
                </c:pt>
                <c:pt idx="64">
                  <c:v>7.6934088902087412</c:v>
                </c:pt>
                <c:pt idx="65">
                  <c:v>7.6970153858402499</c:v>
                </c:pt>
                <c:pt idx="66">
                  <c:v>7.7007206573697582</c:v>
                </c:pt>
                <c:pt idx="67">
                  <c:v>7.7032692572724057</c:v>
                </c:pt>
                <c:pt idx="68">
                  <c:v>7.7044311054903041</c:v>
                </c:pt>
                <c:pt idx="69">
                  <c:v>7.710640912666233</c:v>
                </c:pt>
                <c:pt idx="70">
                  <c:v>7.7215470261497856</c:v>
                </c:pt>
                <c:pt idx="71">
                  <c:v>7.728075033140005</c:v>
                </c:pt>
                <c:pt idx="72">
                  <c:v>7.7286927381727848</c:v>
                </c:pt>
                <c:pt idx="73">
                  <c:v>7.7463612738934202</c:v>
                </c:pt>
                <c:pt idx="74">
                  <c:v>7.7575496544210223</c:v>
                </c:pt>
                <c:pt idx="75">
                  <c:v>7.7639996587753197</c:v>
                </c:pt>
                <c:pt idx="76">
                  <c:v>7.7838991095979653</c:v>
                </c:pt>
                <c:pt idx="77">
                  <c:v>7.7843852527753752</c:v>
                </c:pt>
                <c:pt idx="78">
                  <c:v>7.8074367841671419</c:v>
                </c:pt>
                <c:pt idx="79">
                  <c:v>7.8212231676030877</c:v>
                </c:pt>
                <c:pt idx="80">
                  <c:v>7.836723508768074</c:v>
                </c:pt>
                <c:pt idx="81">
                  <c:v>7.8425993860682608</c:v>
                </c:pt>
                <c:pt idx="82">
                  <c:v>7.8451905074355528</c:v>
                </c:pt>
                <c:pt idx="83">
                  <c:v>7.8978904920956454</c:v>
                </c:pt>
                <c:pt idx="84">
                  <c:v>7.918969618993283</c:v>
                </c:pt>
                <c:pt idx="85">
                  <c:v>7.9283016669462603</c:v>
                </c:pt>
                <c:pt idx="86">
                  <c:v>7.9302680810156723</c:v>
                </c:pt>
                <c:pt idx="87">
                  <c:v>7.9916433922756207</c:v>
                </c:pt>
                <c:pt idx="88">
                  <c:v>8.0134077066931546</c:v>
                </c:pt>
                <c:pt idx="89">
                  <c:v>8.0154574336822293</c:v>
                </c:pt>
                <c:pt idx="90">
                  <c:v>8.0154857639408874</c:v>
                </c:pt>
                <c:pt idx="91">
                  <c:v>8.0197255064296353</c:v>
                </c:pt>
                <c:pt idx="92">
                  <c:v>8.0520438202005309</c:v>
                </c:pt>
                <c:pt idx="93">
                  <c:v>8.0520869044835575</c:v>
                </c:pt>
                <c:pt idx="94">
                  <c:v>8.0548247187317745</c:v>
                </c:pt>
                <c:pt idx="95">
                  <c:v>8.0559891265515304</c:v>
                </c:pt>
                <c:pt idx="96">
                  <c:v>8.0730902827535527</c:v>
                </c:pt>
                <c:pt idx="97">
                  <c:v>8.0732995067064088</c:v>
                </c:pt>
                <c:pt idx="98">
                  <c:v>8.0866294555252249</c:v>
                </c:pt>
                <c:pt idx="99">
                  <c:v>8.0958104543150409</c:v>
                </c:pt>
                <c:pt idx="100">
                  <c:v>8.1042499687985003</c:v>
                </c:pt>
                <c:pt idx="101">
                  <c:v>8.108469053593895</c:v>
                </c:pt>
                <c:pt idx="102">
                  <c:v>8.1302895800813655</c:v>
                </c:pt>
                <c:pt idx="103">
                  <c:v>8.1357866329088608</c:v>
                </c:pt>
                <c:pt idx="104">
                  <c:v>8.2595349573084409</c:v>
                </c:pt>
                <c:pt idx="105">
                  <c:v>8.3914860159457323</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Sheet1!$H$2:$H$119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8.2511340269377822</c:v>
                </c:pt>
                <c:pt idx="107">
                  <c:v>8.2722582355053209</c:v>
                </c:pt>
                <c:pt idx="108">
                  <c:v>8.2795386239253705</c:v>
                </c:pt>
                <c:pt idx="109">
                  <c:v>8.3138809076913063</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Sheet1!$I$2:$I$119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8.2784459199855291</c:v>
                </c:pt>
                <c:pt idx="111">
                  <c:v>8.3271871845557381</c:v>
                </c:pt>
                <c:pt idx="112">
                  <c:v>8.3345668846809726</c:v>
                </c:pt>
                <c:pt idx="113">
                  <c:v>8.369683729206125</c:v>
                </c:pt>
                <c:pt idx="114">
                  <c:v>8.3709338432884532</c:v>
                </c:pt>
                <c:pt idx="115">
                  <c:v>8.4521567050457147</c:v>
                </c:pt>
                <c:pt idx="116">
                  <c:v>8.7579185246951621</c:v>
                </c:pt>
                <c:pt idx="117">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Sheet1!$J$2:$J$119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9.042797852757559</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Sheet1!$A$2:$A$119</c:f>
              <c:strCache>
                <c:ptCount val="11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Your Trust</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strCache>
            </c:strRef>
          </c:cat>
          <c:val>
            <c:numRef>
              <c:f>Sheet1!$K$2:$K$119</c:f>
              <c:numCache>
                <c:formatCode>General</c:formatCode>
                <c:ptCount val="11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7.7044311054903041</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Sheet1!$B$2:$B$6</c:f>
              <c:numCache>
                <c:formatCode>0.0</c:formatCode>
                <c:ptCount val="5"/>
                <c:pt idx="0">
                  <c:v>4.6933920236039892</c:v>
                </c:pt>
                <c:pt idx="1">
                  <c:v>4.9206734551941693</c:v>
                </c:pt>
                <c:pt idx="2">
                  <c:v>5.1802138727209543</c:v>
                </c:pt>
                <c:pt idx="3">
                  <c:v>5.4440758632225918</c:v>
                </c:pt>
                <c:pt idx="4">
                  <c:v>5.6015804784080441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FE8-440E-8B45-937C1D80BC8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Northern Lincolnshire and Goole NHS Foundation Trust</c:v>
                </c:pt>
                <c:pt idx="2">
                  <c:v>The Newcastle Upon Tyne Hospitals NHS Foundation Trust</c:v>
                </c:pt>
                <c:pt idx="3">
                  <c:v>Doncaster and Bassetlaw Teaching Hospitals NHS Foundation Trust</c:v>
                </c:pt>
                <c:pt idx="4">
                  <c:v>Bradford Teaching Hospitals NHS Foundation Trust</c:v>
                </c:pt>
              </c:strCache>
            </c:strRef>
          </c:cat>
          <c:val>
            <c:numRef>
              <c:f>Sheet1!$C$2:$C$6</c:f>
              <c:numCache>
                <c:formatCode>0.0</c:formatCode>
                <c:ptCount val="5"/>
                <c:pt idx="0">
                  <c:v>5.3066079763960108</c:v>
                </c:pt>
                <c:pt idx="1">
                  <c:v>5.0793265448058307</c:v>
                </c:pt>
                <c:pt idx="2">
                  <c:v>4.8197861272790457</c:v>
                </c:pt>
                <c:pt idx="3">
                  <c:v>4.5559241367774082</c:v>
                </c:pt>
                <c:pt idx="4">
                  <c:v>4.3984195215919559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FE8-440E-8B45-937C1D80BC8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Sheet1!$B$2:$B$6</c:f>
              <c:numCache>
                <c:formatCode>0.0</c:formatCode>
                <c:ptCount val="5"/>
                <c:pt idx="0">
                  <c:v>7.3105931518596474</c:v>
                </c:pt>
                <c:pt idx="1">
                  <c:v>7.2452704019247589</c:v>
                </c:pt>
                <c:pt idx="2">
                  <c:v>6.8134600387252924</c:v>
                </c:pt>
                <c:pt idx="3">
                  <c:v>6.6697706946145168</c:v>
                </c:pt>
                <c:pt idx="4">
                  <c:v>6.5535976427176346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E27-4A60-81EE-4B440606559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Harrogate and District NHS Foundation Trust</c:v>
                </c:pt>
                <c:pt idx="1">
                  <c:v>York and Scarborough Teaching Hospitals NHS Foundation Trust</c:v>
                </c:pt>
                <c:pt idx="2">
                  <c:v>Mid Yorkshire Teaching NHS Trust</c:v>
                </c:pt>
                <c:pt idx="3">
                  <c:v>Calderdale and Huddersfield NHS Foundation Trust</c:v>
                </c:pt>
                <c:pt idx="4">
                  <c:v>Hull University Teaching Hospitals NHS Trust</c:v>
                </c:pt>
              </c:strCache>
            </c:strRef>
          </c:cat>
          <c:val>
            <c:numRef>
              <c:f>Sheet1!$C$2:$C$6</c:f>
              <c:numCache>
                <c:formatCode>0.0</c:formatCode>
                <c:ptCount val="5"/>
                <c:pt idx="0">
                  <c:v>2.6894068481403526</c:v>
                </c:pt>
                <c:pt idx="1">
                  <c:v>2.7547295980752411</c:v>
                </c:pt>
                <c:pt idx="2">
                  <c:v>3.1865399612747076</c:v>
                </c:pt>
                <c:pt idx="3">
                  <c:v>3.3302293053854832</c:v>
                </c:pt>
                <c:pt idx="4">
                  <c:v>3.4464023572823654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E27-4A60-81EE-4B440606559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3.8788747132984511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0.81248172026461063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0.28432205615473194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2.968281771914894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0.28432205615473194</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0.40945754781339261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94192"/>
        <c:axId val="9020974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4.9206734551941693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6.4598193756752407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6194457375814"/>
                  <c:y val="-1.6789092642081078E-2"/>
                </c:manualLayout>
              </c:layout>
              <c:tx>
                <c:rich>
                  <a:bodyPr/>
                  <a:lstStyle/>
                  <a:p>
                    <a:fld id="{229493FA-1DC8-4522-82B1-26EDA0D156A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 If you used the hospital Wi-Fi, was it good enough to do what you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94736"/>
        <c:axId val="902101808"/>
      </c:scatterChart>
      <c:catAx>
        <c:axId val="902094192"/>
        <c:scaling>
          <c:orientation val="minMax"/>
        </c:scaling>
        <c:delete val="1"/>
        <c:axPos val="l"/>
        <c:numFmt formatCode="General" sourceLinked="1"/>
        <c:majorTickMark val="out"/>
        <c:minorTickMark val="none"/>
        <c:tickLblPos val="nextTo"/>
        <c:crossAx val="902097456"/>
        <c:crosses val="autoZero"/>
        <c:auto val="1"/>
        <c:lblAlgn val="ctr"/>
        <c:lblOffset val="100"/>
        <c:noMultiLvlLbl val="0"/>
      </c:catAx>
      <c:valAx>
        <c:axId val="9020974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94192"/>
        <c:crosses val="autoZero"/>
        <c:crossBetween val="between"/>
      </c:valAx>
      <c:valAx>
        <c:axId val="902101808"/>
        <c:scaling>
          <c:orientation val="minMax"/>
          <c:min val="0"/>
        </c:scaling>
        <c:delete val="1"/>
        <c:axPos val="r"/>
        <c:numFmt formatCode="#;;0" sourceLinked="0"/>
        <c:majorTickMark val="out"/>
        <c:minorTickMark val="none"/>
        <c:tickLblPos val="nextTo"/>
        <c:crossAx val="902094736"/>
        <c:crosses val="max"/>
        <c:crossBetween val="midCat"/>
        <c:majorUnit val="1"/>
      </c:valAx>
      <c:valAx>
        <c:axId val="9020947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8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2567138795816836"/>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3.8647928765172268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2.7014694250368176E-2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0.93896516646112183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0.26177646821192191</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2.7329090448292241</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0.26177646821192191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0.47850244711153422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6.5532427423456117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6.4590037278552508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868002129866306"/>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p56. If your child used the hospital Wi-Fi, was it good enough to do what they wanted?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0942928399676489"/>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7.0204391500025922</c:v>
                </c:pt>
                <c:pt idx="1">
                  <c:v>7.2551358400124766</c:v>
                </c:pt>
                <c:pt idx="2">
                  <c:v>7.3046138443420867</c:v>
                </c:pt>
                <c:pt idx="3">
                  <c:v>7.4053622516334361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7.2486272544664656</c:v>
                </c:pt>
                <c:pt idx="5">
                  <c:v>7.409343117240538</c:v>
                </c:pt>
                <c:pt idx="6">
                  <c:v>7.4162500895409584</c:v>
                </c:pt>
                <c:pt idx="7">
                  <c:v>7.4362680790051758</c:v>
                </c:pt>
                <c:pt idx="8">
                  <c:v>7.4693736246933904</c:v>
                </c:pt>
                <c:pt idx="9">
                  <c:v>7.5011199171825682</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7.139650965787002</c:v>
                </c:pt>
                <c:pt idx="11">
                  <c:v>7.3972331836203864</c:v>
                </c:pt>
                <c:pt idx="12">
                  <c:v>7.4637778458109167</c:v>
                </c:pt>
                <c:pt idx="13">
                  <c:v>7.5346470492221451</c:v>
                </c:pt>
                <c:pt idx="14">
                  <c:v>7.5409106355708566</c:v>
                </c:pt>
                <c:pt idx="15">
                  <c:v>7.5749140459980326</c:v>
                </c:pt>
                <c:pt idx="16">
                  <c:v>7.5915711619876438</c:v>
                </c:pt>
                <c:pt idx="17">
                  <c:v>7.6337659569782588</c:v>
                </c:pt>
                <c:pt idx="18">
                  <c:v>7.6748235375582308</c:v>
                </c:pt>
                <c:pt idx="19">
                  <c:v>7.7196856219928902</c:v>
                </c:pt>
                <c:pt idx="20">
                  <c:v>7.7256144386025616</c:v>
                </c:pt>
                <c:pt idx="21">
                  <c:v>7.7690546240686107</c:v>
                </c:pt>
                <c:pt idx="22">
                  <c:v>7.7872978508168131</c:v>
                </c:pt>
                <c:pt idx="23">
                  <c:v>7.7977222525420258</c:v>
                </c:pt>
                <c:pt idx="24">
                  <c:v>7.7994194642014456</c:v>
                </c:pt>
                <c:pt idx="25">
                  <c:v>7.8132463403192771</c:v>
                </c:pt>
                <c:pt idx="26">
                  <c:v>7.8177018658258994</c:v>
                </c:pt>
                <c:pt idx="27">
                  <c:v>7.8183936849078268</c:v>
                </c:pt>
                <c:pt idx="28">
                  <c:v>7.8395233498180188</c:v>
                </c:pt>
                <c:pt idx="29">
                  <c:v>7.8674245427319587</c:v>
                </c:pt>
                <c:pt idx="30">
                  <c:v>7.8675250053510544</c:v>
                </c:pt>
                <c:pt idx="31">
                  <c:v>7.8788953830930621</c:v>
                </c:pt>
                <c:pt idx="32">
                  <c:v>7.886845971859076</c:v>
                </c:pt>
                <c:pt idx="33">
                  <c:v>7.8896907399953644</c:v>
                </c:pt>
                <c:pt idx="34">
                  <c:v>7.8901385853788826</c:v>
                </c:pt>
                <c:pt idx="35">
                  <c:v>7.9000559079329351</c:v>
                </c:pt>
                <c:pt idx="36">
                  <c:v>7.9231903499695413</c:v>
                </c:pt>
                <c:pt idx="37">
                  <c:v>7.9248179448479661</c:v>
                </c:pt>
                <c:pt idx="38">
                  <c:v>7.9282785528519586</c:v>
                </c:pt>
                <c:pt idx="39">
                  <c:v>7.9290716529428327</c:v>
                </c:pt>
                <c:pt idx="40">
                  <c:v>7.9315880302766848</c:v>
                </c:pt>
                <c:pt idx="41">
                  <c:v>7.9374687931667331</c:v>
                </c:pt>
                <c:pt idx="42">
                  <c:v>7.9565316578396938</c:v>
                </c:pt>
                <c:pt idx="43">
                  <c:v>7.9628813577169186</c:v>
                </c:pt>
                <c:pt idx="44">
                  <c:v>7.9670410023991369</c:v>
                </c:pt>
                <c:pt idx="45">
                  <c:v>7.9688737185368543</c:v>
                </c:pt>
                <c:pt idx="46">
                  <c:v>7.9804087956749221</c:v>
                </c:pt>
                <c:pt idx="47">
                  <c:v>7.9927060655520759</c:v>
                </c:pt>
                <c:pt idx="48">
                  <c:v>7.9935555363668662</c:v>
                </c:pt>
                <c:pt idx="49">
                  <c:v>8.0009358008279445</c:v>
                </c:pt>
                <c:pt idx="50">
                  <c:v>8.0062265399888179</c:v>
                </c:pt>
                <c:pt idx="51">
                  <c:v>8.0079245020268495</c:v>
                </c:pt>
                <c:pt idx="52">
                  <c:v>8.0155003003653711</c:v>
                </c:pt>
                <c:pt idx="53">
                  <c:v>8.0163374965711736</c:v>
                </c:pt>
                <c:pt idx="54">
                  <c:v>8.0220858434719435</c:v>
                </c:pt>
                <c:pt idx="55">
                  <c:v>8.0410937442890127</c:v>
                </c:pt>
                <c:pt idx="56">
                  <c:v>8.0472257367017566</c:v>
                </c:pt>
                <c:pt idx="57">
                  <c:v>8.0768267042637127</c:v>
                </c:pt>
                <c:pt idx="58">
                  <c:v>8.0957957746873177</c:v>
                </c:pt>
                <c:pt idx="59">
                  <c:v>8.0963182366665993</c:v>
                </c:pt>
                <c:pt idx="60">
                  <c:v>8.1807861156345378</c:v>
                </c:pt>
                <c:pt idx="61">
                  <c:v>8.1840664260174734</c:v>
                </c:pt>
                <c:pt idx="62">
                  <c:v>8.1890120586721196</c:v>
                </c:pt>
                <c:pt idx="63">
                  <c:v>8.1913683187169273</c:v>
                </c:pt>
                <c:pt idx="64">
                  <c:v>8.1932427698825006</c:v>
                </c:pt>
                <c:pt idx="65">
                  <c:v>8.1962830556141562</c:v>
                </c:pt>
                <c:pt idx="66">
                  <c:v>8.2056887845931712</c:v>
                </c:pt>
                <c:pt idx="67">
                  <c:v>8.2330419265860701</c:v>
                </c:pt>
                <c:pt idx="68">
                  <c:v>8.2570770005560075</c:v>
                </c:pt>
                <c:pt idx="69">
                  <c:v>8.2722853833068832</c:v>
                </c:pt>
                <c:pt idx="70">
                  <c:v>8.2766299602128814</c:v>
                </c:pt>
                <c:pt idx="71">
                  <c:v>8.2941344505608257</c:v>
                </c:pt>
                <c:pt idx="72">
                  <c:v>8.3187482440484235</c:v>
                </c:pt>
                <c:pt idx="73">
                  <c:v>8.321523471226687</c:v>
                </c:pt>
                <c:pt idx="74">
                  <c:v>8.3245473621593646</c:v>
                </c:pt>
                <c:pt idx="75">
                  <c:v>8.3350757901213868</c:v>
                </c:pt>
                <c:pt idx="76">
                  <c:v>8.3352710697121015</c:v>
                </c:pt>
                <c:pt idx="77">
                  <c:v>8.3524919727314444</c:v>
                </c:pt>
                <c:pt idx="78">
                  <c:v>8.3553741283199283</c:v>
                </c:pt>
                <c:pt idx="79">
                  <c:v>8.3789103218719294</c:v>
                </c:pt>
                <c:pt idx="80">
                  <c:v>8.392600097917418</c:v>
                </c:pt>
                <c:pt idx="81">
                  <c:v>8.3958776791693044</c:v>
                </c:pt>
                <c:pt idx="82">
                  <c:v>8.4014385465706169</c:v>
                </c:pt>
                <c:pt idx="83">
                  <c:v>8.4141558497225599</c:v>
                </c:pt>
                <c:pt idx="84">
                  <c:v>8.4239721745524179</c:v>
                </c:pt>
                <c:pt idx="85">
                  <c:v>8.4271831246326734</c:v>
                </c:pt>
                <c:pt idx="86">
                  <c:v>8.4296154144100974</c:v>
                </c:pt>
                <c:pt idx="87">
                  <c:v>8.4424421607312059</c:v>
                </c:pt>
                <c:pt idx="88">
                  <c:v>8.4504489029022949</c:v>
                </c:pt>
                <c:pt idx="89">
                  <c:v>8.4515659041232851</c:v>
                </c:pt>
                <c:pt idx="90">
                  <c:v>8.451872632805884</c:v>
                </c:pt>
                <c:pt idx="91">
                  <c:v>8.4777685799518352</c:v>
                </c:pt>
                <c:pt idx="92">
                  <c:v>8.4864781377946468</c:v>
                </c:pt>
                <c:pt idx="93">
                  <c:v>8.4871755171772083</c:v>
                </c:pt>
                <c:pt idx="94">
                  <c:v>8.4953497204275319</c:v>
                </c:pt>
                <c:pt idx="95">
                  <c:v>8.5026757130834927</c:v>
                </c:pt>
                <c:pt idx="96">
                  <c:v>8.5213303601639634</c:v>
                </c:pt>
                <c:pt idx="97">
                  <c:v>8.5444566065012832</c:v>
                </c:pt>
                <c:pt idx="98">
                  <c:v>8.5525851019385879</c:v>
                </c:pt>
                <c:pt idx="99">
                  <c:v>8.5734016653195528</c:v>
                </c:pt>
                <c:pt idx="100">
                  <c:v>8.5740476456490278</c:v>
                </c:pt>
                <c:pt idx="101">
                  <c:v>8.5834079141425139</c:v>
                </c:pt>
                <c:pt idx="102">
                  <c:v>8.5920308927989257</c:v>
                </c:pt>
                <c:pt idx="103">
                  <c:v>8.6113485708522983</c:v>
                </c:pt>
                <c:pt idx="104">
                  <c:v>8.6434247482800899</c:v>
                </c:pt>
                <c:pt idx="105">
                  <c:v>8.6589471828277702</c:v>
                </c:pt>
                <c:pt idx="106">
                  <c:v>8.6720117512161785</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8.6882392035018352</c:v>
                </c:pt>
                <c:pt idx="108">
                  <c:v>8.6965044949836017</c:v>
                </c:pt>
                <c:pt idx="109">
                  <c:v>8.7197285930114319</c:v>
                </c:pt>
                <c:pt idx="110">
                  <c:v>8.7263980649489437</c:v>
                </c:pt>
                <c:pt idx="111">
                  <c:v>8.8331246204522369</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8.9126452811375252</c:v>
                </c:pt>
                <c:pt idx="113">
                  <c:v>8.9422540773334998</c:v>
                </c:pt>
                <c:pt idx="114">
                  <c:v>8.9885872359430632</c:v>
                </c:pt>
                <c:pt idx="115">
                  <c:v>9.0070900931543019</c:v>
                </c:pt>
                <c:pt idx="116">
                  <c:v>9.0404640838931716</c:v>
                </c:pt>
                <c:pt idx="117">
                  <c:v>9.0715567603787193</c:v>
                </c:pt>
                <c:pt idx="118">
                  <c:v>9.2169253951423524</c:v>
                </c:pt>
                <c:pt idx="119">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9.2312069296681791</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7.0204391500025922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Sheet1!$B$2:$B$6</c:f>
              <c:numCache>
                <c:formatCode>0.0</c:formatCode>
                <c:ptCount val="5"/>
                <c:pt idx="0">
                  <c:v>7.0204391500025922</c:v>
                </c:pt>
                <c:pt idx="1">
                  <c:v>7.3972331836203864</c:v>
                </c:pt>
                <c:pt idx="2">
                  <c:v>7.4693736246933904</c:v>
                </c:pt>
                <c:pt idx="3">
                  <c:v>7.5011199171825682</c:v>
                </c:pt>
                <c:pt idx="4">
                  <c:v>7.6748235375582308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2D0-4669-994A-0A370C89B9D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The Rotherham NHS Foundation Trust</c:v>
                </c:pt>
                <c:pt idx="2">
                  <c:v>Airedale NHS Foundation Trust</c:v>
                </c:pt>
                <c:pt idx="3">
                  <c:v>Bradford Teaching Hospitals NHS Foundation Trust</c:v>
                </c:pt>
                <c:pt idx="4">
                  <c:v>Hull University Teaching Hospitals NHS Trust</c:v>
                </c:pt>
              </c:strCache>
            </c:strRef>
          </c:cat>
          <c:val>
            <c:numRef>
              <c:f>Sheet1!$C$2:$C$6</c:f>
              <c:numCache>
                <c:formatCode>0.0</c:formatCode>
                <c:ptCount val="5"/>
                <c:pt idx="0">
                  <c:v>2.9795608499974078</c:v>
                </c:pt>
                <c:pt idx="1">
                  <c:v>2.6027668163796136</c:v>
                </c:pt>
                <c:pt idx="2">
                  <c:v>2.5306263753066096</c:v>
                </c:pt>
                <c:pt idx="3">
                  <c:v>2.4988800828174318</c:v>
                </c:pt>
                <c:pt idx="4">
                  <c:v>2.3251764624417692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2D0-4669-994A-0A370C89B9D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Sheet1!$B$2:$B$6</c:f>
              <c:numCache>
                <c:formatCode>0.0</c:formatCode>
                <c:ptCount val="5"/>
                <c:pt idx="0">
                  <c:v>9.0404640838931716</c:v>
                </c:pt>
                <c:pt idx="1">
                  <c:v>8.9126452811375252</c:v>
                </c:pt>
                <c:pt idx="2">
                  <c:v>8.6965044949836017</c:v>
                </c:pt>
                <c:pt idx="3">
                  <c:v>8.4777685799518352</c:v>
                </c:pt>
                <c:pt idx="4">
                  <c:v>8.451872632805884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83-471E-B4A9-9D7DBA81DCF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 Tees and Hartlepool NHS Foundation Trust</c:v>
                </c:pt>
                <c:pt idx="2">
                  <c:v>North Cumbria Integrated Care NHS Foundation Trust</c:v>
                </c:pt>
                <c:pt idx="3">
                  <c:v>The Newcastle Upon Tyne Hospitals NHS Foundation Trust</c:v>
                </c:pt>
                <c:pt idx="4">
                  <c:v>Mid Yorkshire Teaching NHS Trust</c:v>
                </c:pt>
              </c:strCache>
            </c:strRef>
          </c:cat>
          <c:val>
            <c:numRef>
              <c:f>Sheet1!$C$2:$C$6</c:f>
              <c:numCache>
                <c:formatCode>0.0</c:formatCode>
                <c:ptCount val="5"/>
                <c:pt idx="0">
                  <c:v>0.95953591610682842</c:v>
                </c:pt>
                <c:pt idx="1">
                  <c:v>1.0873547188624748</c:v>
                </c:pt>
                <c:pt idx="2">
                  <c:v>1.3034955050163983</c:v>
                </c:pt>
                <c:pt idx="3">
                  <c:v>1.5222314200481648</c:v>
                </c:pt>
                <c:pt idx="4">
                  <c:v>1.548127367194116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83-471E-B4A9-9D7DBA81DCF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7.0204391500025922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0.1915273312013559</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0.14952028849383225</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1.5609705165686059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0.14952028849383225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0.15922935490796064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7.0204391500025922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8.1419720279820833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92890934571609"/>
                  <c:y val="0"/>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p61. If your child felt pain while at hospital, did staff do everything they could to help them?</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Sheet1!$A$2:$A$116</c:f>
              <c:strCache>
                <c:ptCount val="115"/>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Sheet1!$D$2:$D$116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0-FE4A-4B45-8D03-C7907B9E372E}"/>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Sheet1!$A$2:$A$116</c:f>
              <c:strCache>
                <c:ptCount val="115"/>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Sheet1!$E$2:$E$116</c:f>
              <c:numCache>
                <c:formatCode>General</c:formatCode>
                <c:ptCount val="115"/>
                <c:pt idx="0">
                  <c:v>6.9939305580548972</c:v>
                </c:pt>
                <c:pt idx="1">
                  <c:v>7.2062317834852143</c:v>
                </c:pt>
                <c:pt idx="2">
                  <c:v>7.300564872363255</c:v>
                </c:pt>
                <c:pt idx="3">
                  <c:v>7.4153402622699156</c:v>
                </c:pt>
                <c:pt idx="4">
                  <c:v>7.55159187789436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1-FE4A-4B45-8D03-C7907B9E372E}"/>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Sheet1!$A$2:$A$116</c:f>
              <c:strCache>
                <c:ptCount val="115"/>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Sheet1!$F$2:$F$116</c:f>
              <c:numCache>
                <c:formatCode>General</c:formatCode>
                <c:ptCount val="115"/>
                <c:pt idx="0">
                  <c:v>#N/A</c:v>
                </c:pt>
                <c:pt idx="1">
                  <c:v>#N/A</c:v>
                </c:pt>
                <c:pt idx="2">
                  <c:v>#N/A</c:v>
                </c:pt>
                <c:pt idx="3">
                  <c:v>#N/A</c:v>
                </c:pt>
                <c:pt idx="4">
                  <c:v>#N/A</c:v>
                </c:pt>
                <c:pt idx="5">
                  <c:v>7.3641677948363196</c:v>
                </c:pt>
                <c:pt idx="6">
                  <c:v>7.4032265187589843</c:v>
                </c:pt>
                <c:pt idx="7">
                  <c:v>7.4697178350426912</c:v>
                </c:pt>
                <c:pt idx="8">
                  <c:v>7.7084380970820234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2-FE4A-4B45-8D03-C7907B9E372E}"/>
            </c:ext>
          </c:extLst>
        </c:ser>
        <c:ser>
          <c:idx val="3"/>
          <c:order val="3"/>
          <c:tx>
            <c:strRef>
              <c:f>Sheet1!$G$1</c:f>
              <c:strCache>
                <c:ptCount val="1"/>
                <c:pt idx="0">
                  <c:v>About the same</c:v>
                </c:pt>
              </c:strCache>
            </c:strRef>
          </c:tx>
          <c:spPr>
            <a:solidFill>
              <a:srgbClr val="D9D9D9"/>
            </a:solidFill>
            <a:ln>
              <a:noFill/>
            </a:ln>
            <a:effectLst/>
          </c:spPr>
          <c:invertIfNegative val="0"/>
          <c:cat>
            <c:strRef>
              <c:f>Sheet1!$A$2:$A$116</c:f>
              <c:strCache>
                <c:ptCount val="115"/>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Sheet1!$G$2:$G$116</c:f>
              <c:numCache>
                <c:formatCode>General</c:formatCode>
                <c:ptCount val="115"/>
                <c:pt idx="0">
                  <c:v>#N/A</c:v>
                </c:pt>
                <c:pt idx="1">
                  <c:v>#N/A</c:v>
                </c:pt>
                <c:pt idx="2">
                  <c:v>#N/A</c:v>
                </c:pt>
                <c:pt idx="3">
                  <c:v>#N/A</c:v>
                </c:pt>
                <c:pt idx="4">
                  <c:v>#N/A</c:v>
                </c:pt>
                <c:pt idx="5">
                  <c:v>#N/A</c:v>
                </c:pt>
                <c:pt idx="6">
                  <c:v>#N/A</c:v>
                </c:pt>
                <c:pt idx="7">
                  <c:v>#N/A</c:v>
                </c:pt>
                <c:pt idx="8">
                  <c:v>#N/A</c:v>
                </c:pt>
                <c:pt idx="9">
                  <c:v>7.5844483661730679</c:v>
                </c:pt>
                <c:pt idx="10">
                  <c:v>7.6738025869470361</c:v>
                </c:pt>
                <c:pt idx="11">
                  <c:v>7.689473827817487</c:v>
                </c:pt>
                <c:pt idx="12">
                  <c:v>7.7032835371456834</c:v>
                </c:pt>
                <c:pt idx="13">
                  <c:v>7.7324877046817893</c:v>
                </c:pt>
                <c:pt idx="14">
                  <c:v>7.7610547433852428</c:v>
                </c:pt>
                <c:pt idx="15">
                  <c:v>7.8240143936810167</c:v>
                </c:pt>
                <c:pt idx="16">
                  <c:v>7.8393004804958579</c:v>
                </c:pt>
                <c:pt idx="17">
                  <c:v>7.8510003116055271</c:v>
                </c:pt>
                <c:pt idx="18">
                  <c:v>7.8875701176524302</c:v>
                </c:pt>
                <c:pt idx="19">
                  <c:v>7.9007854890199818</c:v>
                </c:pt>
                <c:pt idx="20">
                  <c:v>7.9076615758894864</c:v>
                </c:pt>
                <c:pt idx="21">
                  <c:v>7.941083717335264</c:v>
                </c:pt>
                <c:pt idx="22">
                  <c:v>7.949711534676716</c:v>
                </c:pt>
                <c:pt idx="23">
                  <c:v>7.9570727335092863</c:v>
                </c:pt>
                <c:pt idx="24">
                  <c:v>7.958266011248492</c:v>
                </c:pt>
                <c:pt idx="25">
                  <c:v>7.9617691898297851</c:v>
                </c:pt>
                <c:pt idx="26">
                  <c:v>7.994088675905159</c:v>
                </c:pt>
                <c:pt idx="27">
                  <c:v>8.0094751704550049</c:v>
                </c:pt>
                <c:pt idx="28">
                  <c:v>8.0128021771469538</c:v>
                </c:pt>
                <c:pt idx="29">
                  <c:v>8.077828769183439</c:v>
                </c:pt>
                <c:pt idx="30">
                  <c:v>8.08938895907011</c:v>
                </c:pt>
                <c:pt idx="31">
                  <c:v>8.0930122081719897</c:v>
                </c:pt>
                <c:pt idx="32">
                  <c:v>8.1209712025117025</c:v>
                </c:pt>
                <c:pt idx="33">
                  <c:v>8.1359037721921954</c:v>
                </c:pt>
                <c:pt idx="34">
                  <c:v>8.1362662700874324</c:v>
                </c:pt>
                <c:pt idx="35">
                  <c:v>8.143109762875536</c:v>
                </c:pt>
                <c:pt idx="36">
                  <c:v>8.1442423868268108</c:v>
                </c:pt>
                <c:pt idx="37">
                  <c:v>8.1530097441089584</c:v>
                </c:pt>
                <c:pt idx="38">
                  <c:v>8.1716883524764548</c:v>
                </c:pt>
                <c:pt idx="39">
                  <c:v>8.1830846209004804</c:v>
                </c:pt>
                <c:pt idx="40">
                  <c:v>8.1833753880606555</c:v>
                </c:pt>
                <c:pt idx="41">
                  <c:v>8.1841265875762641</c:v>
                </c:pt>
                <c:pt idx="42">
                  <c:v>8.1846279933400936</c:v>
                </c:pt>
                <c:pt idx="43">
                  <c:v>8.2077095420507149</c:v>
                </c:pt>
                <c:pt idx="44">
                  <c:v>8.2172097269956765</c:v>
                </c:pt>
                <c:pt idx="45">
                  <c:v>8.2185844718810763</c:v>
                </c:pt>
                <c:pt idx="46">
                  <c:v>8.246082700112261</c:v>
                </c:pt>
                <c:pt idx="47">
                  <c:v>8.2680565619905106</c:v>
                </c:pt>
                <c:pt idx="48">
                  <c:v>8.275134176229205</c:v>
                </c:pt>
                <c:pt idx="49">
                  <c:v>8.2808483014919148</c:v>
                </c:pt>
                <c:pt idx="50">
                  <c:v>8.2953620998962609</c:v>
                </c:pt>
                <c:pt idx="51">
                  <c:v>8.3114910917513694</c:v>
                </c:pt>
                <c:pt idx="52">
                  <c:v>8.313167023627047</c:v>
                </c:pt>
                <c:pt idx="53">
                  <c:v>8.3256790583870508</c:v>
                </c:pt>
                <c:pt idx="54">
                  <c:v>8.3397053478785939</c:v>
                </c:pt>
                <c:pt idx="55">
                  <c:v>8.3403551316817808</c:v>
                </c:pt>
                <c:pt idx="56">
                  <c:v>8.3494223803673897</c:v>
                </c:pt>
                <c:pt idx="57">
                  <c:v>8.3497094657974191</c:v>
                </c:pt>
                <c:pt idx="58">
                  <c:v>8.3505281046617466</c:v>
                </c:pt>
                <c:pt idx="59">
                  <c:v>8.3547209299493161</c:v>
                </c:pt>
                <c:pt idx="60">
                  <c:v>8.3577828737720168</c:v>
                </c:pt>
                <c:pt idx="61">
                  <c:v>8.3663813634673829</c:v>
                </c:pt>
                <c:pt idx="62">
                  <c:v>8.3686756771013471</c:v>
                </c:pt>
                <c:pt idx="63">
                  <c:v>8.3756913745725807</c:v>
                </c:pt>
                <c:pt idx="64">
                  <c:v>8.3874898185170874</c:v>
                </c:pt>
                <c:pt idx="65">
                  <c:v>8.3876482961130812</c:v>
                </c:pt>
                <c:pt idx="66">
                  <c:v>8.3973293191383718</c:v>
                </c:pt>
                <c:pt idx="67">
                  <c:v>8.4131848220234833</c:v>
                </c:pt>
                <c:pt idx="68">
                  <c:v>8.4135397225674318</c:v>
                </c:pt>
                <c:pt idx="69">
                  <c:v>8.4145106648076204</c:v>
                </c:pt>
                <c:pt idx="70">
                  <c:v>8.4145734409098303</c:v>
                </c:pt>
                <c:pt idx="71">
                  <c:v>8.4261368079152383</c:v>
                </c:pt>
                <c:pt idx="72">
                  <c:v>8.4293773508796459</c:v>
                </c:pt>
                <c:pt idx="73">
                  <c:v>8.4440811889145753</c:v>
                </c:pt>
                <c:pt idx="74">
                  <c:v>8.460287253036217</c:v>
                </c:pt>
                <c:pt idx="75">
                  <c:v>8.4612577876956632</c:v>
                </c:pt>
                <c:pt idx="76">
                  <c:v>8.4680200737130331</c:v>
                </c:pt>
                <c:pt idx="77">
                  <c:v>8.4777096158997338</c:v>
                </c:pt>
                <c:pt idx="78">
                  <c:v>8.4821177777419035</c:v>
                </c:pt>
                <c:pt idx="79">
                  <c:v>8.4909151252662962</c:v>
                </c:pt>
                <c:pt idx="80">
                  <c:v>8.5069445397233423</c:v>
                </c:pt>
                <c:pt idx="81">
                  <c:v>8.5349717681785542</c:v>
                </c:pt>
                <c:pt idx="82">
                  <c:v>8.5439992728065857</c:v>
                </c:pt>
                <c:pt idx="83">
                  <c:v>8.5488717849857956</c:v>
                </c:pt>
                <c:pt idx="84">
                  <c:v>8.5640987489483198</c:v>
                </c:pt>
                <c:pt idx="85">
                  <c:v>8.5686448618235342</c:v>
                </c:pt>
                <c:pt idx="86">
                  <c:v>8.5705258427390412</c:v>
                </c:pt>
                <c:pt idx="87">
                  <c:v>8.5732495330576342</c:v>
                </c:pt>
                <c:pt idx="88">
                  <c:v>8.5789549364963644</c:v>
                </c:pt>
                <c:pt idx="89">
                  <c:v>8.5979351014244081</c:v>
                </c:pt>
                <c:pt idx="90">
                  <c:v>8.6081463848579354</c:v>
                </c:pt>
                <c:pt idx="91">
                  <c:v>8.6095842273381393</c:v>
                </c:pt>
                <c:pt idx="92">
                  <c:v>8.6457040188745466</c:v>
                </c:pt>
                <c:pt idx="93">
                  <c:v>8.6522118578156828</c:v>
                </c:pt>
                <c:pt idx="94">
                  <c:v>8.6531553449435954</c:v>
                </c:pt>
                <c:pt idx="95">
                  <c:v>8.6833693371048781</c:v>
                </c:pt>
                <c:pt idx="96">
                  <c:v>8.7189458040920211</c:v>
                </c:pt>
                <c:pt idx="97">
                  <c:v>8.7372594189249799</c:v>
                </c:pt>
                <c:pt idx="98">
                  <c:v>8.7713143348329705</c:v>
                </c:pt>
                <c:pt idx="99">
                  <c:v>8.7741840747105542</c:v>
                </c:pt>
                <c:pt idx="100">
                  <c:v>8.7974295364425483</c:v>
                </c:pt>
                <c:pt idx="101">
                  <c:v>8.9277222530716251</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3-FE4A-4B45-8D03-C7907B9E372E}"/>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Sheet1!$A$2:$A$116</c:f>
              <c:strCache>
                <c:ptCount val="115"/>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Sheet1!$H$2:$H$116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8.9125908091587895</c:v>
                </c:pt>
                <c:pt idx="103">
                  <c:v>9.0241010900647041</c:v>
                </c:pt>
                <c:pt idx="104">
                  <c:v>9.0288273808855415</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4-FE4A-4B45-8D03-C7907B9E372E}"/>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Sheet1!$A$2:$A$116</c:f>
              <c:strCache>
                <c:ptCount val="115"/>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Sheet1!$I$2:$I$116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8.841768897384414</c:v>
                </c:pt>
                <c:pt idx="106">
                  <c:v>8.9853001452917187</c:v>
                </c:pt>
                <c:pt idx="107">
                  <c:v>9.0561881059740177</c:v>
                </c:pt>
                <c:pt idx="108">
                  <c:v>9.0966446212559511</c:v>
                </c:pt>
                <c:pt idx="109">
                  <c:v>9.12986573357197</c:v>
                </c:pt>
                <c:pt idx="110">
                  <c:v>9.1423892575967418</c:v>
                </c:pt>
                <c:pt idx="111">
                  <c:v>9.1430684082652753</c:v>
                </c:pt>
                <c:pt idx="112">
                  <c:v>9.284000872283201</c:v>
                </c:pt>
                <c:pt idx="113">
                  <c:v>#N/A</c:v>
                </c:pt>
                <c:pt idx="114">
                  <c:v>#N/A</c:v>
                </c:pt>
              </c:numCache>
            </c:numRef>
          </c:val>
          <c:extLst>
            <c:ext xmlns:c16="http://schemas.microsoft.com/office/drawing/2014/chart" uri="{C3380CC4-5D6E-409C-BE32-E72D297353CC}">
              <c16:uniqueId val="{00000005-FE4A-4B45-8D03-C7907B9E372E}"/>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Sheet1!$A$2:$A$116</c:f>
              <c:strCache>
                <c:ptCount val="115"/>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Sheet1!$J$2:$J$116</c:f>
              <c:numCache>
                <c:formatCode>General</c:formatCode>
                <c:ptCount val="115"/>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9.3360545076423467</c:v>
                </c:pt>
                <c:pt idx="114">
                  <c:v>9.3980315420871143</c:v>
                </c:pt>
              </c:numCache>
            </c:numRef>
          </c:val>
          <c:extLst>
            <c:ext xmlns:c16="http://schemas.microsoft.com/office/drawing/2014/chart" uri="{C3380CC4-5D6E-409C-BE32-E72D297353CC}">
              <c16:uniqueId val="{00000006-FE4A-4B45-8D03-C7907B9E372E}"/>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Sheet1!$A$2:$A$116</c:f>
              <c:strCache>
                <c:ptCount val="115"/>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strCache>
            </c:strRef>
          </c:cat>
          <c:val>
            <c:numRef>
              <c:f>Sheet1!$K$2:$K$116</c:f>
              <c:numCache>
                <c:formatCode>General</c:formatCode>
                <c:ptCount val="115"/>
                <c:pt idx="0">
                  <c:v>6.9939305580548972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numCache>
            </c:numRef>
          </c:val>
          <c:extLst>
            <c:ext xmlns:c16="http://schemas.microsoft.com/office/drawing/2014/chart" uri="{C3380CC4-5D6E-409C-BE32-E72D297353CC}">
              <c16:uniqueId val="{00000007-FE4A-4B45-8D03-C7907B9E372E}"/>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Sheet1!$B$2:$B$6</c:f>
              <c:numCache>
                <c:formatCode>0.0</c:formatCode>
                <c:ptCount val="5"/>
                <c:pt idx="0">
                  <c:v>6.9939305580548972</c:v>
                </c:pt>
                <c:pt idx="1">
                  <c:v>7.2062317834852143</c:v>
                </c:pt>
                <c:pt idx="2">
                  <c:v>7.7610547433852428</c:v>
                </c:pt>
                <c:pt idx="3">
                  <c:v>7.9076615758894864</c:v>
                </c:pt>
                <c:pt idx="4">
                  <c:v>8.0930122081719897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B10-4F1B-80E6-6898FD06F43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Harrogate and District NHS Foundation Trust</c:v>
                </c:pt>
                <c:pt idx="2">
                  <c:v>Bradford Teaching Hospitals NHS Foundation Trust</c:v>
                </c:pt>
                <c:pt idx="3">
                  <c:v>Doncaster and Bassetlaw Teaching Hospitals NHS Foundation Trust</c:v>
                </c:pt>
                <c:pt idx="4">
                  <c:v>Mid Yorkshire Teaching NHS Trust</c:v>
                </c:pt>
              </c:strCache>
            </c:strRef>
          </c:cat>
          <c:val>
            <c:numRef>
              <c:f>Sheet1!$C$2:$C$6</c:f>
              <c:numCache>
                <c:formatCode>0.0</c:formatCode>
                <c:ptCount val="5"/>
                <c:pt idx="0">
                  <c:v>3.0060694419451028</c:v>
                </c:pt>
                <c:pt idx="1">
                  <c:v>2.7937682165147857</c:v>
                </c:pt>
                <c:pt idx="2">
                  <c:v>2.2389452566147572</c:v>
                </c:pt>
                <c:pt idx="3">
                  <c:v>2.0923384241105136</c:v>
                </c:pt>
                <c:pt idx="4">
                  <c:v>1.9069877918280103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B10-4F1B-80E6-6898FD06F43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Sheet1!$B$2:$B$6</c:f>
              <c:numCache>
                <c:formatCode>0.0</c:formatCode>
                <c:ptCount val="5"/>
                <c:pt idx="0">
                  <c:v>6.8881001235056978</c:v>
                </c:pt>
                <c:pt idx="1">
                  <c:v>7.045466677540106</c:v>
                </c:pt>
                <c:pt idx="2">
                  <c:v>7.2280492181615834</c:v>
                </c:pt>
                <c:pt idx="3">
                  <c:v>7.3606091067820154</c:v>
                </c:pt>
                <c:pt idx="4">
                  <c:v>7.4127890381745596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E07-4A80-AB3D-B397D4C3A2B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Calderdale and Huddersfield NHS Foundation Trust</c:v>
                </c:pt>
                <c:pt idx="2">
                  <c:v>County Durham and Darlington NHS Foundation Trust</c:v>
                </c:pt>
                <c:pt idx="3">
                  <c:v>Hull University Teaching Hospitals NHS Trust</c:v>
                </c:pt>
                <c:pt idx="4">
                  <c:v>Airedale NHS Foundation Trust</c:v>
                </c:pt>
              </c:strCache>
            </c:strRef>
          </c:cat>
          <c:val>
            <c:numRef>
              <c:f>Sheet1!$C$2:$C$6</c:f>
              <c:numCache>
                <c:formatCode>0.0</c:formatCode>
                <c:ptCount val="5"/>
                <c:pt idx="0">
                  <c:v>3.1118998764943022</c:v>
                </c:pt>
                <c:pt idx="1">
                  <c:v>2.954533322459894</c:v>
                </c:pt>
                <c:pt idx="2">
                  <c:v>2.7719507818384166</c:v>
                </c:pt>
                <c:pt idx="3">
                  <c:v>2.6393908932179846</c:v>
                </c:pt>
                <c:pt idx="4">
                  <c:v>2.5872109618254404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E07-4A80-AB3D-B397D4C3A2B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Sheet1!$B$2:$B$6</c:f>
              <c:numCache>
                <c:formatCode>0.0</c:formatCode>
                <c:ptCount val="5"/>
                <c:pt idx="0">
                  <c:v>8.9853001452917187</c:v>
                </c:pt>
                <c:pt idx="1">
                  <c:v>8.9125908091587895</c:v>
                </c:pt>
                <c:pt idx="2">
                  <c:v>8.7974295364425483</c:v>
                </c:pt>
                <c:pt idx="3">
                  <c:v>8.5069445397233423</c:v>
                </c:pt>
                <c:pt idx="4">
                  <c:v>8.4821177777419035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61B-4EB1-A8BD-71B4B60FC2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Children's NHS Foundation Trust</c:v>
                </c:pt>
                <c:pt idx="1">
                  <c:v>Barnsley Hospital NHS Foundation Trust</c:v>
                </c:pt>
                <c:pt idx="2">
                  <c:v>The Rotherham NHS Foundation Trust</c:v>
                </c:pt>
                <c:pt idx="3">
                  <c:v>South Tees Hospitals NHS Foundation Trust</c:v>
                </c:pt>
                <c:pt idx="4">
                  <c:v>Airedale NHS Foundation Trust</c:v>
                </c:pt>
              </c:strCache>
            </c:strRef>
          </c:cat>
          <c:val>
            <c:numRef>
              <c:f>Sheet1!$C$2:$C$6</c:f>
              <c:numCache>
                <c:formatCode>0.0</c:formatCode>
                <c:ptCount val="5"/>
                <c:pt idx="0">
                  <c:v>1.0146998547082813</c:v>
                </c:pt>
                <c:pt idx="1">
                  <c:v>1.0874091908412105</c:v>
                </c:pt>
                <c:pt idx="2">
                  <c:v>1.2025704635574517</c:v>
                </c:pt>
                <c:pt idx="3">
                  <c:v>1.4930554602766577</c:v>
                </c:pt>
                <c:pt idx="4">
                  <c:v>1.5178822222580965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61B-4EB1-A8BD-71B4B60FC2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6.9939305580548972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5.1708646236374278E-2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0.20317724617602018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2.1211415127215503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2.8073578898272444E-2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6.9939305580548972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8.3093872068280668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125866319239602"/>
                  <c:y val="-3.3578185284162079E-2"/>
                </c:manualLayout>
              </c:layout>
              <c:tx>
                <c:rich>
                  <a:bodyPr/>
                  <a:lstStyle/>
                  <a:p>
                    <a:fld id="{B3E3894F-31E2-4D76-BF38-0809B9AC1837}"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c8. Do you think the staff did everything they could to help with any pain you felt?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7.8270589799857344</c:v>
                </c:pt>
                <c:pt idx="1">
                  <c:v>7.9991032277510001</c:v>
                </c:pt>
                <c:pt idx="2">
                  <c:v>8.1122025364322763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#N/A</c:v>
                </c:pt>
                <c:pt idx="2">
                  <c:v>#N/A</c:v>
                </c:pt>
                <c:pt idx="3">
                  <c:v>7.8483516986744357</c:v>
                </c:pt>
                <c:pt idx="4">
                  <c:v>7.901608434075885</c:v>
                </c:pt>
                <c:pt idx="5">
                  <c:v>8.1811375130113788</c:v>
                </c:pt>
                <c:pt idx="6">
                  <c:v>8.3077290847658123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#N/A</c:v>
                </c:pt>
                <c:pt idx="7">
                  <c:v>8.0350532641247643</c:v>
                </c:pt>
                <c:pt idx="8">
                  <c:v>8.1575567856225533</c:v>
                </c:pt>
                <c:pt idx="9">
                  <c:v>8.2892826400251725</c:v>
                </c:pt>
                <c:pt idx="10">
                  <c:v>8.3340954366205739</c:v>
                </c:pt>
                <c:pt idx="11">
                  <c:v>8.3630414369579089</c:v>
                </c:pt>
                <c:pt idx="12">
                  <c:v>8.3668754590668595</c:v>
                </c:pt>
                <c:pt idx="13">
                  <c:v>8.4112711616418014</c:v>
                </c:pt>
                <c:pt idx="14">
                  <c:v>8.4214502774696509</c:v>
                </c:pt>
                <c:pt idx="15">
                  <c:v>8.4325790181452778</c:v>
                </c:pt>
                <c:pt idx="16">
                  <c:v>8.435676441659691</c:v>
                </c:pt>
                <c:pt idx="17">
                  <c:v>8.4460154892981922</c:v>
                </c:pt>
                <c:pt idx="18">
                  <c:v>8.4596715244843477</c:v>
                </c:pt>
                <c:pt idx="19">
                  <c:v>8.4765720697852291</c:v>
                </c:pt>
                <c:pt idx="20">
                  <c:v>8.4768790609664659</c:v>
                </c:pt>
                <c:pt idx="21">
                  <c:v>8.4872951596110866</c:v>
                </c:pt>
                <c:pt idx="22">
                  <c:v>8.4926188357946071</c:v>
                </c:pt>
                <c:pt idx="23">
                  <c:v>8.5156557883451853</c:v>
                </c:pt>
                <c:pt idx="24">
                  <c:v>8.5177832104305686</c:v>
                </c:pt>
                <c:pt idx="25">
                  <c:v>8.5212621563979276</c:v>
                </c:pt>
                <c:pt idx="26">
                  <c:v>8.5231785238376911</c:v>
                </c:pt>
                <c:pt idx="27">
                  <c:v>8.5266962569970008</c:v>
                </c:pt>
                <c:pt idx="28">
                  <c:v>8.5370521275714477</c:v>
                </c:pt>
                <c:pt idx="29">
                  <c:v>8.5414195852048387</c:v>
                </c:pt>
                <c:pt idx="30">
                  <c:v>8.5472190788373776</c:v>
                </c:pt>
                <c:pt idx="31">
                  <c:v>8.556032295923961</c:v>
                </c:pt>
                <c:pt idx="32">
                  <c:v>8.5579017923103198</c:v>
                </c:pt>
                <c:pt idx="33">
                  <c:v>8.5656708266887538</c:v>
                </c:pt>
                <c:pt idx="34">
                  <c:v>8.567178621035314</c:v>
                </c:pt>
                <c:pt idx="35">
                  <c:v>8.5765248157415908</c:v>
                </c:pt>
                <c:pt idx="36">
                  <c:v>8.5832375763568205</c:v>
                </c:pt>
                <c:pt idx="37">
                  <c:v>8.5949500723266379</c:v>
                </c:pt>
                <c:pt idx="38">
                  <c:v>8.5988409507061672</c:v>
                </c:pt>
                <c:pt idx="39">
                  <c:v>8.6087983279783327</c:v>
                </c:pt>
                <c:pt idx="40">
                  <c:v>8.6178269888736114</c:v>
                </c:pt>
                <c:pt idx="41">
                  <c:v>8.6235497303825976</c:v>
                </c:pt>
                <c:pt idx="42">
                  <c:v>8.6337643380079196</c:v>
                </c:pt>
                <c:pt idx="43">
                  <c:v>8.6397181469090611</c:v>
                </c:pt>
                <c:pt idx="44">
                  <c:v>8.6414614979679101</c:v>
                </c:pt>
                <c:pt idx="45">
                  <c:v>8.6415937592473977</c:v>
                </c:pt>
                <c:pt idx="46">
                  <c:v>8.6470217066193111</c:v>
                </c:pt>
                <c:pt idx="47">
                  <c:v>8.6525506067762255</c:v>
                </c:pt>
                <c:pt idx="48">
                  <c:v>8.6593859521823706</c:v>
                </c:pt>
                <c:pt idx="49">
                  <c:v>8.6604046686990568</c:v>
                </c:pt>
                <c:pt idx="50">
                  <c:v>8.6631585726986611</c:v>
                </c:pt>
                <c:pt idx="51">
                  <c:v>8.6800085220235204</c:v>
                </c:pt>
                <c:pt idx="52">
                  <c:v>8.6923347736580023</c:v>
                </c:pt>
                <c:pt idx="53">
                  <c:v>8.6926349306024644</c:v>
                </c:pt>
                <c:pt idx="54">
                  <c:v>8.7059998352258248</c:v>
                </c:pt>
                <c:pt idx="55">
                  <c:v>8.7097783329143557</c:v>
                </c:pt>
                <c:pt idx="56">
                  <c:v>8.736707356398453</c:v>
                </c:pt>
                <c:pt idx="57">
                  <c:v>8.7425373101632733</c:v>
                </c:pt>
                <c:pt idx="58">
                  <c:v>8.7433835548743275</c:v>
                </c:pt>
                <c:pt idx="59">
                  <c:v>8.7434451129199484</c:v>
                </c:pt>
                <c:pt idx="60">
                  <c:v>8.7509369098361702</c:v>
                </c:pt>
                <c:pt idx="61">
                  <c:v>8.7534464114578032</c:v>
                </c:pt>
                <c:pt idx="62">
                  <c:v>8.7581295402279693</c:v>
                </c:pt>
                <c:pt idx="63">
                  <c:v>8.7599105882254253</c:v>
                </c:pt>
                <c:pt idx="64">
                  <c:v>8.7615163457724581</c:v>
                </c:pt>
                <c:pt idx="65">
                  <c:v>8.7695993364656353</c:v>
                </c:pt>
                <c:pt idx="66">
                  <c:v>8.7864527998326292</c:v>
                </c:pt>
                <c:pt idx="67">
                  <c:v>8.7874384874017508</c:v>
                </c:pt>
                <c:pt idx="68">
                  <c:v>8.8009202618273168</c:v>
                </c:pt>
                <c:pt idx="69">
                  <c:v>8.8103719773370006</c:v>
                </c:pt>
                <c:pt idx="70">
                  <c:v>8.8114279922831162</c:v>
                </c:pt>
                <c:pt idx="71">
                  <c:v>8.8147015187245259</c:v>
                </c:pt>
                <c:pt idx="72">
                  <c:v>8.8150438311018391</c:v>
                </c:pt>
                <c:pt idx="73">
                  <c:v>8.8220518643929093</c:v>
                </c:pt>
                <c:pt idx="74">
                  <c:v>8.8257515734333847</c:v>
                </c:pt>
                <c:pt idx="75">
                  <c:v>8.8314012167113223</c:v>
                </c:pt>
                <c:pt idx="76">
                  <c:v>8.8417365006997599</c:v>
                </c:pt>
                <c:pt idx="77">
                  <c:v>8.8447595550661671</c:v>
                </c:pt>
                <c:pt idx="78">
                  <c:v>8.8481603283534636</c:v>
                </c:pt>
                <c:pt idx="79">
                  <c:v>8.8508923117628928</c:v>
                </c:pt>
                <c:pt idx="80">
                  <c:v>8.853332946803123</c:v>
                </c:pt>
                <c:pt idx="81">
                  <c:v>8.8551603897431992</c:v>
                </c:pt>
                <c:pt idx="82">
                  <c:v>8.8595399882024708</c:v>
                </c:pt>
                <c:pt idx="83">
                  <c:v>8.8684508059844713</c:v>
                </c:pt>
                <c:pt idx="84">
                  <c:v>8.8762022945655623</c:v>
                </c:pt>
                <c:pt idx="85">
                  <c:v>8.8762616233875473</c:v>
                </c:pt>
                <c:pt idx="86">
                  <c:v>8.8932477766193649</c:v>
                </c:pt>
                <c:pt idx="87">
                  <c:v>8.9025807934595154</c:v>
                </c:pt>
                <c:pt idx="88">
                  <c:v>8.9076591672255585</c:v>
                </c:pt>
                <c:pt idx="89">
                  <c:v>8.9245593951590045</c:v>
                </c:pt>
                <c:pt idx="90">
                  <c:v>8.9312704577062458</c:v>
                </c:pt>
                <c:pt idx="91">
                  <c:v>8.9444626972171495</c:v>
                </c:pt>
                <c:pt idx="92">
                  <c:v>8.965053725188378</c:v>
                </c:pt>
                <c:pt idx="93">
                  <c:v>8.9725560367665889</c:v>
                </c:pt>
                <c:pt idx="94">
                  <c:v>8.9912052090081165</c:v>
                </c:pt>
                <c:pt idx="95">
                  <c:v>9.0005275200541881</c:v>
                </c:pt>
                <c:pt idx="96">
                  <c:v>9.0008025181781388</c:v>
                </c:pt>
                <c:pt idx="97">
                  <c:v>9.0028369787108637</c:v>
                </c:pt>
                <c:pt idx="98">
                  <c:v>9.0088794571560928</c:v>
                </c:pt>
                <c:pt idx="99">
                  <c:v>9.015602253516164</c:v>
                </c:pt>
                <c:pt idx="100">
                  <c:v>9.0293189787042873</c:v>
                </c:pt>
                <c:pt idx="101">
                  <c:v>9.0870427115160695</c:v>
                </c:pt>
                <c:pt idx="102">
                  <c:v>9.0898024166218736</c:v>
                </c:pt>
                <c:pt idx="103">
                  <c:v>9.1153393143771329</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9.0267179027946458</c:v>
                </c:pt>
                <c:pt idx="105">
                  <c:v>9.0300830077201031</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9.0941277205262718</c:v>
                </c:pt>
                <c:pt idx="107">
                  <c:v>9.1185881316477566</c:v>
                </c:pt>
                <c:pt idx="108">
                  <c:v>9.125846579188341</c:v>
                </c:pt>
                <c:pt idx="109">
                  <c:v>9.1696195248951327</c:v>
                </c:pt>
                <c:pt idx="110">
                  <c:v>9.1809040409518783</c:v>
                </c:pt>
                <c:pt idx="111">
                  <c:v>9.1901950009221665</c:v>
                </c:pt>
                <c:pt idx="112">
                  <c:v>9.2172652005745537</c:v>
                </c:pt>
                <c:pt idx="113">
                  <c:v>9.2857032904080139</c:v>
                </c:pt>
                <c:pt idx="114">
                  <c:v>9.3542096990014247</c:v>
                </c:pt>
                <c:pt idx="115">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9.3369018995188569</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Your Trust</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8.5370521275714477</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Sheet1!$B$2:$B$6</c:f>
              <c:numCache>
                <c:formatCode>0.0</c:formatCode>
                <c:ptCount val="5"/>
                <c:pt idx="0">
                  <c:v>8.3630414369579089</c:v>
                </c:pt>
                <c:pt idx="1">
                  <c:v>8.4325790181452778</c:v>
                </c:pt>
                <c:pt idx="2">
                  <c:v>8.4768790609664659</c:v>
                </c:pt>
                <c:pt idx="3">
                  <c:v>8.5370521275714477</c:v>
                </c:pt>
                <c:pt idx="4">
                  <c:v>8.556032295923961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AB6-4B42-8910-6740D9561DE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York and Scarborough Teaching Hospitals NHS Foundation Trust</c:v>
                </c:pt>
                <c:pt idx="1">
                  <c:v>Hull University Teaching Hospitals NHS Trust</c:v>
                </c:pt>
                <c:pt idx="2">
                  <c:v>Barnsley Hospital NHS Foundation Trust</c:v>
                </c:pt>
                <c:pt idx="3">
                  <c:v>Northern Lincolnshire and Goole NHS Foundation Trust</c:v>
                </c:pt>
                <c:pt idx="4">
                  <c:v>Doncaster and Bassetlaw Teaching Hospitals NHS Foundation Trust</c:v>
                </c:pt>
              </c:strCache>
            </c:strRef>
          </c:cat>
          <c:val>
            <c:numRef>
              <c:f>Sheet1!$C$2:$C$6</c:f>
              <c:numCache>
                <c:formatCode>0.0</c:formatCode>
                <c:ptCount val="5"/>
                <c:pt idx="0">
                  <c:v>1.6369585630420911</c:v>
                </c:pt>
                <c:pt idx="1">
                  <c:v>1.5674209818547222</c:v>
                </c:pt>
                <c:pt idx="2">
                  <c:v>1.5231209390335341</c:v>
                </c:pt>
                <c:pt idx="3">
                  <c:v>1.4629478724285523</c:v>
                </c:pt>
                <c:pt idx="4">
                  <c:v>1.443967704076039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AB6-4B42-8910-6740D9561DE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Sheet1!$B$2:$B$6</c:f>
              <c:numCache>
                <c:formatCode>0.0</c:formatCode>
                <c:ptCount val="5"/>
                <c:pt idx="0">
                  <c:v>9.2857032904080139</c:v>
                </c:pt>
                <c:pt idx="1">
                  <c:v>9.0088794571560928</c:v>
                </c:pt>
                <c:pt idx="2">
                  <c:v>9.0008025181781388</c:v>
                </c:pt>
                <c:pt idx="3">
                  <c:v>8.9025807934595154</c:v>
                </c:pt>
                <c:pt idx="4">
                  <c:v>8.8684508059844713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0F6-4B22-9512-981DF0B0406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The Newcastle Upon Tyne Hospitals NHS Foundation Trust</c:v>
                </c:pt>
                <c:pt idx="4">
                  <c:v>The Rotherham NHS Foundation Trust</c:v>
                </c:pt>
              </c:strCache>
            </c:strRef>
          </c:cat>
          <c:val>
            <c:numRef>
              <c:f>Sheet1!$C$2:$C$6</c:f>
              <c:numCache>
                <c:formatCode>0.0</c:formatCode>
                <c:ptCount val="5"/>
                <c:pt idx="0">
                  <c:v>0.7142967095919861</c:v>
                </c:pt>
                <c:pt idx="1">
                  <c:v>0.99112054284390716</c:v>
                </c:pt>
                <c:pt idx="2">
                  <c:v>0.99919748182186119</c:v>
                </c:pt>
                <c:pt idx="3">
                  <c:v>1.0974192065404846</c:v>
                </c:pt>
                <c:pt idx="4">
                  <c:v>1.1315491940155287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0F6-4B22-9512-981DF0B0406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7.0889949206872016</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0.40993038811218252</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0.55994553868441521</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0.15610862973785977</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1.5579875975523656</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9.004828162198697</c:v>
                </c:pt>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pt idx="0">
                  <c:v>9.0298554076301869</c:v>
                </c:pt>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120611501059779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p64. During the operations or procedures, did staff try to distract your child?</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7.6835694100268137</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0.41528365236912901</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0.1243589362835813</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1.2982895830789758</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0.1152216899734686</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8.7876283984064418</c:v>
                </c:pt>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pt idx="0">
                  <c:v>8.8723567902190119</c:v>
                </c:pt>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2533231262081602"/>
                  <c:y val="8.3945463210405007E-3"/>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p63. Before your child's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7.053739258513545</c:v>
                </c:pt>
              </c:numCache>
            </c:numRef>
          </c:val>
          <c:extLst>
            <c:ext xmlns:c16="http://schemas.microsoft.com/office/drawing/2014/chart" uri="{C3380CC4-5D6E-409C-BE32-E72D297353CC}">
              <c16:uniqueId val="{00000000-D335-468E-BAD8-FD2B386AF49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335-468E-BAD8-FD2B386AF49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4.3047855039144878E-2</c:v>
                </c:pt>
              </c:numCache>
            </c:numRef>
          </c:val>
          <c:extLst>
            <c:ext xmlns:c16="http://schemas.microsoft.com/office/drawing/2014/chart" uri="{C3380CC4-5D6E-409C-BE32-E72D297353CC}">
              <c16:uniqueId val="{00000002-D335-468E-BAD8-FD2B386AF49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0.18190276449467113</c:v>
                </c:pt>
              </c:numCache>
            </c:numRef>
          </c:val>
          <c:extLst>
            <c:ext xmlns:c16="http://schemas.microsoft.com/office/drawing/2014/chart" uri="{C3380CC4-5D6E-409C-BE32-E72D297353CC}">
              <c16:uniqueId val="{00000003-D335-468E-BAD8-FD2B386AF49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1.7509890082416746</c:v>
                </c:pt>
              </c:numCache>
            </c:numRef>
          </c:val>
          <c:extLst>
            <c:ext xmlns:c16="http://schemas.microsoft.com/office/drawing/2014/chart" uri="{C3380CC4-5D6E-409C-BE32-E72D297353CC}">
              <c16:uniqueId val="{00000004-D335-468E-BAD8-FD2B386AF49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335-468E-BAD8-FD2B386AF49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335-468E-BAD8-FD2B386AF49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335-468E-BAD8-FD2B386AF494}"/>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7.818699822109207</c:v>
                </c:pt>
              </c:numCache>
            </c:numRef>
          </c:xVal>
          <c:yVal>
            <c:numLit>
              <c:formatCode>General</c:formatCode>
              <c:ptCount val="1"/>
              <c:pt idx="0">
                <c:v>1</c:v>
              </c:pt>
            </c:numLit>
          </c:yVal>
          <c:smooth val="0"/>
          <c:extLst>
            <c:ext xmlns:c16="http://schemas.microsoft.com/office/drawing/2014/chart" uri="{C3380CC4-5D6E-409C-BE32-E72D297353CC}">
              <c16:uniqueId val="{00000008-D335-468E-BAD8-FD2B386AF49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335-468E-BAD8-FD2B386AF494}"/>
              </c:ext>
            </c:extLst>
          </c:dPt>
          <c:xVal>
            <c:numRef>
              <c:f>Sheet1!$B$12</c:f>
              <c:numCache>
                <c:formatCode>0.0</c:formatCode>
                <c:ptCount val="1"/>
                <c:pt idx="0">
                  <c:v>8.228209355031975</c:v>
                </c:pt>
              </c:numCache>
            </c:numRef>
          </c:xVal>
          <c:yVal>
            <c:numLit>
              <c:formatCode>General</c:formatCode>
              <c:ptCount val="1"/>
              <c:pt idx="0">
                <c:v>1</c:v>
              </c:pt>
            </c:numLit>
          </c:yVal>
          <c:smooth val="0"/>
          <c:extLst>
            <c:ext xmlns:c16="http://schemas.microsoft.com/office/drawing/2014/chart" uri="{C3380CC4-5D6E-409C-BE32-E72D297353CC}">
              <c16:uniqueId val="{0000000A-D335-468E-BAD8-FD2B386AF494}"/>
            </c:ext>
          </c:extLst>
        </c:ser>
        <c:ser>
          <c:idx val="9"/>
          <c:order val="10"/>
          <c:tx>
            <c:v>label</c:v>
          </c:tx>
          <c:spPr>
            <a:ln w="25400" cap="rnd">
              <a:noFill/>
              <a:round/>
            </a:ln>
            <a:effectLst/>
          </c:spPr>
          <c:marker>
            <c:symbol val="none"/>
          </c:marker>
          <c:dLbls>
            <c:dLbl>
              <c:idx val="0"/>
              <c:layout>
                <c:manualLayout>
                  <c:x val="-0.22300745513838735"/>
                  <c:y val="-7.6949119020082009E-17"/>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335-468E-BAD8-FD2B386AF49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p65. Afterwards, how well did staff explain how the operations or procedures had gone?</c:v>
                  </c:pt>
                </c15:dlblRangeCache>
              </c15:datalabelsRange>
            </c:ext>
            <c:ext xmlns:c16="http://schemas.microsoft.com/office/drawing/2014/chart" uri="{C3380CC4-5D6E-409C-BE32-E72D297353CC}">
              <c16:uniqueId val="{0000000C-D335-468E-BAD8-FD2B386AF494}"/>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Sheet1!$D$2:$D$98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0-55E2-4F9F-AA22-D0A6B44D6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Sheet1!$E$2:$E$98</c:f>
              <c:numCache>
                <c:formatCode>General</c:formatCode>
                <c:ptCount val="97"/>
                <c:pt idx="0">
                  <c:v>7.0291716941526374</c:v>
                </c:pt>
                <c:pt idx="1">
                  <c:v>7.3120708821632521</c:v>
                </c:pt>
                <c:pt idx="2">
                  <c:v>7.3731740639783272</c:v>
                </c:pt>
                <c:pt idx="3">
                  <c:v>7.666916703121041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1-55E2-4F9F-AA22-D0A6B44D6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Sheet1!$F$2:$F$98</c:f>
              <c:numCache>
                <c:formatCode>General</c:formatCode>
                <c:ptCount val="97"/>
                <c:pt idx="0">
                  <c:v>#N/A</c:v>
                </c:pt>
                <c:pt idx="1">
                  <c:v>#N/A</c:v>
                </c:pt>
                <c:pt idx="2">
                  <c:v>#N/A</c:v>
                </c:pt>
                <c:pt idx="3">
                  <c:v>#N/A</c:v>
                </c:pt>
                <c:pt idx="4">
                  <c:v>7.4754145634103253</c:v>
                </c:pt>
                <c:pt idx="5">
                  <c:v>7.7445688149708296</c:v>
                </c:pt>
                <c:pt idx="6">
                  <c:v>7.7671170533867606</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2-55E2-4F9F-AA22-D0A6B44D6BC3}"/>
            </c:ext>
          </c:extLst>
        </c:ser>
        <c:ser>
          <c:idx val="3"/>
          <c:order val="3"/>
          <c:tx>
            <c:strRef>
              <c:f>Sheet1!$G$1</c:f>
              <c:strCache>
                <c:ptCount val="1"/>
                <c:pt idx="0">
                  <c:v>About the same</c:v>
                </c:pt>
              </c:strCache>
            </c:strRef>
          </c:tx>
          <c:spPr>
            <a:solidFill>
              <a:srgbClr val="D9D9D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Sheet1!$G$2:$G$98</c:f>
              <c:numCache>
                <c:formatCode>General</c:formatCode>
                <c:ptCount val="97"/>
                <c:pt idx="0">
                  <c:v>#N/A</c:v>
                </c:pt>
                <c:pt idx="1">
                  <c:v>#N/A</c:v>
                </c:pt>
                <c:pt idx="2">
                  <c:v>#N/A</c:v>
                </c:pt>
                <c:pt idx="3">
                  <c:v>#N/A</c:v>
                </c:pt>
                <c:pt idx="4">
                  <c:v>#N/A</c:v>
                </c:pt>
                <c:pt idx="5">
                  <c:v>#N/A</c:v>
                </c:pt>
                <c:pt idx="6">
                  <c:v>#N/A</c:v>
                </c:pt>
                <c:pt idx="7">
                  <c:v>7.7057371837106041</c:v>
                </c:pt>
                <c:pt idx="8">
                  <c:v>7.7904069167883954</c:v>
                </c:pt>
                <c:pt idx="9">
                  <c:v>7.8018042894110797</c:v>
                </c:pt>
                <c:pt idx="10">
                  <c:v>7.8136407048514762</c:v>
                </c:pt>
                <c:pt idx="11">
                  <c:v>7.8213394388470547</c:v>
                </c:pt>
                <c:pt idx="12">
                  <c:v>7.8410401248317694</c:v>
                </c:pt>
                <c:pt idx="13">
                  <c:v>7.8458242596454433</c:v>
                </c:pt>
                <c:pt idx="14">
                  <c:v>7.8603601426191956</c:v>
                </c:pt>
                <c:pt idx="15">
                  <c:v>7.9076720203954984</c:v>
                </c:pt>
                <c:pt idx="16">
                  <c:v>7.9150506552361097</c:v>
                </c:pt>
                <c:pt idx="17">
                  <c:v>7.9204384162596648</c:v>
                </c:pt>
                <c:pt idx="18">
                  <c:v>7.9242271511984157</c:v>
                </c:pt>
                <c:pt idx="19">
                  <c:v>7.9671578654046762</c:v>
                </c:pt>
                <c:pt idx="20">
                  <c:v>7.9725970565138677</c:v>
                </c:pt>
                <c:pt idx="21">
                  <c:v>7.9814082015278576</c:v>
                </c:pt>
                <c:pt idx="22">
                  <c:v>7.9830496722959907</c:v>
                </c:pt>
                <c:pt idx="23">
                  <c:v>7.9846645473616968</c:v>
                </c:pt>
                <c:pt idx="24">
                  <c:v>7.9990907070395307</c:v>
                </c:pt>
                <c:pt idx="25">
                  <c:v>8.0015717125822992</c:v>
                </c:pt>
                <c:pt idx="26">
                  <c:v>8.0178752359474963</c:v>
                </c:pt>
                <c:pt idx="27">
                  <c:v>8.0323033590500916</c:v>
                </c:pt>
                <c:pt idx="28">
                  <c:v>8.0373833022898147</c:v>
                </c:pt>
                <c:pt idx="29">
                  <c:v>8.0768576738449269</c:v>
                </c:pt>
                <c:pt idx="30">
                  <c:v>8.0905361609089752</c:v>
                </c:pt>
                <c:pt idx="31">
                  <c:v>8.1159592500305902</c:v>
                </c:pt>
                <c:pt idx="32">
                  <c:v>8.1225403138281607</c:v>
                </c:pt>
                <c:pt idx="33">
                  <c:v>8.1263386927008945</c:v>
                </c:pt>
                <c:pt idx="34">
                  <c:v>8.1311887351302321</c:v>
                </c:pt>
                <c:pt idx="35">
                  <c:v>8.1409180705739814</c:v>
                </c:pt>
                <c:pt idx="36">
                  <c:v>8.1745666923222053</c:v>
                </c:pt>
                <c:pt idx="37">
                  <c:v>8.1798416032750119</c:v>
                </c:pt>
                <c:pt idx="38">
                  <c:v>8.1843052365853612</c:v>
                </c:pt>
                <c:pt idx="39">
                  <c:v>8.1954896820746779</c:v>
                </c:pt>
                <c:pt idx="40">
                  <c:v>8.2020420158887397</c:v>
                </c:pt>
                <c:pt idx="41">
                  <c:v>8.2131695812676622</c:v>
                </c:pt>
                <c:pt idx="42">
                  <c:v>8.2531613788373512</c:v>
                </c:pt>
                <c:pt idx="43">
                  <c:v>8.3023396736355011</c:v>
                </c:pt>
                <c:pt idx="44">
                  <c:v>8.3053201186511796</c:v>
                </c:pt>
                <c:pt idx="45">
                  <c:v>8.3109495034608223</c:v>
                </c:pt>
                <c:pt idx="46">
                  <c:v>8.3134570488980977</c:v>
                </c:pt>
                <c:pt idx="47">
                  <c:v>8.315687092218436</c:v>
                </c:pt>
                <c:pt idx="48">
                  <c:v>8.3216202075235088</c:v>
                </c:pt>
                <c:pt idx="49">
                  <c:v>8.3236085344830411</c:v>
                </c:pt>
                <c:pt idx="50">
                  <c:v>8.3250026890193638</c:v>
                </c:pt>
                <c:pt idx="51">
                  <c:v>8.3305709564881472</c:v>
                </c:pt>
                <c:pt idx="52">
                  <c:v>8.3318176968491269</c:v>
                </c:pt>
                <c:pt idx="53">
                  <c:v>8.3344526932109098</c:v>
                </c:pt>
                <c:pt idx="54">
                  <c:v>8.345180406048021</c:v>
                </c:pt>
                <c:pt idx="55">
                  <c:v>8.350061410339606</c:v>
                </c:pt>
                <c:pt idx="56">
                  <c:v>8.360675659314893</c:v>
                </c:pt>
                <c:pt idx="57">
                  <c:v>8.3617776995794912</c:v>
                </c:pt>
                <c:pt idx="58">
                  <c:v>8.3746616908287592</c:v>
                </c:pt>
                <c:pt idx="59">
                  <c:v>8.382144296504821</c:v>
                </c:pt>
                <c:pt idx="60">
                  <c:v>8.3829947639325582</c:v>
                </c:pt>
                <c:pt idx="61">
                  <c:v>8.3934157908705807</c:v>
                </c:pt>
                <c:pt idx="62">
                  <c:v>8.4091340326191695</c:v>
                </c:pt>
                <c:pt idx="63">
                  <c:v>8.4123747383035301</c:v>
                </c:pt>
                <c:pt idx="64">
                  <c:v>8.4237663381944827</c:v>
                </c:pt>
                <c:pt idx="65">
                  <c:v>8.427123690629724</c:v>
                </c:pt>
                <c:pt idx="66">
                  <c:v>8.4370133522532047</c:v>
                </c:pt>
                <c:pt idx="67">
                  <c:v>8.4643291140754808</c:v>
                </c:pt>
                <c:pt idx="68">
                  <c:v>8.4677086281636029</c:v>
                </c:pt>
                <c:pt idx="69">
                  <c:v>8.4725748667695964</c:v>
                </c:pt>
                <c:pt idx="70">
                  <c:v>8.4741751953840918</c:v>
                </c:pt>
                <c:pt idx="71">
                  <c:v>8.4994833244450909</c:v>
                </c:pt>
                <c:pt idx="72">
                  <c:v>8.5161017479401462</c:v>
                </c:pt>
                <c:pt idx="73">
                  <c:v>8.5319825798974165</c:v>
                </c:pt>
                <c:pt idx="74">
                  <c:v>8.5341484747521736</c:v>
                </c:pt>
                <c:pt idx="75">
                  <c:v>8.5388446456786049</c:v>
                </c:pt>
                <c:pt idx="76">
                  <c:v>8.564048364894596</c:v>
                </c:pt>
                <c:pt idx="77">
                  <c:v>8.5819417299899641</c:v>
                </c:pt>
                <c:pt idx="78">
                  <c:v>8.617900706407756</c:v>
                </c:pt>
                <c:pt idx="79">
                  <c:v>8.622283568167548</c:v>
                </c:pt>
                <c:pt idx="80">
                  <c:v>8.6363556733455908</c:v>
                </c:pt>
                <c:pt idx="81">
                  <c:v>8.6393052468773259</c:v>
                </c:pt>
                <c:pt idx="82">
                  <c:v>8.671502695326474</c:v>
                </c:pt>
                <c:pt idx="83">
                  <c:v>8.6740883224497765</c:v>
                </c:pt>
                <c:pt idx="84">
                  <c:v>8.697612685902957</c:v>
                </c:pt>
                <c:pt idx="85">
                  <c:v>8.7084642152716896</c:v>
                </c:pt>
                <c:pt idx="86">
                  <c:v>8.715247931834659</c:v>
                </c:pt>
                <c:pt idx="87">
                  <c:v>8.8445749656935675</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3-55E2-4F9F-AA22-D0A6B44D6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Sheet1!$H$2:$H$98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8.8056549741045451</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4-55E2-4F9F-AA22-D0A6B44D6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Sheet1!$I$2:$I$98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8.8242365415016977</c:v>
                </c:pt>
                <c:pt idx="90">
                  <c:v>8.8830103905216582</c:v>
                </c:pt>
                <c:pt idx="91">
                  <c:v>8.9299228777767485</c:v>
                </c:pt>
                <c:pt idx="92">
                  <c:v>8.9324013883030773</c:v>
                </c:pt>
                <c:pt idx="93">
                  <c:v>8.9386191894705149</c:v>
                </c:pt>
                <c:pt idx="94">
                  <c:v>8.9662257889759758</c:v>
                </c:pt>
                <c:pt idx="95">
                  <c:v>#N/A</c:v>
                </c:pt>
                <c:pt idx="96">
                  <c:v>#N/A</c:v>
                </c:pt>
              </c:numCache>
            </c:numRef>
          </c:val>
          <c:extLst>
            <c:ext xmlns:c16="http://schemas.microsoft.com/office/drawing/2014/chart" uri="{C3380CC4-5D6E-409C-BE32-E72D297353CC}">
              <c16:uniqueId val="{00000005-55E2-4F9F-AA22-D0A6B44D6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Sheet1!$J$2:$J$98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9.0363515831111414</c:v>
                </c:pt>
                <c:pt idx="96">
                  <c:v>9.3061368163542824</c:v>
                </c:pt>
              </c:numCache>
            </c:numRef>
          </c:val>
          <c:extLst>
            <c:ext xmlns:c16="http://schemas.microsoft.com/office/drawing/2014/chart" uri="{C3380CC4-5D6E-409C-BE32-E72D297353CC}">
              <c16:uniqueId val="{00000006-55E2-4F9F-AA22-D0A6B44D6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Sheet1!$A$2:$A$98</c:f>
              <c:strCache>
                <c:ptCount val="9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strCache>
            </c:strRef>
          </c:cat>
          <c:val>
            <c:numRef>
              <c:f>Sheet1!$K$2:$K$98</c:f>
              <c:numCache>
                <c:formatCode>General</c:formatCode>
                <c:ptCount val="9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numCache>
            </c:numRef>
          </c:val>
          <c:extLst>
            <c:ext xmlns:c16="http://schemas.microsoft.com/office/drawing/2014/chart" uri="{C3380CC4-5D6E-409C-BE32-E72D297353CC}">
              <c16:uniqueId val="{00000007-55E2-4F9F-AA22-D0A6B44D6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Sheet1!$B$2:$B$6</c:f>
              <c:numCache>
                <c:formatCode>0.0</c:formatCode>
                <c:ptCount val="5"/>
                <c:pt idx="0">
                  <c:v>7.0291716941526374</c:v>
                </c:pt>
                <c:pt idx="1">
                  <c:v>7.8136407048514762</c:v>
                </c:pt>
                <c:pt idx="2">
                  <c:v>7.8458242596454433</c:v>
                </c:pt>
                <c:pt idx="3">
                  <c:v>8.1311887351302321</c:v>
                </c:pt>
                <c:pt idx="4">
                  <c:v>8.3023396736355011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DA-4DDB-BEBD-594737C6939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Hull University Teaching Hospitals NHS Trust</c:v>
                </c:pt>
                <c:pt idx="2">
                  <c:v>Mid Yorkshire Teaching NHS Trust</c:v>
                </c:pt>
                <c:pt idx="3">
                  <c:v>County Durham and Darlington NHS Foundation Trust</c:v>
                </c:pt>
                <c:pt idx="4">
                  <c:v>York and Scarborough Teaching Hospitals NHS Foundation Trust</c:v>
                </c:pt>
              </c:strCache>
            </c:strRef>
          </c:cat>
          <c:val>
            <c:numRef>
              <c:f>Sheet1!$C$2:$C$6</c:f>
              <c:numCache>
                <c:formatCode>0.0</c:formatCode>
                <c:ptCount val="5"/>
                <c:pt idx="0">
                  <c:v>2.9708283058473626</c:v>
                </c:pt>
                <c:pt idx="1">
                  <c:v>2.1863592951485238</c:v>
                </c:pt>
                <c:pt idx="2">
                  <c:v>2.1541757403545567</c:v>
                </c:pt>
                <c:pt idx="3">
                  <c:v>1.8688112648697679</c:v>
                </c:pt>
                <c:pt idx="4">
                  <c:v>1.6976603263644989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DA-4DDB-BEBD-594737C6939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Sheet1!$B$2:$B$6</c:f>
              <c:numCache>
                <c:formatCode>0.0</c:formatCode>
                <c:ptCount val="5"/>
                <c:pt idx="0">
                  <c:v>8.3271871845557381</c:v>
                </c:pt>
                <c:pt idx="1">
                  <c:v>8.2795386239253705</c:v>
                </c:pt>
                <c:pt idx="2">
                  <c:v>8.2722582355053209</c:v>
                </c:pt>
                <c:pt idx="3">
                  <c:v>8.1042499687985003</c:v>
                </c:pt>
                <c:pt idx="4">
                  <c:v>8.0958104543150409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C72-476B-BA6A-3C74BB7925B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 Tees and Hartlepool NHS Foundation Trust</c:v>
                </c:pt>
                <c:pt idx="2">
                  <c:v>South Tees Hospitals NHS Foundation Trust</c:v>
                </c:pt>
                <c:pt idx="3">
                  <c:v>South Tyneside and Sunderland NHS Foundation Trust</c:v>
                </c:pt>
                <c:pt idx="4">
                  <c:v>York and Scarborough Teaching Hospitals NHS Foundation Trust</c:v>
                </c:pt>
              </c:strCache>
            </c:strRef>
          </c:cat>
          <c:val>
            <c:numRef>
              <c:f>Sheet1!$C$2:$C$6</c:f>
              <c:numCache>
                <c:formatCode>0.0</c:formatCode>
                <c:ptCount val="5"/>
                <c:pt idx="0">
                  <c:v>1.6728128154442619</c:v>
                </c:pt>
                <c:pt idx="1">
                  <c:v>1.7204613760746295</c:v>
                </c:pt>
                <c:pt idx="2">
                  <c:v>1.7277417644946791</c:v>
                </c:pt>
                <c:pt idx="3">
                  <c:v>1.8957500312014997</c:v>
                </c:pt>
                <c:pt idx="4">
                  <c:v>1.9041895456849591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C72-476B-BA6A-3C74BB7925B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Sheet1!$B$2:$B$6</c:f>
              <c:numCache>
                <c:formatCode>0.0</c:formatCode>
                <c:ptCount val="5"/>
                <c:pt idx="0">
                  <c:v>9.0363515831111414</c:v>
                </c:pt>
                <c:pt idx="1">
                  <c:v>8.9662257889759758</c:v>
                </c:pt>
                <c:pt idx="2">
                  <c:v>8.622283568167548</c:v>
                </c:pt>
                <c:pt idx="3">
                  <c:v>8.5341484747521736</c:v>
                </c:pt>
                <c:pt idx="4">
                  <c:v>8.4994833244450909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059-41C9-8BD6-71CB4DB7BF0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North Cumbria Integrated Care NHS Foundation Trust</c:v>
                </c:pt>
                <c:pt idx="3">
                  <c:v>Harrogate and District NHS Foundation Trust</c:v>
                </c:pt>
                <c:pt idx="4">
                  <c:v>Northumbria Healthcare NHS Foundation Trust</c:v>
                </c:pt>
              </c:strCache>
            </c:strRef>
          </c:cat>
          <c:val>
            <c:numRef>
              <c:f>Sheet1!$C$2:$C$6</c:f>
              <c:numCache>
                <c:formatCode>0.0</c:formatCode>
                <c:ptCount val="5"/>
                <c:pt idx="0">
                  <c:v>0.96364841688885861</c:v>
                </c:pt>
                <c:pt idx="1">
                  <c:v>1.0337742110240242</c:v>
                </c:pt>
                <c:pt idx="2">
                  <c:v>1.377716431832452</c:v>
                </c:pt>
                <c:pt idx="3">
                  <c:v>1.4658515252478264</c:v>
                </c:pt>
                <c:pt idx="4">
                  <c:v>1.5005166755549091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059-41C9-8BD6-71CB4DB7BF0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72C-415A-B125-BC4DEBD50C3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72C-415A-B125-BC4DEBD50C3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72C-415A-B125-BC4DEBD50C3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72C-415A-B125-BC4DEBD50C3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72C-415A-B125-BC4DEBD50C3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72C-415A-B125-BC4DEBD50C3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72C-415A-B125-BC4DEBD50C3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72C-415A-B125-BC4DEBD50C3E}"/>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72C-415A-B125-BC4DEBD50C3E}"/>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72C-415A-B125-BC4DEBD50C3E}"/>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D72C-415A-B125-BC4DEBD50C3E}"/>
            </c:ext>
          </c:extLst>
        </c:ser>
        <c:ser>
          <c:idx val="9"/>
          <c:order val="10"/>
          <c:tx>
            <c:v>label</c:v>
          </c:tx>
          <c:spPr>
            <a:ln w="25400" cap="rnd">
              <a:noFill/>
              <a:round/>
            </a:ln>
            <a:effectLst/>
          </c:spPr>
          <c:marker>
            <c:symbol val="none"/>
          </c:marker>
          <c:dLbls>
            <c:dLbl>
              <c:idx val="0"/>
              <c:layout>
                <c:manualLayout>
                  <c:x val="-0.22300745513838735"/>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72C-415A-B125-BC4DEBD50C3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c23. Afterwards, how well did staff explain how the operations or procedures had gone?</c:v>
                  </c:pt>
                </c15:dlblRangeCache>
              </c15:datalabelsRange>
            </c:ext>
            <c:ext xmlns:c16="http://schemas.microsoft.com/office/drawing/2014/chart" uri="{C3380CC4-5D6E-409C-BE32-E72D297353CC}">
              <c16:uniqueId val="{0000000C-D72C-415A-B125-BC4DEBD50C3E}"/>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F3B2-4DA6-A9F1-4029E2C6B3B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3B2-4DA6-A9F1-4029E2C6B3B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F3B2-4DA6-A9F1-4029E2C6B3B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F3B2-4DA6-A9F1-4029E2C6B3B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F3B2-4DA6-A9F1-4029E2C6B3B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F3B2-4DA6-A9F1-4029E2C6B3B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F3B2-4DA6-A9F1-4029E2C6B3B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3B2-4DA6-A9F1-4029E2C6B3B7}"/>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F3B2-4DA6-A9F1-4029E2C6B3B7}"/>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3B2-4DA6-A9F1-4029E2C6B3B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F3B2-4DA6-A9F1-4029E2C6B3B7}"/>
            </c:ext>
          </c:extLst>
        </c:ser>
        <c:ser>
          <c:idx val="9"/>
          <c:order val="10"/>
          <c:tx>
            <c:v>label</c:v>
          </c:tx>
          <c:spPr>
            <a:ln w="25400" cap="rnd">
              <a:noFill/>
              <a:round/>
            </a:ln>
            <a:effectLst/>
          </c:spPr>
          <c:marker>
            <c:symbol val="none"/>
          </c:marker>
          <c:dLbls>
            <c:dLbl>
              <c:idx val="0"/>
              <c:layout>
                <c:manualLayout>
                  <c:x val="-0.20899561718527085"/>
                  <c:y val="-7.6949119020082009E-17"/>
                </c:manualLayout>
              </c:layout>
              <c:tx>
                <c:rich>
                  <a:bodyPr/>
                  <a:lstStyle/>
                  <a:p>
                    <a:fld id="{333C6185-74DF-4071-A136-56855B0A297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3B2-4DA6-A9F1-4029E2C6B3B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c22. Before the operations or procedures, how well did staff explain what would be done?</c:v>
                  </c:pt>
                </c15:dlblRangeCache>
              </c15:datalabelsRange>
            </c:ext>
            <c:ext xmlns:c16="http://schemas.microsoft.com/office/drawing/2014/chart" uri="{C3380CC4-5D6E-409C-BE32-E72D297353CC}">
              <c16:uniqueId val="{0000000C-F3B2-4DA6-A9F1-4029E2C6B3B7}"/>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7.2133841739451539</c:v>
                </c:pt>
                <c:pt idx="1">
                  <c:v>7.2303228364308927</c:v>
                </c:pt>
                <c:pt idx="2">
                  <c:v>7.3140835271570737</c:v>
                </c:pt>
                <c:pt idx="3">
                  <c:v>7.354105644496709</c:v>
                </c:pt>
                <c:pt idx="4">
                  <c:v>7.392761306511308</c:v>
                </c:pt>
                <c:pt idx="5">
                  <c:v>7.4215226118029696</c:v>
                </c:pt>
                <c:pt idx="6">
                  <c:v>7.4672290889748414</c:v>
                </c:pt>
                <c:pt idx="7">
                  <c:v>7.5123147738827774</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#N/A</c:v>
                </c:pt>
                <c:pt idx="7">
                  <c:v>#N/A</c:v>
                </c:pt>
                <c:pt idx="8">
                  <c:v>7.4903995000030497</c:v>
                </c:pt>
                <c:pt idx="9">
                  <c:v>7.5122275913903946</c:v>
                </c:pt>
                <c:pt idx="10">
                  <c:v>7.5527907484907031</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7.5979653639302072</c:v>
                </c:pt>
                <c:pt idx="12">
                  <c:v>7.6008845037836634</c:v>
                </c:pt>
                <c:pt idx="13">
                  <c:v>7.6227687526364507</c:v>
                </c:pt>
                <c:pt idx="14">
                  <c:v>7.6271763149787901</c:v>
                </c:pt>
                <c:pt idx="15">
                  <c:v>7.6477377257576116</c:v>
                </c:pt>
                <c:pt idx="16">
                  <c:v>7.6738579830624216</c:v>
                </c:pt>
                <c:pt idx="17">
                  <c:v>7.7095511273895454</c:v>
                </c:pt>
                <c:pt idx="18">
                  <c:v>7.7210743723193787</c:v>
                </c:pt>
                <c:pt idx="19">
                  <c:v>7.7573799783383137</c:v>
                </c:pt>
                <c:pt idx="20">
                  <c:v>7.7675388873671958</c:v>
                </c:pt>
                <c:pt idx="21">
                  <c:v>7.7727449622753539</c:v>
                </c:pt>
                <c:pt idx="22">
                  <c:v>7.7881423183173366</c:v>
                </c:pt>
                <c:pt idx="23">
                  <c:v>7.809625737783886</c:v>
                </c:pt>
                <c:pt idx="24">
                  <c:v>7.8143070183560512</c:v>
                </c:pt>
                <c:pt idx="25">
                  <c:v>7.8182673115829688</c:v>
                </c:pt>
                <c:pt idx="26">
                  <c:v>7.8340943006885926</c:v>
                </c:pt>
                <c:pt idx="27">
                  <c:v>7.8396865507052027</c:v>
                </c:pt>
                <c:pt idx="28">
                  <c:v>7.8513626022371552</c:v>
                </c:pt>
                <c:pt idx="29">
                  <c:v>7.8668505153874007</c:v>
                </c:pt>
                <c:pt idx="30">
                  <c:v>7.895135546747027</c:v>
                </c:pt>
                <c:pt idx="31">
                  <c:v>7.90360302615451</c:v>
                </c:pt>
                <c:pt idx="32">
                  <c:v>7.9070097351975868</c:v>
                </c:pt>
                <c:pt idx="33">
                  <c:v>7.91749724960194</c:v>
                </c:pt>
                <c:pt idx="34">
                  <c:v>7.9292424777818766</c:v>
                </c:pt>
                <c:pt idx="35">
                  <c:v>7.9317190610462687</c:v>
                </c:pt>
                <c:pt idx="36">
                  <c:v>7.9332764758993646</c:v>
                </c:pt>
                <c:pt idx="37">
                  <c:v>7.9429980863233816</c:v>
                </c:pt>
                <c:pt idx="38">
                  <c:v>7.9494257819211933</c:v>
                </c:pt>
                <c:pt idx="39">
                  <c:v>7.9511448721158011</c:v>
                </c:pt>
                <c:pt idx="40">
                  <c:v>7.9600484640093576</c:v>
                </c:pt>
                <c:pt idx="41">
                  <c:v>7.9948323351124104</c:v>
                </c:pt>
                <c:pt idx="42">
                  <c:v>7.9983016993073788</c:v>
                </c:pt>
                <c:pt idx="43">
                  <c:v>8.0082885992895161</c:v>
                </c:pt>
                <c:pt idx="44">
                  <c:v>8.0094929604261633</c:v>
                </c:pt>
                <c:pt idx="45">
                  <c:v>8.0100105823751377</c:v>
                </c:pt>
                <c:pt idx="46">
                  <c:v>8.0348611757202324</c:v>
                </c:pt>
                <c:pt idx="47">
                  <c:v>8.0367095167884948</c:v>
                </c:pt>
                <c:pt idx="48">
                  <c:v>8.0405589267883997</c:v>
                </c:pt>
                <c:pt idx="49">
                  <c:v>8.0417765470975198</c:v>
                </c:pt>
                <c:pt idx="50">
                  <c:v>8.0492623651606792</c:v>
                </c:pt>
                <c:pt idx="51">
                  <c:v>8.0654343154561161</c:v>
                </c:pt>
                <c:pt idx="52">
                  <c:v>8.0731642581959964</c:v>
                </c:pt>
                <c:pt idx="53">
                  <c:v>8.0789580575056164</c:v>
                </c:pt>
                <c:pt idx="54">
                  <c:v>8.0801381106477042</c:v>
                </c:pt>
                <c:pt idx="55">
                  <c:v>8.0859940164105826</c:v>
                </c:pt>
                <c:pt idx="56">
                  <c:v>8.0897143733450534</c:v>
                </c:pt>
                <c:pt idx="57">
                  <c:v>8.0910236433925533</c:v>
                </c:pt>
                <c:pt idx="58">
                  <c:v>8.0990993589568632</c:v>
                </c:pt>
                <c:pt idx="59">
                  <c:v>8.1072962372587245</c:v>
                </c:pt>
                <c:pt idx="60">
                  <c:v>8.1087454974925635</c:v>
                </c:pt>
                <c:pt idx="61">
                  <c:v>8.1210208541355247</c:v>
                </c:pt>
                <c:pt idx="62">
                  <c:v>8.1296424353397914</c:v>
                </c:pt>
                <c:pt idx="63">
                  <c:v>8.1410893564027926</c:v>
                </c:pt>
                <c:pt idx="64">
                  <c:v>8.1451534119374518</c:v>
                </c:pt>
                <c:pt idx="65">
                  <c:v>8.1558612085187736</c:v>
                </c:pt>
                <c:pt idx="66">
                  <c:v>8.1570737999652625</c:v>
                </c:pt>
                <c:pt idx="67">
                  <c:v>8.1638319444777387</c:v>
                </c:pt>
                <c:pt idx="68">
                  <c:v>8.1700412698067897</c:v>
                </c:pt>
                <c:pt idx="69">
                  <c:v>8.1745619614638354</c:v>
                </c:pt>
                <c:pt idx="70">
                  <c:v>8.1794744227621461</c:v>
                </c:pt>
                <c:pt idx="71">
                  <c:v>8.1799807188752638</c:v>
                </c:pt>
                <c:pt idx="72">
                  <c:v>8.1869995549263521</c:v>
                </c:pt>
                <c:pt idx="73">
                  <c:v>8.1948117800658213</c:v>
                </c:pt>
                <c:pt idx="74">
                  <c:v>8.1976367497430189</c:v>
                </c:pt>
                <c:pt idx="75">
                  <c:v>8.2011445042610926</c:v>
                </c:pt>
                <c:pt idx="76">
                  <c:v>8.2051265324934732</c:v>
                </c:pt>
                <c:pt idx="77">
                  <c:v>8.205608229553043</c:v>
                </c:pt>
                <c:pt idx="78">
                  <c:v>8.2135336783259749</c:v>
                </c:pt>
                <c:pt idx="79">
                  <c:v>8.2141423704099576</c:v>
                </c:pt>
                <c:pt idx="80">
                  <c:v>8.2283293760037903</c:v>
                </c:pt>
                <c:pt idx="81">
                  <c:v>8.2320760919805949</c:v>
                </c:pt>
                <c:pt idx="82">
                  <c:v>8.2367255163360902</c:v>
                </c:pt>
                <c:pt idx="83">
                  <c:v>8.237189407292222</c:v>
                </c:pt>
                <c:pt idx="84">
                  <c:v>8.2626815357433188</c:v>
                </c:pt>
                <c:pt idx="85">
                  <c:v>8.2678273814474981</c:v>
                </c:pt>
                <c:pt idx="86">
                  <c:v>8.2713194483773851</c:v>
                </c:pt>
                <c:pt idx="87">
                  <c:v>8.2729514080556488</c:v>
                </c:pt>
                <c:pt idx="88">
                  <c:v>8.2815559475750486</c:v>
                </c:pt>
                <c:pt idx="89">
                  <c:v>8.2816193863829159</c:v>
                </c:pt>
                <c:pt idx="90">
                  <c:v>8.2823369619488734</c:v>
                </c:pt>
                <c:pt idx="91">
                  <c:v>8.2905092403335132</c:v>
                </c:pt>
                <c:pt idx="92">
                  <c:v>8.2936719553441023</c:v>
                </c:pt>
                <c:pt idx="93">
                  <c:v>8.2965123953153466</c:v>
                </c:pt>
                <c:pt idx="94">
                  <c:v>8.3160136076460827</c:v>
                </c:pt>
                <c:pt idx="95">
                  <c:v>8.3292645818242352</c:v>
                </c:pt>
                <c:pt idx="96">
                  <c:v>8.3527399771658839</c:v>
                </c:pt>
                <c:pt idx="97">
                  <c:v>8.3527724110136088</c:v>
                </c:pt>
                <c:pt idx="98">
                  <c:v>8.3544055770057142</c:v>
                </c:pt>
                <c:pt idx="99">
                  <c:v>8.3794969598762297</c:v>
                </c:pt>
                <c:pt idx="100">
                  <c:v>8.3871783343342656</c:v>
                </c:pt>
                <c:pt idx="101">
                  <c:v>8.4160537042424632</c:v>
                </c:pt>
                <c:pt idx="102">
                  <c:v>8.436302641726515</c:v>
                </c:pt>
                <c:pt idx="103">
                  <c:v>8.437249768224433</c:v>
                </c:pt>
                <c:pt idx="104">
                  <c:v>8.4541570670502448</c:v>
                </c:pt>
                <c:pt idx="105">
                  <c:v>8.4696772200194506</c:v>
                </c:pt>
                <c:pt idx="106">
                  <c:v>8.4704839027963903</c:v>
                </c:pt>
                <c:pt idx="107">
                  <c:v>8.4887783161482968</c:v>
                </c:pt>
                <c:pt idx="108">
                  <c:v>8.4972603929847388</c:v>
                </c:pt>
                <c:pt idx="109">
                  <c:v>8.5244269014074465</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8.5314248413792217</c:v>
                </c:pt>
                <c:pt idx="111">
                  <c:v>8.5606024007898522</c:v>
                </c:pt>
                <c:pt idx="112">
                  <c:v>8.5836886993265846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8.6562171737015774</c:v>
                </c:pt>
                <c:pt idx="114">
                  <c:v>8.6772657969979132</c:v>
                </c:pt>
                <c:pt idx="115">
                  <c:v>8.6939210113347531</c:v>
                </c:pt>
                <c:pt idx="116">
                  <c:v>8.7084796185883935</c:v>
                </c:pt>
                <c:pt idx="117">
                  <c:v>8.743016385453048</c:v>
                </c:pt>
                <c:pt idx="118">
                  <c:v>9.1699219566856112</c:v>
                </c:pt>
                <c:pt idx="119">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9.4045663584690757</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Your Trust</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7.7095511273895454</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Sheet1!$B$2:$B$6</c:f>
              <c:numCache>
                <c:formatCode>0.0</c:formatCode>
                <c:ptCount val="5"/>
                <c:pt idx="0">
                  <c:v>7.5123147738827774</c:v>
                </c:pt>
                <c:pt idx="1">
                  <c:v>7.7095511273895454</c:v>
                </c:pt>
                <c:pt idx="2">
                  <c:v>7.809625737783886</c:v>
                </c:pt>
                <c:pt idx="3">
                  <c:v>7.8182673115829688</c:v>
                </c:pt>
                <c:pt idx="4">
                  <c:v>7.9292424777818766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CF9-4CEF-B84C-C9F5090C9F3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Northern Lincolnshire and Goole NHS Foundation Trust</c:v>
                </c:pt>
                <c:pt idx="2">
                  <c:v>York and Scarborough Teaching Hospitals NHS Foundation Trust</c:v>
                </c:pt>
                <c:pt idx="3">
                  <c:v>The Newcastle Upon Tyne Hospitals NHS Foundation Trust</c:v>
                </c:pt>
                <c:pt idx="4">
                  <c:v>Hull University Teaching Hospitals NHS Trust</c:v>
                </c:pt>
              </c:strCache>
            </c:strRef>
          </c:cat>
          <c:val>
            <c:numRef>
              <c:f>Sheet1!$C$2:$C$6</c:f>
              <c:numCache>
                <c:formatCode>0.0</c:formatCode>
                <c:ptCount val="5"/>
                <c:pt idx="0">
                  <c:v>2.4876852261172226</c:v>
                </c:pt>
                <c:pt idx="1">
                  <c:v>2.2904488726104546</c:v>
                </c:pt>
                <c:pt idx="2">
                  <c:v>2.190374262216114</c:v>
                </c:pt>
                <c:pt idx="3">
                  <c:v>2.1817326884170312</c:v>
                </c:pt>
                <c:pt idx="4">
                  <c:v>2.0707575222181234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CF9-4CEF-B84C-C9F5090C9F3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Sheet1!$B$2:$B$6</c:f>
              <c:numCache>
                <c:formatCode>0.0</c:formatCode>
                <c:ptCount val="5"/>
                <c:pt idx="0">
                  <c:v>8.5836886993265846</c:v>
                </c:pt>
                <c:pt idx="1">
                  <c:v>8.4696772200194506</c:v>
                </c:pt>
                <c:pt idx="2">
                  <c:v>8.3160136076460827</c:v>
                </c:pt>
                <c:pt idx="3">
                  <c:v>8.2905092403335132</c:v>
                </c:pt>
                <c:pt idx="4">
                  <c:v>8.2713194483773851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CD4-4F05-ADE8-1BEC0004B3B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Harrogate and District NHS Foundation Trust</c:v>
                </c:pt>
                <c:pt idx="3">
                  <c:v>The Rotherham NHS Foundation Trust</c:v>
                </c:pt>
                <c:pt idx="4">
                  <c:v>North Tees and Hartlepool NHS Foundation Trust</c:v>
                </c:pt>
              </c:strCache>
            </c:strRef>
          </c:cat>
          <c:val>
            <c:numRef>
              <c:f>Sheet1!$C$2:$C$6</c:f>
              <c:numCache>
                <c:formatCode>0.0</c:formatCode>
                <c:ptCount val="5"/>
                <c:pt idx="0">
                  <c:v>1.4163113006734154</c:v>
                </c:pt>
                <c:pt idx="1">
                  <c:v>1.5303227799805494</c:v>
                </c:pt>
                <c:pt idx="2">
                  <c:v>1.6839863923539173</c:v>
                </c:pt>
                <c:pt idx="3">
                  <c:v>1.7094907596664868</c:v>
                </c:pt>
                <c:pt idx="4">
                  <c:v>1.7286805516226149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CD4-4F05-ADE8-1BEC0004B3B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5.2657856494346342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6.9100862916018357E-2</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0.78399952298808362</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0.21857320541629477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2.2818731344328782</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0.21857320541629477</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0.78399952298808273</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0.16707560436172209</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6.491416219954143</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7.4783958079714701</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116936984503"/>
                  <c:y val="-8.3945463210405007E-3"/>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p66. Did staff give you any written information about caring for your child to take home with you?</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8.1962848809886459</c:v>
                </c:pt>
              </c:numCache>
            </c:numRef>
          </c:val>
          <c:extLst>
            <c:ext xmlns:c16="http://schemas.microsoft.com/office/drawing/2014/chart" uri="{C3380CC4-5D6E-409C-BE32-E72D297353CC}">
              <c16:uniqueId val="{00000000-2564-4E73-A089-4CD8EB452EC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564-4E73-A089-4CD8EB452EC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0.12893703746377128</c:v>
                </c:pt>
              </c:numCache>
            </c:numRef>
          </c:val>
          <c:extLst>
            <c:ext xmlns:c16="http://schemas.microsoft.com/office/drawing/2014/chart" uri="{C3380CC4-5D6E-409C-BE32-E72D297353CC}">
              <c16:uniqueId val="{00000002-2564-4E73-A089-4CD8EB452EC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8.7490100667713122E-2</c:v>
                </c:pt>
              </c:numCache>
            </c:numRef>
          </c:val>
          <c:extLst>
            <c:ext xmlns:c16="http://schemas.microsoft.com/office/drawing/2014/chart" uri="{C3380CC4-5D6E-409C-BE32-E72D297353CC}">
              <c16:uniqueId val="{00000003-2564-4E73-A089-4CD8EB452EC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0.9133841902636064</c:v>
                </c:pt>
              </c:numCache>
            </c:numRef>
          </c:val>
          <c:extLst>
            <c:ext xmlns:c16="http://schemas.microsoft.com/office/drawing/2014/chart" uri="{C3380CC4-5D6E-409C-BE32-E72D297353CC}">
              <c16:uniqueId val="{00000004-2564-4E73-A089-4CD8EB452EC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8.7490100667713122E-2</c:v>
                </c:pt>
              </c:numCache>
            </c:numRef>
          </c:val>
          <c:extLst>
            <c:ext xmlns:c16="http://schemas.microsoft.com/office/drawing/2014/chart" uri="{C3380CC4-5D6E-409C-BE32-E72D297353CC}">
              <c16:uniqueId val="{00000005-2564-4E73-A089-4CD8EB452EC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0.31381795888030339</c:v>
                </c:pt>
              </c:numCache>
            </c:numRef>
          </c:val>
          <c:extLst>
            <c:ext xmlns:c16="http://schemas.microsoft.com/office/drawing/2014/chart" uri="{C3380CC4-5D6E-409C-BE32-E72D297353CC}">
              <c16:uniqueId val="{00000006-2564-4E73-A089-4CD8EB452EC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0.11098217558628143</c:v>
                </c:pt>
              </c:numCache>
            </c:numRef>
          </c:val>
          <c:extLst>
            <c:ext xmlns:c16="http://schemas.microsoft.com/office/drawing/2014/chart" uri="{C3380CC4-5D6E-409C-BE32-E72D297353CC}">
              <c16:uniqueId val="{00000007-2564-4E73-A089-4CD8EB452EC4}"/>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8.7285016065870504</c:v>
                </c:pt>
              </c:numCache>
            </c:numRef>
          </c:xVal>
          <c:yVal>
            <c:numLit>
              <c:formatCode>General</c:formatCode>
              <c:ptCount val="1"/>
              <c:pt idx="0">
                <c:v>1</c:v>
              </c:pt>
            </c:numLit>
          </c:yVal>
          <c:smooth val="0"/>
          <c:extLst>
            <c:ext xmlns:c16="http://schemas.microsoft.com/office/drawing/2014/chart" uri="{C3380CC4-5D6E-409C-BE32-E72D297353CC}">
              <c16:uniqueId val="{00000008-2564-4E73-A089-4CD8EB452EC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564-4E73-A089-4CD8EB452EC4}"/>
              </c:ext>
            </c:extLst>
          </c:dPt>
          <c:xVal>
            <c:numRef>
              <c:f>Sheet1!$B$12</c:f>
              <c:numCache>
                <c:formatCode>0.0</c:formatCode>
                <c:ptCount val="1"/>
                <c:pt idx="0">
                  <c:v>8.8694041142519335</c:v>
                </c:pt>
              </c:numCache>
            </c:numRef>
          </c:xVal>
          <c:yVal>
            <c:numLit>
              <c:formatCode>General</c:formatCode>
              <c:ptCount val="1"/>
              <c:pt idx="0">
                <c:v>1</c:v>
              </c:pt>
            </c:numLit>
          </c:yVal>
          <c:smooth val="0"/>
          <c:extLst>
            <c:ext xmlns:c16="http://schemas.microsoft.com/office/drawing/2014/chart" uri="{C3380CC4-5D6E-409C-BE32-E72D297353CC}">
              <c16:uniqueId val="{0000000A-2564-4E73-A089-4CD8EB452EC4}"/>
            </c:ext>
          </c:extLst>
        </c:ser>
        <c:ser>
          <c:idx val="9"/>
          <c:order val="10"/>
          <c:tx>
            <c:v>label</c:v>
          </c:tx>
          <c:spPr>
            <a:ln w="25400" cap="rnd">
              <a:noFill/>
              <a:round/>
            </a:ln>
            <a:effectLst/>
          </c:spPr>
          <c:marker>
            <c:symbol val="none"/>
          </c:marker>
          <c:dLbls>
            <c:dLbl>
              <c:idx val="0"/>
              <c:layout>
                <c:manualLayout>
                  <c:x val="-0.2214742036253564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564-4E73-A089-4CD8EB452EC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p67. To what extent did you understand the information you were given about caring for your child after you left hospital?</c:v>
                  </c:pt>
                </c15:dlblRangeCache>
              </c15:datalabelsRange>
            </c:ext>
            <c:ext xmlns:c16="http://schemas.microsoft.com/office/drawing/2014/chart" uri="{C3380CC4-5D6E-409C-BE32-E72D297353CC}">
              <c16:uniqueId val="{0000000C-2564-4E73-A089-4CD8EB452EC4}"/>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7.0124531669795838</c:v>
                </c:pt>
              </c:numCache>
            </c:numRef>
          </c:val>
          <c:extLst>
            <c:ext xmlns:c16="http://schemas.microsoft.com/office/drawing/2014/chart" uri="{C3380CC4-5D6E-409C-BE32-E72D297353CC}">
              <c16:uniqueId val="{00000000-C381-4F92-A0DE-3250F0DDBFD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381-4F92-A0DE-3250F0DDBFD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0.25763281917885639</c:v>
                </c:pt>
              </c:numCache>
            </c:numRef>
          </c:val>
          <c:extLst>
            <c:ext xmlns:c16="http://schemas.microsoft.com/office/drawing/2014/chart" uri="{C3380CC4-5D6E-409C-BE32-E72D297353CC}">
              <c16:uniqueId val="{00000002-C381-4F92-A0DE-3250F0DDBFD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0.10313177395188777</c:v>
                </c:pt>
              </c:numCache>
            </c:numRef>
          </c:val>
          <c:extLst>
            <c:ext xmlns:c16="http://schemas.microsoft.com/office/drawing/2014/chart" uri="{C3380CC4-5D6E-409C-BE32-E72D297353CC}">
              <c16:uniqueId val="{00000003-C381-4F92-A0DE-3250F0DDBFD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1.0766810315976345</c:v>
                </c:pt>
              </c:numCache>
            </c:numRef>
          </c:val>
          <c:extLst>
            <c:ext xmlns:c16="http://schemas.microsoft.com/office/drawing/2014/chart" uri="{C3380CC4-5D6E-409C-BE32-E72D297353CC}">
              <c16:uniqueId val="{00000004-C381-4F92-A0DE-3250F0DDBFD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0.10313177395188688</c:v>
                </c:pt>
              </c:numCache>
            </c:numRef>
          </c:val>
          <c:extLst>
            <c:ext xmlns:c16="http://schemas.microsoft.com/office/drawing/2014/chart" uri="{C3380CC4-5D6E-409C-BE32-E72D297353CC}">
              <c16:uniqueId val="{00000005-C381-4F92-A0DE-3250F0DDBFD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0.3699230261513442</c:v>
                </c:pt>
              </c:numCache>
            </c:numRef>
          </c:val>
          <c:extLst>
            <c:ext xmlns:c16="http://schemas.microsoft.com/office/drawing/2014/chart" uri="{C3380CC4-5D6E-409C-BE32-E72D297353CC}">
              <c16:uniqueId val="{00000006-C381-4F92-A0DE-3250F0DDBFD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0.60154668930298882</c:v>
                </c:pt>
              </c:numCache>
            </c:numRef>
          </c:val>
          <c:extLst>
            <c:ext xmlns:c16="http://schemas.microsoft.com/office/drawing/2014/chart" uri="{C3380CC4-5D6E-409C-BE32-E72D297353CC}">
              <c16:uniqueId val="{00000007-C381-4F92-A0DE-3250F0DDBFDF}"/>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7.9087355556274419</c:v>
                </c:pt>
              </c:numCache>
            </c:numRef>
          </c:xVal>
          <c:yVal>
            <c:numLit>
              <c:formatCode>General</c:formatCode>
              <c:ptCount val="1"/>
              <c:pt idx="0">
                <c:v>1</c:v>
              </c:pt>
            </c:numLit>
          </c:yVal>
          <c:smooth val="0"/>
          <c:extLst>
            <c:ext xmlns:c16="http://schemas.microsoft.com/office/drawing/2014/chart" uri="{C3380CC4-5D6E-409C-BE32-E72D297353CC}">
              <c16:uniqueId val="{00000008-C381-4F92-A0DE-3250F0DDBFD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381-4F92-A0DE-3250F0DDBFDF}"/>
              </c:ext>
            </c:extLst>
          </c:dPt>
          <c:xVal>
            <c:numRef>
              <c:f>Sheet1!$B$12</c:f>
              <c:numCache>
                <c:formatCode>0.0</c:formatCode>
                <c:ptCount val="1"/>
                <c:pt idx="0">
                  <c:v>7.9115582759091447</c:v>
                </c:pt>
              </c:numCache>
            </c:numRef>
          </c:xVal>
          <c:yVal>
            <c:numLit>
              <c:formatCode>General</c:formatCode>
              <c:ptCount val="1"/>
              <c:pt idx="0">
                <c:v>1</c:v>
              </c:pt>
            </c:numLit>
          </c:yVal>
          <c:smooth val="0"/>
          <c:extLst>
            <c:ext xmlns:c16="http://schemas.microsoft.com/office/drawing/2014/chart" uri="{C3380CC4-5D6E-409C-BE32-E72D297353CC}">
              <c16:uniqueId val="{0000000A-C381-4F92-A0DE-3250F0DDBFDF}"/>
            </c:ext>
          </c:extLst>
        </c:ser>
        <c:ser>
          <c:idx val="9"/>
          <c:order val="10"/>
          <c:tx>
            <c:v>label</c:v>
          </c:tx>
          <c:spPr>
            <a:ln w="25400" cap="rnd">
              <a:noFill/>
              <a:round/>
            </a:ln>
            <a:effectLst/>
          </c:spPr>
          <c:marker>
            <c:symbol val="none"/>
          </c:marker>
          <c:dLbls>
            <c:dLbl>
              <c:idx val="0"/>
              <c:layout>
                <c:manualLayout>
                  <c:x val="-0.22145237625487674"/>
                  <c:y val="-8.3945463210405007E-3"/>
                </c:manualLayout>
              </c:layout>
              <c:tx>
                <c:rich>
                  <a:bodyPr/>
                  <a:lstStyle/>
                  <a:p>
                    <a:fld id="{0D43C805-1380-416A-8DB6-05E42AAC1F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381-4F92-A0DE-3250F0DDBFD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p69. When you left hospital, did you know what was going to happen next with your child’s care and treatment?</c:v>
                  </c:pt>
                </c15:dlblRangeCache>
              </c15:datalabelsRange>
            </c:ext>
            <c:ext xmlns:c16="http://schemas.microsoft.com/office/drawing/2014/chart" uri="{C3380CC4-5D6E-409C-BE32-E72D297353CC}">
              <c16:uniqueId val="{0000000C-C381-4F92-A0DE-3250F0DDBFDF}"/>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Sheet1!$D$2:$D$102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0-8535-4CAC-9ECA-14AFA4B9DB70}"/>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Sheet1!$E$2:$E$102</c:f>
              <c:numCache>
                <c:formatCode>General</c:formatCode>
                <c:ptCount val="101"/>
                <c:pt idx="0">
                  <c:v>6.4566289323991963</c:v>
                </c:pt>
                <c:pt idx="1">
                  <c:v>6.7167796716375072</c:v>
                </c:pt>
                <c:pt idx="2">
                  <c:v>6.7899594558229541</c:v>
                </c:pt>
                <c:pt idx="3">
                  <c:v>6.8138926493780421</c:v>
                </c:pt>
                <c:pt idx="4">
                  <c:v>6.8279389328371796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1-8535-4CAC-9ECA-14AFA4B9DB70}"/>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Sheet1!$F$2:$F$102</c:f>
              <c:numCache>
                <c:formatCode>General</c:formatCode>
                <c:ptCount val="101"/>
                <c:pt idx="0">
                  <c:v>#N/A</c:v>
                </c:pt>
                <c:pt idx="1">
                  <c:v>#N/A</c:v>
                </c:pt>
                <c:pt idx="2">
                  <c:v>#N/A</c:v>
                </c:pt>
                <c:pt idx="3">
                  <c:v>#N/A</c:v>
                </c:pt>
                <c:pt idx="4">
                  <c:v>#N/A</c:v>
                </c:pt>
                <c:pt idx="5">
                  <c:v>6.8592567579733554</c:v>
                </c:pt>
                <c:pt idx="6">
                  <c:v>7.0091286098555043</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2-8535-4CAC-9ECA-14AFA4B9DB70}"/>
            </c:ext>
          </c:extLst>
        </c:ser>
        <c:ser>
          <c:idx val="3"/>
          <c:order val="3"/>
          <c:tx>
            <c:strRef>
              <c:f>Sheet1!$G$1</c:f>
              <c:strCache>
                <c:ptCount val="1"/>
                <c:pt idx="0">
                  <c:v>About the same</c:v>
                </c:pt>
              </c:strCache>
            </c:strRef>
          </c:tx>
          <c:spPr>
            <a:solidFill>
              <a:srgbClr val="D9D9D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Sheet1!$G$2:$G$102</c:f>
              <c:numCache>
                <c:formatCode>General</c:formatCode>
                <c:ptCount val="101"/>
                <c:pt idx="0">
                  <c:v>#N/A</c:v>
                </c:pt>
                <c:pt idx="1">
                  <c:v>#N/A</c:v>
                </c:pt>
                <c:pt idx="2">
                  <c:v>#N/A</c:v>
                </c:pt>
                <c:pt idx="3">
                  <c:v>#N/A</c:v>
                </c:pt>
                <c:pt idx="4">
                  <c:v>#N/A</c:v>
                </c:pt>
                <c:pt idx="5">
                  <c:v>#N/A</c:v>
                </c:pt>
                <c:pt idx="6">
                  <c:v>#N/A</c:v>
                </c:pt>
                <c:pt idx="7">
                  <c:v>7.0491638659125613</c:v>
                </c:pt>
                <c:pt idx="8">
                  <c:v>7.1587123495505756</c:v>
                </c:pt>
                <c:pt idx="9">
                  <c:v>7.2100419004041374</c:v>
                </c:pt>
                <c:pt idx="10">
                  <c:v>7.2475752772387034</c:v>
                </c:pt>
                <c:pt idx="11">
                  <c:v>7.3584501307794259</c:v>
                </c:pt>
                <c:pt idx="12">
                  <c:v>7.3767897908365576</c:v>
                </c:pt>
                <c:pt idx="13">
                  <c:v>7.3893689382127601</c:v>
                </c:pt>
                <c:pt idx="14">
                  <c:v>7.4201487681935241</c:v>
                </c:pt>
                <c:pt idx="15">
                  <c:v>7.4220859606380216</c:v>
                </c:pt>
                <c:pt idx="16">
                  <c:v>7.4586159723277063</c:v>
                </c:pt>
                <c:pt idx="17">
                  <c:v>7.4625529372749613</c:v>
                </c:pt>
                <c:pt idx="18">
                  <c:v>7.4723130341548583</c:v>
                </c:pt>
                <c:pt idx="19">
                  <c:v>7.4802812249824093</c:v>
                </c:pt>
                <c:pt idx="20">
                  <c:v>7.5136447086852733</c:v>
                </c:pt>
                <c:pt idx="21">
                  <c:v>7.553651161754237</c:v>
                </c:pt>
                <c:pt idx="22">
                  <c:v>7.563746457956201</c:v>
                </c:pt>
                <c:pt idx="23">
                  <c:v>7.5639775581514774</c:v>
                </c:pt>
                <c:pt idx="24">
                  <c:v>7.5876759913883074</c:v>
                </c:pt>
                <c:pt idx="25">
                  <c:v>7.5883167085195486</c:v>
                </c:pt>
                <c:pt idx="26">
                  <c:v>7.6056891458439564</c:v>
                </c:pt>
                <c:pt idx="27">
                  <c:v>7.6320681067533549</c:v>
                </c:pt>
                <c:pt idx="28">
                  <c:v>7.6328566698130462</c:v>
                </c:pt>
                <c:pt idx="29">
                  <c:v>7.6331573011884579</c:v>
                </c:pt>
                <c:pt idx="30">
                  <c:v>7.6631902795700206</c:v>
                </c:pt>
                <c:pt idx="31">
                  <c:v>7.6802349955431044</c:v>
                </c:pt>
                <c:pt idx="32">
                  <c:v>7.6879744017329568</c:v>
                </c:pt>
                <c:pt idx="33">
                  <c:v>7.6929798767146034</c:v>
                </c:pt>
                <c:pt idx="34">
                  <c:v>7.7577682984645744</c:v>
                </c:pt>
                <c:pt idx="35">
                  <c:v>7.765880975501501</c:v>
                </c:pt>
                <c:pt idx="36">
                  <c:v>7.7800182898816814</c:v>
                </c:pt>
                <c:pt idx="37">
                  <c:v>7.7860154574268829</c:v>
                </c:pt>
                <c:pt idx="38">
                  <c:v>7.7921689019758009</c:v>
                </c:pt>
                <c:pt idx="39">
                  <c:v>7.7954770960405746</c:v>
                </c:pt>
                <c:pt idx="40">
                  <c:v>7.8178520806154257</c:v>
                </c:pt>
                <c:pt idx="41">
                  <c:v>7.8196420188428037</c:v>
                </c:pt>
                <c:pt idx="42">
                  <c:v>7.8419524342374922</c:v>
                </c:pt>
                <c:pt idx="43">
                  <c:v>7.8486100939354859</c:v>
                </c:pt>
                <c:pt idx="44">
                  <c:v>7.8613396305607406</c:v>
                </c:pt>
                <c:pt idx="45">
                  <c:v>7.8728810480668976</c:v>
                </c:pt>
                <c:pt idx="46">
                  <c:v>7.8789840697590847</c:v>
                </c:pt>
                <c:pt idx="47">
                  <c:v>7.890130581027293</c:v>
                </c:pt>
                <c:pt idx="48">
                  <c:v>7.9278960744250133</c:v>
                </c:pt>
                <c:pt idx="49">
                  <c:v>7.9487038943098351</c:v>
                </c:pt>
                <c:pt idx="50">
                  <c:v>7.9759963129044049</c:v>
                </c:pt>
                <c:pt idx="51">
                  <c:v>7.9814982420089953</c:v>
                </c:pt>
                <c:pt idx="52">
                  <c:v>7.9885506853534913</c:v>
                </c:pt>
                <c:pt idx="53">
                  <c:v>8.0061954797124386</c:v>
                </c:pt>
                <c:pt idx="54">
                  <c:v>8.0102269996189133</c:v>
                </c:pt>
                <c:pt idx="55">
                  <c:v>8.0126785230704982</c:v>
                </c:pt>
                <c:pt idx="56">
                  <c:v>8.0207153950222576</c:v>
                </c:pt>
                <c:pt idx="57">
                  <c:v>8.0440019344940659</c:v>
                </c:pt>
                <c:pt idx="58">
                  <c:v>8.0448050547086325</c:v>
                </c:pt>
                <c:pt idx="59">
                  <c:v>8.0576344060713652</c:v>
                </c:pt>
                <c:pt idx="60">
                  <c:v>8.0591731553243786</c:v>
                </c:pt>
                <c:pt idx="61">
                  <c:v>8.0697982223821683</c:v>
                </c:pt>
                <c:pt idx="62">
                  <c:v>8.0715634506859502</c:v>
                </c:pt>
                <c:pt idx="63">
                  <c:v>8.0846322903523049</c:v>
                </c:pt>
                <c:pt idx="64">
                  <c:v>8.0911492094573294</c:v>
                </c:pt>
                <c:pt idx="65">
                  <c:v>8.0991147489995292</c:v>
                </c:pt>
                <c:pt idx="66">
                  <c:v>8.1234136238631507</c:v>
                </c:pt>
                <c:pt idx="67">
                  <c:v>8.1282198982752547</c:v>
                </c:pt>
                <c:pt idx="68">
                  <c:v>8.1537468298863054</c:v>
                </c:pt>
                <c:pt idx="69">
                  <c:v>8.1542963903967625</c:v>
                </c:pt>
                <c:pt idx="70">
                  <c:v>8.1605705460113818</c:v>
                </c:pt>
                <c:pt idx="71">
                  <c:v>8.1918737971872808</c:v>
                </c:pt>
                <c:pt idx="72">
                  <c:v>8.2057578080107199</c:v>
                </c:pt>
                <c:pt idx="73">
                  <c:v>8.2147731558330115</c:v>
                </c:pt>
                <c:pt idx="74">
                  <c:v>8.2151679217366294</c:v>
                </c:pt>
                <c:pt idx="75">
                  <c:v>8.2295558568713112</c:v>
                </c:pt>
                <c:pt idx="76">
                  <c:v>8.2666589723804584</c:v>
                </c:pt>
                <c:pt idx="77">
                  <c:v>8.2865361648692435</c:v>
                </c:pt>
                <c:pt idx="78">
                  <c:v>8.2973136158764511</c:v>
                </c:pt>
                <c:pt idx="79">
                  <c:v>8.3062689359890989</c:v>
                </c:pt>
                <c:pt idx="80">
                  <c:v>8.3083214536457923</c:v>
                </c:pt>
                <c:pt idx="81">
                  <c:v>8.3409775821549168</c:v>
                </c:pt>
                <c:pt idx="82">
                  <c:v>8.3541466245226612</c:v>
                </c:pt>
                <c:pt idx="83">
                  <c:v>8.3833257290987397</c:v>
                </c:pt>
                <c:pt idx="84">
                  <c:v>8.3924477940533855</c:v>
                </c:pt>
                <c:pt idx="85">
                  <c:v>8.3952082631222247</c:v>
                </c:pt>
                <c:pt idx="86">
                  <c:v>8.4039655766767254</c:v>
                </c:pt>
                <c:pt idx="87">
                  <c:v>8.4122347512448741</c:v>
                </c:pt>
                <c:pt idx="88">
                  <c:v>8.4309398750285816</c:v>
                </c:pt>
                <c:pt idx="89">
                  <c:v>8.4932749037327042</c:v>
                </c:pt>
                <c:pt idx="90">
                  <c:v>8.5174111523786351</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3-8535-4CAC-9ECA-14AFA4B9DB70}"/>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Sheet1!$H$2:$H$102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8.4781960186423007</c:v>
                </c:pt>
                <c:pt idx="92">
                  <c:v>8.4825969924207598</c:v>
                </c:pt>
                <c:pt idx="93">
                  <c:v>8.5471910202162462</c:v>
                </c:pt>
                <c:pt idx="94">
                  <c:v>8.5785850017384746</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4-8535-4CAC-9ECA-14AFA4B9DB70}"/>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Sheet1!$I$2:$I$102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8.6067241604980325</c:v>
                </c:pt>
                <c:pt idx="96">
                  <c:v>8.6103543706564771</c:v>
                </c:pt>
                <c:pt idx="97">
                  <c:v>8.7247833541262239</c:v>
                </c:pt>
                <c:pt idx="98">
                  <c:v>8.8799845563523228</c:v>
                </c:pt>
                <c:pt idx="99">
                  <c:v>#N/A</c:v>
                </c:pt>
                <c:pt idx="100">
                  <c:v>#N/A</c:v>
                </c:pt>
              </c:numCache>
            </c:numRef>
          </c:val>
          <c:extLst>
            <c:ext xmlns:c16="http://schemas.microsoft.com/office/drawing/2014/chart" uri="{C3380CC4-5D6E-409C-BE32-E72D297353CC}">
              <c16:uniqueId val="{00000005-8535-4CAC-9ECA-14AFA4B9DB70}"/>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Sheet1!$J$2:$J$102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9.2759456139166208</c:v>
                </c:pt>
                <c:pt idx="100">
                  <c:v>9.3552341319064336</c:v>
                </c:pt>
              </c:numCache>
            </c:numRef>
          </c:val>
          <c:extLst>
            <c:ext xmlns:c16="http://schemas.microsoft.com/office/drawing/2014/chart" uri="{C3380CC4-5D6E-409C-BE32-E72D297353CC}">
              <c16:uniqueId val="{00000006-8535-4CAC-9ECA-14AFA4B9DB70}"/>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Sheet1!$A$2:$A$102</c:f>
              <c:strCache>
                <c:ptCount val="10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strCache>
            </c:strRef>
          </c:cat>
          <c:val>
            <c:numRef>
              <c:f>Sheet1!$K$2:$K$102</c:f>
              <c:numCache>
                <c:formatCode>General</c:formatCode>
                <c:ptCount val="10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numCache>
            </c:numRef>
          </c:val>
          <c:extLst>
            <c:ext xmlns:c16="http://schemas.microsoft.com/office/drawing/2014/chart" uri="{C3380CC4-5D6E-409C-BE32-E72D297353CC}">
              <c16:uniqueId val="{00000007-8535-4CAC-9ECA-14AFA4B9DB70}"/>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7.4913385713797576</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0.40300701369248682</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0.13579055884303948</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1.4176340944600554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0.13579055884303948</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0.19069155201422028</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8.7803393624769974</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8.7389531911453115</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p30_4. Did any of the following bother your child while you were in the waiting area? Not having enough to eat or drink</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Sheet1!$B$2:$B$6</c:f>
              <c:numCache>
                <c:formatCode>0.0</c:formatCode>
                <c:ptCount val="5"/>
                <c:pt idx="0">
                  <c:v>7.4586159723277063</c:v>
                </c:pt>
                <c:pt idx="1">
                  <c:v>7.5136447086852733</c:v>
                </c:pt>
                <c:pt idx="2">
                  <c:v>7.5639775581514774</c:v>
                </c:pt>
                <c:pt idx="3">
                  <c:v>7.7954770960405746</c:v>
                </c:pt>
                <c:pt idx="4">
                  <c:v>7.8728810480668976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887-490C-BD62-41D76F7B28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Mid Yorkshire Teaching NHS Trust</c:v>
                </c:pt>
                <c:pt idx="2">
                  <c:v>Doncaster and Bassetlaw Teaching Hospitals NHS Foundation Trust</c:v>
                </c:pt>
                <c:pt idx="3">
                  <c:v>York and Scarborough Teaching Hospitals NHS Foundation Trust</c:v>
                </c:pt>
                <c:pt idx="4">
                  <c:v>Hull University Teaching Hospitals NHS Trust</c:v>
                </c:pt>
              </c:strCache>
            </c:strRef>
          </c:cat>
          <c:val>
            <c:numRef>
              <c:f>Sheet1!$C$2:$C$6</c:f>
              <c:numCache>
                <c:formatCode>0.0</c:formatCode>
                <c:ptCount val="5"/>
                <c:pt idx="0">
                  <c:v>2.5413840276722937</c:v>
                </c:pt>
                <c:pt idx="1">
                  <c:v>2.4863552913147267</c:v>
                </c:pt>
                <c:pt idx="2">
                  <c:v>2.4360224418485226</c:v>
                </c:pt>
                <c:pt idx="3">
                  <c:v>2.2045229039594254</c:v>
                </c:pt>
                <c:pt idx="4">
                  <c:v>2.1271189519331024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887-490C-BD62-41D76F7B28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Sheet1!$B$2:$B$6</c:f>
              <c:numCache>
                <c:formatCode>0.0</c:formatCode>
                <c:ptCount val="5"/>
                <c:pt idx="0">
                  <c:v>8.6103543706564771</c:v>
                </c:pt>
                <c:pt idx="1">
                  <c:v>8.6067241604980325</c:v>
                </c:pt>
                <c:pt idx="2">
                  <c:v>8.5471910202162462</c:v>
                </c:pt>
                <c:pt idx="3">
                  <c:v>8.4122347512448741</c:v>
                </c:pt>
                <c:pt idx="4">
                  <c:v>8.3924477940533855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62D-4025-A977-41F96A2A616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Northumbria Healthcare NHS Foundation Trust</c:v>
                </c:pt>
                <c:pt idx="2">
                  <c:v>The Newcastle Upon Tyne Hospitals NHS Foundation Trust</c:v>
                </c:pt>
                <c:pt idx="3">
                  <c:v>County Durham and Darlington NHS Foundation Trust</c:v>
                </c:pt>
                <c:pt idx="4">
                  <c:v>Calderdale and Huddersfield NHS Foundation Trust</c:v>
                </c:pt>
              </c:strCache>
            </c:strRef>
          </c:cat>
          <c:val>
            <c:numRef>
              <c:f>Sheet1!$C$2:$C$6</c:f>
              <c:numCache>
                <c:formatCode>0.0</c:formatCode>
                <c:ptCount val="5"/>
                <c:pt idx="0">
                  <c:v>1.3896456293435229</c:v>
                </c:pt>
                <c:pt idx="1">
                  <c:v>1.3932758395019675</c:v>
                </c:pt>
                <c:pt idx="2">
                  <c:v>1.4528089797837538</c:v>
                </c:pt>
                <c:pt idx="3">
                  <c:v>1.5877652487551259</c:v>
                </c:pt>
                <c:pt idx="4">
                  <c:v>1.6075522059466145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62D-4025-A977-41F96A2A616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6.4044740973312404</c:v>
                </c:pt>
              </c:numCache>
            </c:numRef>
          </c:val>
          <c:extLst>
            <c:ext xmlns:c16="http://schemas.microsoft.com/office/drawing/2014/chart" uri="{C3380CC4-5D6E-409C-BE32-E72D297353CC}">
              <c16:uniqueId val="{00000000-6C98-457A-8FCD-363F2C0ED22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C98-457A-8FCD-363F2C0ED22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6C98-457A-8FCD-363F2C0ED22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9.368442581635783E-2</c:v>
                </c:pt>
              </c:numCache>
            </c:numRef>
          </c:val>
          <c:extLst>
            <c:ext xmlns:c16="http://schemas.microsoft.com/office/drawing/2014/chart" uri="{C3380CC4-5D6E-409C-BE32-E72D297353CC}">
              <c16:uniqueId val="{00000003-6C98-457A-8FCD-363F2C0ED22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2.0359409494486655</c:v>
                </c:pt>
              </c:numCache>
            </c:numRef>
          </c:val>
          <c:extLst>
            <c:ext xmlns:c16="http://schemas.microsoft.com/office/drawing/2014/chart" uri="{C3380CC4-5D6E-409C-BE32-E72D297353CC}">
              <c16:uniqueId val="{00000004-6C98-457A-8FCD-363F2C0ED22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0.19501616134758848</c:v>
                </c:pt>
              </c:numCache>
            </c:numRef>
          </c:val>
          <c:extLst>
            <c:ext xmlns:c16="http://schemas.microsoft.com/office/drawing/2014/chart" uri="{C3380CC4-5D6E-409C-BE32-E72D297353CC}">
              <c16:uniqueId val="{00000005-6C98-457A-8FCD-363F2C0ED22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0.54945969422852237</c:v>
                </c:pt>
              </c:numCache>
            </c:numRef>
          </c:val>
          <c:extLst>
            <c:ext xmlns:c16="http://schemas.microsoft.com/office/drawing/2014/chart" uri="{C3380CC4-5D6E-409C-BE32-E72D297353CC}">
              <c16:uniqueId val="{00000006-6C98-457A-8FCD-363F2C0ED22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6C98-457A-8FCD-363F2C0ED221}"/>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6.4920230346350536</c:v>
                </c:pt>
              </c:numCache>
            </c:numRef>
          </c:xVal>
          <c:yVal>
            <c:numLit>
              <c:formatCode>General</c:formatCode>
              <c:ptCount val="1"/>
              <c:pt idx="0">
                <c:v>1</c:v>
              </c:pt>
            </c:numLit>
          </c:yVal>
          <c:smooth val="0"/>
          <c:extLst>
            <c:ext xmlns:c16="http://schemas.microsoft.com/office/drawing/2014/chart" uri="{C3380CC4-5D6E-409C-BE32-E72D297353CC}">
              <c16:uniqueId val="{00000008-6C98-457A-8FCD-363F2C0ED221}"/>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C98-457A-8FCD-363F2C0ED221}"/>
              </c:ext>
            </c:extLst>
          </c:dPt>
          <c:xVal>
            <c:numRef>
              <c:f>Sheet1!$B$12</c:f>
              <c:numCache>
                <c:formatCode>0.0</c:formatCode>
                <c:ptCount val="1"/>
                <c:pt idx="0">
                  <c:v>7.516128997871931</c:v>
                </c:pt>
              </c:numCache>
            </c:numRef>
          </c:xVal>
          <c:yVal>
            <c:numLit>
              <c:formatCode>General</c:formatCode>
              <c:ptCount val="1"/>
              <c:pt idx="0">
                <c:v>1</c:v>
              </c:pt>
            </c:numLit>
          </c:yVal>
          <c:smooth val="0"/>
          <c:extLst>
            <c:ext xmlns:c16="http://schemas.microsoft.com/office/drawing/2014/chart" uri="{C3380CC4-5D6E-409C-BE32-E72D297353CC}">
              <c16:uniqueId val="{0000000A-6C98-457A-8FCD-363F2C0ED221}"/>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C98-457A-8FCD-363F2C0ED22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c24. When you left hospital, did you know what was going to happen next with your care and treatment?</c:v>
                  </c:pt>
                </c15:dlblRangeCache>
              </c15:datalabelsRange>
            </c:ext>
            <c:ext xmlns:c16="http://schemas.microsoft.com/office/drawing/2014/chart" uri="{C3380CC4-5D6E-409C-BE32-E72D297353CC}">
              <c16:uniqueId val="{0000000C-6C98-457A-8FCD-363F2C0ED221}"/>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0666-4DB6-8CD8-16A83BB646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666-4DB6-8CD8-16A83BB646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0666-4DB6-8CD8-16A83BB646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0666-4DB6-8CD8-16A83BB646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0666-4DB6-8CD8-16A83BB646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0666-4DB6-8CD8-16A83BB646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0666-4DB6-8CD8-16A83BB646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666-4DB6-8CD8-16A83BB646CC}"/>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0666-4DB6-8CD8-16A83BB646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66-4DB6-8CD8-16A83BB646CC}"/>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0666-4DB6-8CD8-16A83BB646CC}"/>
            </c:ext>
          </c:extLst>
        </c:ser>
        <c:ser>
          <c:idx val="9"/>
          <c:order val="10"/>
          <c:tx>
            <c:v>label</c:v>
          </c:tx>
          <c:spPr>
            <a:ln w="25400" cap="rnd">
              <a:noFill/>
              <a:round/>
            </a:ln>
            <a:effectLst/>
          </c:spPr>
          <c:marker>
            <c:symbol val="none"/>
          </c:marker>
          <c:dLbls>
            <c:dLbl>
              <c:idx val="0"/>
              <c:layout>
                <c:manualLayout>
                  <c:x val="-0.21360749804129667"/>
                  <c:y val="0"/>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0666-4DB6-8CD8-16A83BB646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c25. Did a member of staff tell you who to talk to if you were worried about anything when you got home?</c:v>
                  </c:pt>
                </c15:dlblRangeCache>
              </c15:datalabelsRange>
            </c:ext>
            <c:ext xmlns:c16="http://schemas.microsoft.com/office/drawing/2014/chart" uri="{C3380CC4-5D6E-409C-BE32-E72D297353CC}">
              <c16:uniqueId val="{0000000C-0666-4DB6-8CD8-16A83BB646CC}"/>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7.6849278767685831</c:v>
                </c:pt>
              </c:numCache>
            </c:numRef>
          </c:val>
          <c:extLst>
            <c:ext xmlns:c16="http://schemas.microsoft.com/office/drawing/2014/chart" uri="{C3380CC4-5D6E-409C-BE32-E72D297353CC}">
              <c16:uniqueId val="{00000000-4220-4FAF-9554-4E7E775318B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4.6028166756055811E-2</c:v>
                </c:pt>
              </c:numCache>
            </c:numRef>
          </c:val>
          <c:extLst>
            <c:ext xmlns:c16="http://schemas.microsoft.com/office/drawing/2014/chart" uri="{C3380CC4-5D6E-409C-BE32-E72D297353CC}">
              <c16:uniqueId val="{00000001-4220-4FAF-9554-4E7E775318B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0.4564547744458789</c:v>
                </c:pt>
              </c:numCache>
            </c:numRef>
          </c:val>
          <c:extLst>
            <c:ext xmlns:c16="http://schemas.microsoft.com/office/drawing/2014/chart" uri="{C3380CC4-5D6E-409C-BE32-E72D297353CC}">
              <c16:uniqueId val="{00000002-4220-4FAF-9554-4E7E775318B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0.1272561784195414</c:v>
                </c:pt>
              </c:numCache>
            </c:numRef>
          </c:val>
          <c:extLst>
            <c:ext xmlns:c16="http://schemas.microsoft.com/office/drawing/2014/chart" uri="{C3380CC4-5D6E-409C-BE32-E72D297353CC}">
              <c16:uniqueId val="{00000003-4220-4FAF-9554-4E7E775318B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1.3285363783410133</c:v>
                </c:pt>
              </c:numCache>
            </c:numRef>
          </c:val>
          <c:extLst>
            <c:ext xmlns:c16="http://schemas.microsoft.com/office/drawing/2014/chart" uri="{C3380CC4-5D6E-409C-BE32-E72D297353CC}">
              <c16:uniqueId val="{00000004-4220-4FAF-9554-4E7E775318B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0.1272561784195414</c:v>
                </c:pt>
              </c:numCache>
            </c:numRef>
          </c:val>
          <c:extLst>
            <c:ext xmlns:c16="http://schemas.microsoft.com/office/drawing/2014/chart" uri="{C3380CC4-5D6E-409C-BE32-E72D297353CC}">
              <c16:uniqueId val="{00000005-4220-4FAF-9554-4E7E775318B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0.22954044684938424</c:v>
                </c:pt>
              </c:numCache>
            </c:numRef>
          </c:val>
          <c:extLst>
            <c:ext xmlns:c16="http://schemas.microsoft.com/office/drawing/2014/chart" uri="{C3380CC4-5D6E-409C-BE32-E72D297353CC}">
              <c16:uniqueId val="{00000006-4220-4FAF-9554-4E7E775318B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220-4FAF-9554-4E7E775318B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9.2326752414042073</c:v>
                </c:pt>
              </c:numCache>
            </c:numRef>
          </c:xVal>
          <c:yVal>
            <c:numLit>
              <c:formatCode>General</c:formatCode>
              <c:ptCount val="1"/>
              <c:pt idx="0">
                <c:v>1</c:v>
              </c:pt>
            </c:numLit>
          </c:yVal>
          <c:smooth val="0"/>
          <c:extLst>
            <c:ext xmlns:c16="http://schemas.microsoft.com/office/drawing/2014/chart" uri="{C3380CC4-5D6E-409C-BE32-E72D297353CC}">
              <c16:uniqueId val="{00000008-4220-4FAF-9554-4E7E775318B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220-4FAF-9554-4E7E775318BE}"/>
              </c:ext>
            </c:extLst>
          </c:dPt>
          <c:xVal>
            <c:numRef>
              <c:f>Sheet1!$B$12</c:f>
              <c:numCache>
                <c:formatCode>0.0</c:formatCode>
                <c:ptCount val="1"/>
                <c:pt idx="0">
                  <c:v>8.9789351855605659</c:v>
                </c:pt>
              </c:numCache>
            </c:numRef>
          </c:xVal>
          <c:yVal>
            <c:numLit>
              <c:formatCode>General</c:formatCode>
              <c:ptCount val="1"/>
              <c:pt idx="0">
                <c:v>1</c:v>
              </c:pt>
            </c:numLit>
          </c:yVal>
          <c:smooth val="0"/>
          <c:extLst>
            <c:ext xmlns:c16="http://schemas.microsoft.com/office/drawing/2014/chart" uri="{C3380CC4-5D6E-409C-BE32-E72D297353CC}">
              <c16:uniqueId val="{0000000A-4220-4FAF-9554-4E7E775318BE}"/>
            </c:ext>
          </c:extLst>
        </c:ser>
        <c:ser>
          <c:idx val="9"/>
          <c:order val="10"/>
          <c:tx>
            <c:v>label</c:v>
          </c:tx>
          <c:spPr>
            <a:ln w="25400" cap="rnd">
              <a:noFill/>
              <a:round/>
            </a:ln>
            <a:effectLst/>
          </c:spPr>
          <c:marker>
            <c:symbol val="none"/>
          </c:marker>
          <c:dLbls>
            <c:dLbl>
              <c:idx val="0"/>
              <c:layout>
                <c:manualLayout>
                  <c:x val="-0.22145237625487674"/>
                  <c:y val="-2.518363896312158E-2"/>
                </c:manualLayout>
              </c:layout>
              <c:tx>
                <c:rich>
                  <a:bodyPr/>
                  <a:lstStyle/>
                  <a:p>
                    <a:fld id="{17832762-F88D-4373-A489-89FE777EB994}"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220-4FAF-9554-4E7E775318B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p68. Did staff tell you who to contact if you were worried about your child when you got home?</c:v>
                  </c:pt>
                </c15:dlblRangeCache>
              </c15:datalabelsRange>
            </c:ext>
            <c:ext xmlns:c16="http://schemas.microsoft.com/office/drawing/2014/chart" uri="{C3380CC4-5D6E-409C-BE32-E72D297353CC}">
              <c16:uniqueId val="{0000000C-4220-4FAF-9554-4E7E775318B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7.47337491012392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#N/A</c:v>
                </c:pt>
                <c:pt idx="1">
                  <c:v>7.7092580533076189</c:v>
                </c:pt>
                <c:pt idx="2">
                  <c:v>7.8319418910190617</c:v>
                </c:pt>
                <c:pt idx="3">
                  <c:v>7.8466084358120849</c:v>
                </c:pt>
                <c:pt idx="4">
                  <c:v>7.8929108319203776</c:v>
                </c:pt>
                <c:pt idx="5">
                  <c:v>7.9583512518810728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7.8711975572249528</c:v>
                </c:pt>
                <c:pt idx="7">
                  <c:v>7.9002720354060916</c:v>
                </c:pt>
                <c:pt idx="8">
                  <c:v>7.9795782920566536</c:v>
                </c:pt>
                <c:pt idx="9">
                  <c:v>8.0051503018418515</c:v>
                </c:pt>
                <c:pt idx="10">
                  <c:v>8.0290423538253748</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7.9749497150838966</c:v>
                </c:pt>
                <c:pt idx="12">
                  <c:v>8.0602545336069831</c:v>
                </c:pt>
                <c:pt idx="13">
                  <c:v>8.088257142120824</c:v>
                </c:pt>
                <c:pt idx="14">
                  <c:v>8.1154991264689293</c:v>
                </c:pt>
                <c:pt idx="15">
                  <c:v>8.1299488685252239</c:v>
                </c:pt>
                <c:pt idx="16">
                  <c:v>8.1374103793099923</c:v>
                </c:pt>
                <c:pt idx="17">
                  <c:v>8.1555071629750842</c:v>
                </c:pt>
                <c:pt idx="18">
                  <c:v>8.1701318881343674</c:v>
                </c:pt>
                <c:pt idx="19">
                  <c:v>8.1732062054579373</c:v>
                </c:pt>
                <c:pt idx="20">
                  <c:v>8.1763487000502195</c:v>
                </c:pt>
                <c:pt idx="21">
                  <c:v>8.2024221047280381</c:v>
                </c:pt>
                <c:pt idx="22">
                  <c:v>8.2131303963242122</c:v>
                </c:pt>
                <c:pt idx="23">
                  <c:v>8.2177250229473255</c:v>
                </c:pt>
                <c:pt idx="24">
                  <c:v>8.2249550446544575</c:v>
                </c:pt>
                <c:pt idx="25">
                  <c:v>8.2255515233110046</c:v>
                </c:pt>
                <c:pt idx="26">
                  <c:v>8.2262495119010968</c:v>
                </c:pt>
                <c:pt idx="27">
                  <c:v>8.2300685634037887</c:v>
                </c:pt>
                <c:pt idx="28">
                  <c:v>8.232977421157484</c:v>
                </c:pt>
                <c:pt idx="29">
                  <c:v>8.2378109789159915</c:v>
                </c:pt>
                <c:pt idx="30">
                  <c:v>8.2454606389983898</c:v>
                </c:pt>
                <c:pt idx="31">
                  <c:v>8.2514952609161849</c:v>
                </c:pt>
                <c:pt idx="32">
                  <c:v>8.2533572835621989</c:v>
                </c:pt>
                <c:pt idx="33">
                  <c:v>8.2570912012426838</c:v>
                </c:pt>
                <c:pt idx="34">
                  <c:v>8.2616214473324732</c:v>
                </c:pt>
                <c:pt idx="35">
                  <c:v>8.276372652266776</c:v>
                </c:pt>
                <c:pt idx="36">
                  <c:v>8.2818172925191185</c:v>
                </c:pt>
                <c:pt idx="37">
                  <c:v>8.2857031719612522</c:v>
                </c:pt>
                <c:pt idx="38">
                  <c:v>8.2881599802889525</c:v>
                </c:pt>
                <c:pt idx="39">
                  <c:v>8.2941861725429931</c:v>
                </c:pt>
                <c:pt idx="40">
                  <c:v>8.3004797776412467</c:v>
                </c:pt>
                <c:pt idx="41">
                  <c:v>8.3026221605335682</c:v>
                </c:pt>
                <c:pt idx="42">
                  <c:v>8.3085691484355984</c:v>
                </c:pt>
                <c:pt idx="43">
                  <c:v>8.3119476732111188</c:v>
                </c:pt>
                <c:pt idx="44">
                  <c:v>8.3206893368152954</c:v>
                </c:pt>
                <c:pt idx="45">
                  <c:v>8.3259028405336046</c:v>
                </c:pt>
                <c:pt idx="46">
                  <c:v>8.3415599701680527</c:v>
                </c:pt>
                <c:pt idx="47">
                  <c:v>8.3771951149281048</c:v>
                </c:pt>
                <c:pt idx="48">
                  <c:v>8.3776790270459003</c:v>
                </c:pt>
                <c:pt idx="49">
                  <c:v>8.3809450233245837</c:v>
                </c:pt>
                <c:pt idx="50">
                  <c:v>8.3814298028304783</c:v>
                </c:pt>
                <c:pt idx="51">
                  <c:v>8.3814654801940272</c:v>
                </c:pt>
                <c:pt idx="52">
                  <c:v>8.4185710595691035</c:v>
                </c:pt>
                <c:pt idx="53">
                  <c:v>8.4262625185966566</c:v>
                </c:pt>
                <c:pt idx="54">
                  <c:v>8.4392084874104718</c:v>
                </c:pt>
                <c:pt idx="55">
                  <c:v>8.4419369162055524</c:v>
                </c:pt>
                <c:pt idx="56">
                  <c:v>8.4426370480290593</c:v>
                </c:pt>
                <c:pt idx="57">
                  <c:v>8.4435817496632222</c:v>
                </c:pt>
                <c:pt idx="58">
                  <c:v>8.4496436295060899</c:v>
                </c:pt>
                <c:pt idx="59">
                  <c:v>8.4562529485171076</c:v>
                </c:pt>
                <c:pt idx="60">
                  <c:v>8.4650563011021998</c:v>
                </c:pt>
                <c:pt idx="61">
                  <c:v>8.4736281438296395</c:v>
                </c:pt>
                <c:pt idx="62">
                  <c:v>8.477717129439343</c:v>
                </c:pt>
                <c:pt idx="63">
                  <c:v>8.4792490516617889</c:v>
                </c:pt>
                <c:pt idx="64">
                  <c:v>8.4802555857479671</c:v>
                </c:pt>
                <c:pt idx="65">
                  <c:v>8.4805052321903371</c:v>
                </c:pt>
                <c:pt idx="66">
                  <c:v>8.4833026346622535</c:v>
                </c:pt>
                <c:pt idx="67">
                  <c:v>8.5042431334553896</c:v>
                </c:pt>
                <c:pt idx="68">
                  <c:v>8.5049506356976057</c:v>
                </c:pt>
                <c:pt idx="69">
                  <c:v>8.5087868747203572</c:v>
                </c:pt>
                <c:pt idx="70">
                  <c:v>8.5090587297992499</c:v>
                </c:pt>
                <c:pt idx="71">
                  <c:v>8.5115787513476846</c:v>
                </c:pt>
                <c:pt idx="72">
                  <c:v>8.5153676459215646</c:v>
                </c:pt>
                <c:pt idx="73">
                  <c:v>8.520142407919959</c:v>
                </c:pt>
                <c:pt idx="74">
                  <c:v>8.5448926557580283</c:v>
                </c:pt>
                <c:pt idx="75">
                  <c:v>8.5471909413146534</c:v>
                </c:pt>
                <c:pt idx="76">
                  <c:v>8.5828044930806442</c:v>
                </c:pt>
                <c:pt idx="77">
                  <c:v>8.5971740154796912</c:v>
                </c:pt>
                <c:pt idx="78">
                  <c:v>8.5979674669786199</c:v>
                </c:pt>
                <c:pt idx="79">
                  <c:v>8.6005206541986183</c:v>
                </c:pt>
                <c:pt idx="80">
                  <c:v>8.6178034736558438</c:v>
                </c:pt>
                <c:pt idx="81">
                  <c:v>8.6228338789240873</c:v>
                </c:pt>
                <c:pt idx="82">
                  <c:v>8.6237289104764461</c:v>
                </c:pt>
                <c:pt idx="83">
                  <c:v>8.6363428885517628</c:v>
                </c:pt>
                <c:pt idx="84">
                  <c:v>8.644092693181948</c:v>
                </c:pt>
                <c:pt idx="85">
                  <c:v>8.645768189150548</c:v>
                </c:pt>
                <c:pt idx="86">
                  <c:v>8.6569637632385579</c:v>
                </c:pt>
                <c:pt idx="87">
                  <c:v>8.6592165495692903</c:v>
                </c:pt>
                <c:pt idx="88">
                  <c:v>8.6593225013233859</c:v>
                </c:pt>
                <c:pt idx="89">
                  <c:v>8.6617669600873679</c:v>
                </c:pt>
                <c:pt idx="90">
                  <c:v>8.6620081039413765</c:v>
                </c:pt>
                <c:pt idx="91">
                  <c:v>8.6666220938868044</c:v>
                </c:pt>
                <c:pt idx="92">
                  <c:v>8.6683380398050058</c:v>
                </c:pt>
                <c:pt idx="93">
                  <c:v>8.683273744264044</c:v>
                </c:pt>
                <c:pt idx="94">
                  <c:v>8.6906639426919412</c:v>
                </c:pt>
                <c:pt idx="95">
                  <c:v>8.6987392151641938</c:v>
                </c:pt>
                <c:pt idx="96">
                  <c:v>8.6998938458360104</c:v>
                </c:pt>
                <c:pt idx="97">
                  <c:v>8.7081666618301412</c:v>
                </c:pt>
                <c:pt idx="98">
                  <c:v>8.7157990798645884</c:v>
                </c:pt>
                <c:pt idx="99">
                  <c:v>8.7270431650990652</c:v>
                </c:pt>
                <c:pt idx="100">
                  <c:v>8.7575948585434062</c:v>
                </c:pt>
                <c:pt idx="101">
                  <c:v>8.7596697812535815</c:v>
                </c:pt>
                <c:pt idx="102">
                  <c:v>8.7642014241175943</c:v>
                </c:pt>
                <c:pt idx="103">
                  <c:v>8.7670279019951955</c:v>
                </c:pt>
                <c:pt idx="104">
                  <c:v>8.7700770724449324</c:v>
                </c:pt>
                <c:pt idx="105">
                  <c:v>8.7786945053672962</c:v>
                </c:pt>
                <c:pt idx="106">
                  <c:v>8.7978200655508481</c:v>
                </c:pt>
                <c:pt idx="107">
                  <c:v>8.9469764604491537</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8.8465607347699766</c:v>
                </c:pt>
                <c:pt idx="109">
                  <c:v>8.8568207731932063</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8.921399170546028</c:v>
                </c:pt>
                <c:pt idx="111">
                  <c:v>8.9245224536332017</c:v>
                </c:pt>
                <c:pt idx="112">
                  <c:v>8.9516963097574287</c:v>
                </c:pt>
                <c:pt idx="113">
                  <c:v>8.9656742893984465</c:v>
                </c:pt>
                <c:pt idx="114">
                  <c:v>8.9855637552107126</c:v>
                </c:pt>
                <c:pt idx="115">
                  <c:v>9.027187262477657</c:v>
                </c:pt>
                <c:pt idx="116">
                  <c:v>9.0695040348444902</c:v>
                </c:pt>
                <c:pt idx="117">
                  <c:v>9.1033490979841662</c:v>
                </c:pt>
                <c:pt idx="118">
                  <c:v>9.1321590849133738</c:v>
                </c:pt>
                <c:pt idx="119">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9.3721094609897815</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8.3415599701680527</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Sheet1!$B$2:$B$6</c:f>
              <c:numCache>
                <c:formatCode>0.0</c:formatCode>
                <c:ptCount val="5"/>
                <c:pt idx="0">
                  <c:v>7.8319418910190617</c:v>
                </c:pt>
                <c:pt idx="1">
                  <c:v>7.8466084358120849</c:v>
                </c:pt>
                <c:pt idx="2">
                  <c:v>8.232977421157484</c:v>
                </c:pt>
                <c:pt idx="3">
                  <c:v>8.2454606389983898</c:v>
                </c:pt>
                <c:pt idx="4">
                  <c:v>8.2881599802889525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80-49B5-98DA-058758273B8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Doncaster and Bassetlaw Teaching Hospitals NHS Foundation Trust</c:v>
                </c:pt>
                <c:pt idx="2">
                  <c:v>Calderdale and Huddersfield NHS Foundation Trust</c:v>
                </c:pt>
                <c:pt idx="3">
                  <c:v>The Rotherham NHS Foundation Trust</c:v>
                </c:pt>
                <c:pt idx="4">
                  <c:v>Airedale NHS Foundation Trust</c:v>
                </c:pt>
              </c:strCache>
            </c:strRef>
          </c:cat>
          <c:val>
            <c:numRef>
              <c:f>Sheet1!$C$2:$C$6</c:f>
              <c:numCache>
                <c:formatCode>0.0</c:formatCode>
                <c:ptCount val="5"/>
                <c:pt idx="0">
                  <c:v>2.1680581089809383</c:v>
                </c:pt>
                <c:pt idx="1">
                  <c:v>2.1533915641879151</c:v>
                </c:pt>
                <c:pt idx="2">
                  <c:v>1.767022578842516</c:v>
                </c:pt>
                <c:pt idx="3">
                  <c:v>1.7545393610016102</c:v>
                </c:pt>
                <c:pt idx="4">
                  <c:v>1.7118400197110475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80-49B5-98DA-058758273B8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Sheet1!$B$2:$B$6</c:f>
              <c:numCache>
                <c:formatCode>0.0</c:formatCode>
                <c:ptCount val="5"/>
                <c:pt idx="0">
                  <c:v>9.027187262477657</c:v>
                </c:pt>
                <c:pt idx="1">
                  <c:v>8.9516963097574287</c:v>
                </c:pt>
                <c:pt idx="2">
                  <c:v>8.8568207731932063</c:v>
                </c:pt>
                <c:pt idx="3">
                  <c:v>8.8465607347699766</c:v>
                </c:pt>
                <c:pt idx="4">
                  <c:v>8.7270431650990652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44-4C2A-95EF-FB4ED562D4B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South Tees Hospitals NHS Foundation Trust</c:v>
                </c:pt>
                <c:pt idx="2">
                  <c:v>South Tyneside and Sunderland NHS Foundation Trust</c:v>
                </c:pt>
                <c:pt idx="3">
                  <c:v>Northumbria Healthcare NHS Foundation Trust</c:v>
                </c:pt>
                <c:pt idx="4">
                  <c:v>Sheffield Children's NHS Foundation Trust</c:v>
                </c:pt>
              </c:strCache>
            </c:strRef>
          </c:cat>
          <c:val>
            <c:numRef>
              <c:f>Sheet1!$C$2:$C$6</c:f>
              <c:numCache>
                <c:formatCode>0.0</c:formatCode>
                <c:ptCount val="5"/>
                <c:pt idx="0">
                  <c:v>0.97281273752234299</c:v>
                </c:pt>
                <c:pt idx="1">
                  <c:v>1.0483036902425713</c:v>
                </c:pt>
                <c:pt idx="2">
                  <c:v>1.1431792268067937</c:v>
                </c:pt>
                <c:pt idx="3">
                  <c:v>1.1534392652300234</c:v>
                </c:pt>
                <c:pt idx="4">
                  <c:v>1.2729568349009348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44-4C2A-95EF-FB4ED562D4B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6.6954946094015284</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0.2262899740177966</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0.36357471904025385</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0.1013619133925987</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1.0582039394296254</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0.10136191339259781</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0.36357471904025296</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0.16266920432421017</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7.8485034645277576</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7.9158231855669898</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p71. Overall, do you feel you (the parent / carer) were well looked after by the staff?</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7.7830751958216524</c:v>
                </c:pt>
              </c:numCache>
            </c:numRef>
          </c:val>
          <c:extLst>
            <c:ext xmlns:c16="http://schemas.microsoft.com/office/drawing/2014/chart" uri="{C3380CC4-5D6E-409C-BE32-E72D297353CC}">
              <c16:uniqueId val="{00000000-C8D7-4377-8412-7A1D5EBFE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0.19559004284052861</c:v>
                </c:pt>
              </c:numCache>
            </c:numRef>
          </c:val>
          <c:extLst>
            <c:ext xmlns:c16="http://schemas.microsoft.com/office/drawing/2014/chart" uri="{C3380CC4-5D6E-409C-BE32-E72D297353CC}">
              <c16:uniqueId val="{00000001-C8D7-4377-8412-7A1D5EBFE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0.29274467194280973</c:v>
                </c:pt>
              </c:numCache>
            </c:numRef>
          </c:val>
          <c:extLst>
            <c:ext xmlns:c16="http://schemas.microsoft.com/office/drawing/2014/chart" uri="{C3380CC4-5D6E-409C-BE32-E72D297353CC}">
              <c16:uniqueId val="{00000002-C8D7-4377-8412-7A1D5EBFE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8.1615025824515186E-2</c:v>
                </c:pt>
              </c:numCache>
            </c:numRef>
          </c:val>
          <c:extLst>
            <c:ext xmlns:c16="http://schemas.microsoft.com/office/drawing/2014/chart" uri="{C3380CC4-5D6E-409C-BE32-E72D297353CC}">
              <c16:uniqueId val="{00000003-C8D7-4377-8412-7A1D5EBFE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0.85204924565345408</c:v>
                </c:pt>
              </c:numCache>
            </c:numRef>
          </c:val>
          <c:extLst>
            <c:ext xmlns:c16="http://schemas.microsoft.com/office/drawing/2014/chart" uri="{C3380CC4-5D6E-409C-BE32-E72D297353CC}">
              <c16:uniqueId val="{00000004-C8D7-4377-8412-7A1D5EBFE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8.1615025824515186E-2</c:v>
                </c:pt>
              </c:numCache>
            </c:numRef>
          </c:val>
          <c:extLst>
            <c:ext xmlns:c16="http://schemas.microsoft.com/office/drawing/2014/chart" uri="{C3380CC4-5D6E-409C-BE32-E72D297353CC}">
              <c16:uniqueId val="{00000005-C8D7-4377-8412-7A1D5EBFE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0.26362446494726832</c:v>
                </c:pt>
              </c:numCache>
            </c:numRef>
          </c:val>
          <c:extLst>
            <c:ext xmlns:c16="http://schemas.microsoft.com/office/drawing/2014/chart" uri="{C3380CC4-5D6E-409C-BE32-E72D297353CC}">
              <c16:uniqueId val="{00000006-C8D7-4377-8412-7A1D5EBFE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8D7-4377-8412-7A1D5EBFEA7A}"/>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8.6663261589456244</c:v>
                </c:pt>
              </c:numCache>
            </c:numRef>
          </c:xVal>
          <c:yVal>
            <c:numLit>
              <c:formatCode>General</c:formatCode>
              <c:ptCount val="1"/>
              <c:pt idx="0">
                <c:v>1</c:v>
              </c:pt>
            </c:numLit>
          </c:yVal>
          <c:smooth val="0"/>
          <c:extLst>
            <c:ext xmlns:c16="http://schemas.microsoft.com/office/drawing/2014/chart" uri="{C3380CC4-5D6E-409C-BE32-E72D297353CC}">
              <c16:uniqueId val="{00000008-C8D7-4377-8412-7A1D5EBFEA7A}"/>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8D7-4377-8412-7A1D5EBFEA7A}"/>
              </c:ext>
            </c:extLst>
          </c:dPt>
          <c:xVal>
            <c:numRef>
              <c:f>Sheet1!$B$12</c:f>
              <c:numCache>
                <c:formatCode>0.0</c:formatCode>
                <c:ptCount val="1"/>
                <c:pt idx="0">
                  <c:v>8.779049559256233</c:v>
                </c:pt>
              </c:numCache>
            </c:numRef>
          </c:xVal>
          <c:yVal>
            <c:numLit>
              <c:formatCode>General</c:formatCode>
              <c:ptCount val="1"/>
              <c:pt idx="0">
                <c:v>1</c:v>
              </c:pt>
            </c:numLit>
          </c:yVal>
          <c:smooth val="0"/>
          <c:extLst>
            <c:ext xmlns:c16="http://schemas.microsoft.com/office/drawing/2014/chart" uri="{C3380CC4-5D6E-409C-BE32-E72D297353CC}">
              <c16:uniqueId val="{0000000A-C8D7-4377-8412-7A1D5EBFEA7A}"/>
            </c:ext>
          </c:extLst>
        </c:ser>
        <c:ser>
          <c:idx val="9"/>
          <c:order val="10"/>
          <c:tx>
            <c:v>label</c:v>
          </c:tx>
          <c:spPr>
            <a:ln w="25400" cap="rnd">
              <a:noFill/>
              <a:round/>
            </a:ln>
            <a:effectLst/>
          </c:spPr>
          <c:marker>
            <c:symbol val="none"/>
          </c:marker>
          <c:dLbls>
            <c:dLbl>
              <c:idx val="0"/>
              <c:layout>
                <c:manualLayout>
                  <c:x val="-0.22219050516659922"/>
                  <c:y val="1.6789092642081001E-2"/>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C8D7-4377-8412-7A1D5EBFE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p72. Overall, do you feel you (the parent / carer) were treated with dignity and respect by the staff?</c:v>
                  </c:pt>
                </c15:dlblRangeCache>
              </c15:datalabelsRange>
            </c:ext>
            <c:ext xmlns:c16="http://schemas.microsoft.com/office/drawing/2014/chart" uri="{C3380CC4-5D6E-409C-BE32-E72D297353CC}">
              <c16:uniqueId val="{0000000C-C8D7-4377-8412-7A1D5EBFEA7A}"/>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7.744946707619432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0.22717974572711963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0.13442997772021048</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1.4034298213173848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0.13442997772020959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0.35558376989564344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8.6848216377286356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8.8082713417254546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p30_3. Did any of the following bother your child while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7.793228134799814</c:v>
                </c:pt>
              </c:numCache>
            </c:numRef>
          </c:val>
          <c:extLst>
            <c:ext xmlns:c16="http://schemas.microsoft.com/office/drawing/2014/chart" uri="{C3380CC4-5D6E-409C-BE32-E72D297353CC}">
              <c16:uniqueId val="{00000000-26E7-46FA-AE03-6D41D0387BB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8.9929320552659675E-2</c:v>
                </c:pt>
              </c:numCache>
            </c:numRef>
          </c:val>
          <c:extLst>
            <c:ext xmlns:c16="http://schemas.microsoft.com/office/drawing/2014/chart" uri="{C3380CC4-5D6E-409C-BE32-E72D297353CC}">
              <c16:uniqueId val="{00000001-26E7-46FA-AE03-6D41D0387BB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0.29540362634770556</c:v>
                </c:pt>
              </c:numCache>
            </c:numRef>
          </c:val>
          <c:extLst>
            <c:ext xmlns:c16="http://schemas.microsoft.com/office/drawing/2014/chart" uri="{C3380CC4-5D6E-409C-BE32-E72D297353CC}">
              <c16:uniqueId val="{00000002-26E7-46FA-AE03-6D41D0387BB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8.2356322432859841E-2</c:v>
                </c:pt>
              </c:numCache>
            </c:numRef>
          </c:val>
          <c:extLst>
            <c:ext xmlns:c16="http://schemas.microsoft.com/office/drawing/2014/chart" uri="{C3380CC4-5D6E-409C-BE32-E72D297353CC}">
              <c16:uniqueId val="{00000003-26E7-46FA-AE03-6D41D0387BB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0.85978827666598079</c:v>
                </c:pt>
              </c:numCache>
            </c:numRef>
          </c:val>
          <c:extLst>
            <c:ext xmlns:c16="http://schemas.microsoft.com/office/drawing/2014/chart" uri="{C3380CC4-5D6E-409C-BE32-E72D297353CC}">
              <c16:uniqueId val="{00000004-26E7-46FA-AE03-6D41D0387BB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8.2356322432859841E-2</c:v>
                </c:pt>
              </c:numCache>
            </c:numRef>
          </c:val>
          <c:extLst>
            <c:ext xmlns:c16="http://schemas.microsoft.com/office/drawing/2014/chart" uri="{C3380CC4-5D6E-409C-BE32-E72D297353CC}">
              <c16:uniqueId val="{00000005-26E7-46FA-AE03-6D41D0387BB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0.29540362634770467</c:v>
                </c:pt>
              </c:numCache>
            </c:numRef>
          </c:val>
          <c:extLst>
            <c:ext xmlns:c16="http://schemas.microsoft.com/office/drawing/2014/chart" uri="{C3380CC4-5D6E-409C-BE32-E72D297353CC}">
              <c16:uniqueId val="{00000006-26E7-46FA-AE03-6D41D0387BB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5.8546766254075067E-4</c:v>
                </c:pt>
              </c:numCache>
            </c:numRef>
          </c:val>
          <c:extLst>
            <c:ext xmlns:c16="http://schemas.microsoft.com/office/drawing/2014/chart" uri="{C3380CC4-5D6E-409C-BE32-E72D297353CC}">
              <c16:uniqueId val="{00000007-26E7-46FA-AE03-6D41D0387BBB}"/>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8.6833496754018942</c:v>
                </c:pt>
              </c:numCache>
            </c:numRef>
          </c:xVal>
          <c:yVal>
            <c:numLit>
              <c:formatCode>General</c:formatCode>
              <c:ptCount val="1"/>
              <c:pt idx="0">
                <c:v>1</c:v>
              </c:pt>
            </c:numLit>
          </c:yVal>
          <c:smooth val="0"/>
          <c:extLst>
            <c:ext xmlns:c16="http://schemas.microsoft.com/office/drawing/2014/chart" uri="{C3380CC4-5D6E-409C-BE32-E72D297353CC}">
              <c16:uniqueId val="{00000008-26E7-46FA-AE03-6D41D0387BB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E7-46FA-AE03-6D41D0387BBB}"/>
              </c:ext>
            </c:extLst>
          </c:dPt>
          <c:xVal>
            <c:numRef>
              <c:f>Sheet1!$B$12</c:f>
              <c:numCache>
                <c:formatCode>0.0</c:formatCode>
                <c:ptCount val="1"/>
                <c:pt idx="0">
                  <c:v>8.6908115424660295</c:v>
                </c:pt>
              </c:numCache>
            </c:numRef>
          </c:xVal>
          <c:yVal>
            <c:numLit>
              <c:formatCode>General</c:formatCode>
              <c:ptCount val="1"/>
              <c:pt idx="0">
                <c:v>1</c:v>
              </c:pt>
            </c:numLit>
          </c:yVal>
          <c:smooth val="0"/>
          <c:extLst>
            <c:ext xmlns:c16="http://schemas.microsoft.com/office/drawing/2014/chart" uri="{C3380CC4-5D6E-409C-BE32-E72D297353CC}">
              <c16:uniqueId val="{0000000A-26E7-46FA-AE03-6D41D0387BBB}"/>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26E7-46FA-AE03-6D41D0387BB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p73. Overall, do you feel you (the parent / carer) were treated with kindness and compassion by the staff?</c:v>
                  </c:pt>
                </c15:dlblRangeCache>
              </c15:datalabelsRange>
            </c:ext>
            <c:ext xmlns:c16="http://schemas.microsoft.com/office/drawing/2014/chart" uri="{C3380CC4-5D6E-409C-BE32-E72D297353CC}">
              <c16:uniqueId val="{0000000C-26E7-46FA-AE03-6D41D0387BBB}"/>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7.5740934414383823</c:v>
                </c:pt>
              </c:numCache>
            </c:numRef>
          </c:val>
          <c:extLst>
            <c:ext xmlns:c16="http://schemas.microsoft.com/office/drawing/2014/chart" uri="{C3380CC4-5D6E-409C-BE32-E72D297353CC}">
              <c16:uniqueId val="{00000000-BF43-45F8-9DFD-C82887760E0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F43-45F8-9DFD-C82887760E0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0.27140707134394937</c:v>
                </c:pt>
              </c:numCache>
            </c:numRef>
          </c:val>
          <c:extLst>
            <c:ext xmlns:c16="http://schemas.microsoft.com/office/drawing/2014/chart" uri="{C3380CC4-5D6E-409C-BE32-E72D297353CC}">
              <c16:uniqueId val="{00000002-BF43-45F8-9DFD-C82887760E0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9.2765154761343283E-2</c:v>
                </c:pt>
              </c:numCache>
            </c:numRef>
          </c:val>
          <c:extLst>
            <c:ext xmlns:c16="http://schemas.microsoft.com/office/drawing/2014/chart" uri="{C3380CC4-5D6E-409C-BE32-E72D297353CC}">
              <c16:uniqueId val="{00000003-BF43-45F8-9DFD-C82887760E0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0.96845500370576332</c:v>
                </c:pt>
              </c:numCache>
            </c:numRef>
          </c:val>
          <c:extLst>
            <c:ext xmlns:c16="http://schemas.microsoft.com/office/drawing/2014/chart" uri="{C3380CC4-5D6E-409C-BE32-E72D297353CC}">
              <c16:uniqueId val="{00000004-BF43-45F8-9DFD-C82887760E0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9.2765154761343283E-2</c:v>
                </c:pt>
              </c:numCache>
            </c:numRef>
          </c:val>
          <c:extLst>
            <c:ext xmlns:c16="http://schemas.microsoft.com/office/drawing/2014/chart" uri="{C3380CC4-5D6E-409C-BE32-E72D297353CC}">
              <c16:uniqueId val="{00000005-BF43-45F8-9DFD-C82887760E0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0.33273903333343924</c:v>
                </c:pt>
              </c:numCache>
            </c:numRef>
          </c:val>
          <c:extLst>
            <c:ext xmlns:c16="http://schemas.microsoft.com/office/drawing/2014/chart" uri="{C3380CC4-5D6E-409C-BE32-E72D297353CC}">
              <c16:uniqueId val="{00000006-BF43-45F8-9DFD-C82887760E0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3.4317222479174347E-2</c:v>
                </c:pt>
              </c:numCache>
            </c:numRef>
          </c:val>
          <c:extLst>
            <c:ext xmlns:c16="http://schemas.microsoft.com/office/drawing/2014/chart" uri="{C3380CC4-5D6E-409C-BE32-E72D297353CC}">
              <c16:uniqueId val="{00000007-BF43-45F8-9DFD-C82887760E0D}"/>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8.1680605817969383</c:v>
                </c:pt>
              </c:numCache>
            </c:numRef>
          </c:xVal>
          <c:yVal>
            <c:numLit>
              <c:formatCode>General</c:formatCode>
              <c:ptCount val="1"/>
              <c:pt idx="0">
                <c:v>1</c:v>
              </c:pt>
            </c:numLit>
          </c:yVal>
          <c:smooth val="0"/>
          <c:extLst>
            <c:ext xmlns:c16="http://schemas.microsoft.com/office/drawing/2014/chart" uri="{C3380CC4-5D6E-409C-BE32-E72D297353CC}">
              <c16:uniqueId val="{00000008-BF43-45F8-9DFD-C82887760E0D}"/>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F43-45F8-9DFD-C82887760E0D}"/>
              </c:ext>
            </c:extLst>
          </c:dPt>
          <c:xVal>
            <c:numRef>
              <c:f>Sheet1!$B$12</c:f>
              <c:numCache>
                <c:formatCode>0.0</c:formatCode>
                <c:ptCount val="1"/>
                <c:pt idx="0">
                  <c:v>8.4224931693965566</c:v>
                </c:pt>
              </c:numCache>
            </c:numRef>
          </c:xVal>
          <c:yVal>
            <c:numLit>
              <c:formatCode>General</c:formatCode>
              <c:ptCount val="1"/>
              <c:pt idx="0">
                <c:v>1</c:v>
              </c:pt>
            </c:numLit>
          </c:yVal>
          <c:smooth val="0"/>
          <c:extLst>
            <c:ext xmlns:c16="http://schemas.microsoft.com/office/drawing/2014/chart" uri="{C3380CC4-5D6E-409C-BE32-E72D297353CC}">
              <c16:uniqueId val="{0000000A-BF43-45F8-9DFD-C82887760E0D}"/>
            </c:ext>
          </c:extLst>
        </c:ser>
        <c:ser>
          <c:idx val="9"/>
          <c:order val="10"/>
          <c:tx>
            <c:v>label</c:v>
          </c:tx>
          <c:spPr>
            <a:ln w="25400" cap="rnd">
              <a:noFill/>
              <a:round/>
            </a:ln>
            <a:effectLst/>
          </c:spPr>
          <c:marker>
            <c:symbol val="none"/>
          </c:marker>
          <c:dLbls>
            <c:dLbl>
              <c:idx val="0"/>
              <c:layout>
                <c:manualLayout>
                  <c:x val="-0.22527058966762614"/>
                  <c:y val="8.3945463210405007E-3"/>
                </c:manualLayout>
              </c:layout>
              <c:tx>
                <c:rich>
                  <a:bodyPr rot="0" spcFirstLastPara="1" vertOverflow="ellipsis" vert="horz" wrap="square" lIns="0" tIns="19050" rIns="0" bIns="19050" anchor="ctr" anchorCtr="0">
                    <a:spAutoFit/>
                  </a:bodyPr>
                  <a:lstStyle/>
                  <a:p>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fld id="{8DE5CCB1-797C-4FFB-8069-761C1B902BB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sz="900" b="0" i="0" u="none" strike="noStrike" kern="1200" baseline="0">
                          <a:solidFill>
                            <a:prstClr val="black"/>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dlblFieldTable/>
                  <c15:showDataLabelsRange val="1"/>
                </c:ext>
                <c:ext xmlns:c16="http://schemas.microsoft.com/office/drawing/2014/chart" uri="{C3380CC4-5D6E-409C-BE32-E72D297353CC}">
                  <c16:uniqueId val="{0000000B-BF43-45F8-9DFD-C82887760E0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p74. Overall... Please select a number.</c:v>
                  </c:pt>
                </c15:dlblRangeCache>
              </c15:datalabelsRange>
            </c:ext>
            <c:ext xmlns:c16="http://schemas.microsoft.com/office/drawing/2014/chart" uri="{C3380CC4-5D6E-409C-BE32-E72D297353CC}">
              <c16:uniqueId val="{0000000C-BF43-45F8-9DFD-C82887760E0D}"/>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Sheet1!$A$2:$A$117</c:f>
              <c:strCache>
                <c:ptCount val="11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Sheet1!$D$2:$D$117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0-2461-4883-8878-D9BA7358C2F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Sheet1!$A$2:$A$117</c:f>
              <c:strCache>
                <c:ptCount val="11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Sheet1!$E$2:$E$117</c:f>
              <c:numCache>
                <c:formatCode>General</c:formatCode>
                <c:ptCount val="116"/>
                <c:pt idx="0">
                  <c:v>7.5581242235972832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1-2461-4883-8878-D9BA7358C2F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Sheet1!$A$2:$A$117</c:f>
              <c:strCache>
                <c:ptCount val="11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Sheet1!$F$2:$F$117</c:f>
              <c:numCache>
                <c:formatCode>General</c:formatCode>
                <c:ptCount val="116"/>
                <c:pt idx="0">
                  <c:v>#N/A</c:v>
                </c:pt>
                <c:pt idx="1">
                  <c:v>7.5543172993103562</c:v>
                </c:pt>
                <c:pt idx="2">
                  <c:v>7.64767423626453</c:v>
                </c:pt>
                <c:pt idx="3">
                  <c:v>7.7485242989296346</c:v>
                </c:pt>
                <c:pt idx="4">
                  <c:v>7.7952458746846149</c:v>
                </c:pt>
                <c:pt idx="5">
                  <c:v>7.8275145121630052</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2-2461-4883-8878-D9BA7358C2FD}"/>
            </c:ext>
          </c:extLst>
        </c:ser>
        <c:ser>
          <c:idx val="3"/>
          <c:order val="3"/>
          <c:tx>
            <c:strRef>
              <c:f>Sheet1!$G$1</c:f>
              <c:strCache>
                <c:ptCount val="1"/>
                <c:pt idx="0">
                  <c:v>About the same</c:v>
                </c:pt>
              </c:strCache>
            </c:strRef>
          </c:tx>
          <c:spPr>
            <a:solidFill>
              <a:srgbClr val="D9D9D9"/>
            </a:solidFill>
            <a:ln>
              <a:noFill/>
            </a:ln>
            <a:effectLst/>
          </c:spPr>
          <c:invertIfNegative val="0"/>
          <c:cat>
            <c:strRef>
              <c:f>Sheet1!$A$2:$A$117</c:f>
              <c:strCache>
                <c:ptCount val="11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Sheet1!$G$2:$G$117</c:f>
              <c:numCache>
                <c:formatCode>General</c:formatCode>
                <c:ptCount val="116"/>
                <c:pt idx="0">
                  <c:v>#N/A</c:v>
                </c:pt>
                <c:pt idx="1">
                  <c:v>#N/A</c:v>
                </c:pt>
                <c:pt idx="2">
                  <c:v>#N/A</c:v>
                </c:pt>
                <c:pt idx="3">
                  <c:v>#N/A</c:v>
                </c:pt>
                <c:pt idx="4">
                  <c:v>#N/A</c:v>
                </c:pt>
                <c:pt idx="5">
                  <c:v>#N/A</c:v>
                </c:pt>
                <c:pt idx="6">
                  <c:v>7.6469251115347632</c:v>
                </c:pt>
                <c:pt idx="7">
                  <c:v>7.8826403596796917</c:v>
                </c:pt>
                <c:pt idx="8">
                  <c:v>7.9281231738899338</c:v>
                </c:pt>
                <c:pt idx="9">
                  <c:v>7.9502217294900221</c:v>
                </c:pt>
                <c:pt idx="10">
                  <c:v>7.9668841280068721</c:v>
                </c:pt>
                <c:pt idx="11">
                  <c:v>7.9685108208314626</c:v>
                </c:pt>
                <c:pt idx="12">
                  <c:v>7.9714358232154598</c:v>
                </c:pt>
                <c:pt idx="13">
                  <c:v>7.9746906779845936</c:v>
                </c:pt>
                <c:pt idx="14">
                  <c:v>7.9813568860940247</c:v>
                </c:pt>
                <c:pt idx="15">
                  <c:v>7.991668635919507</c:v>
                </c:pt>
                <c:pt idx="16">
                  <c:v>7.9958936702763053</c:v>
                </c:pt>
                <c:pt idx="17">
                  <c:v>8.0025311558192449</c:v>
                </c:pt>
                <c:pt idx="18">
                  <c:v>8.0198571066907558</c:v>
                </c:pt>
                <c:pt idx="19">
                  <c:v>8.0242265822514653</c:v>
                </c:pt>
                <c:pt idx="20">
                  <c:v>8.0248483520903715</c:v>
                </c:pt>
                <c:pt idx="21">
                  <c:v>8.0501100951099325</c:v>
                </c:pt>
                <c:pt idx="22">
                  <c:v>8.0532789805376073</c:v>
                </c:pt>
                <c:pt idx="23">
                  <c:v>8.0551867090194609</c:v>
                </c:pt>
                <c:pt idx="24">
                  <c:v>8.0703537218039898</c:v>
                </c:pt>
                <c:pt idx="25">
                  <c:v>8.0799224546571526</c:v>
                </c:pt>
                <c:pt idx="26">
                  <c:v>8.1076255942106119</c:v>
                </c:pt>
                <c:pt idx="27">
                  <c:v>8.1164927553047015</c:v>
                </c:pt>
                <c:pt idx="28">
                  <c:v>8.1188425920125269</c:v>
                </c:pt>
                <c:pt idx="29">
                  <c:v>8.1238310083257819</c:v>
                </c:pt>
                <c:pt idx="30">
                  <c:v>8.1495374564279306</c:v>
                </c:pt>
                <c:pt idx="31">
                  <c:v>8.1678085463398791</c:v>
                </c:pt>
                <c:pt idx="32">
                  <c:v>8.1796485900394789</c:v>
                </c:pt>
                <c:pt idx="33">
                  <c:v>8.1825799764824154</c:v>
                </c:pt>
                <c:pt idx="34">
                  <c:v>8.185990525033997</c:v>
                </c:pt>
                <c:pt idx="35">
                  <c:v>8.1992797487080011</c:v>
                </c:pt>
                <c:pt idx="36">
                  <c:v>8.2031894934333955</c:v>
                </c:pt>
                <c:pt idx="37">
                  <c:v>8.2072127457292225</c:v>
                </c:pt>
                <c:pt idx="38">
                  <c:v>8.2146939781086115</c:v>
                </c:pt>
                <c:pt idx="39">
                  <c:v>8.2154632631192097</c:v>
                </c:pt>
                <c:pt idx="40">
                  <c:v>8.221691271691272</c:v>
                </c:pt>
                <c:pt idx="41">
                  <c:v>8.2264948419680959</c:v>
                </c:pt>
                <c:pt idx="42">
                  <c:v>8.2539929249881627</c:v>
                </c:pt>
                <c:pt idx="43">
                  <c:v>8.2553926060238272</c:v>
                </c:pt>
                <c:pt idx="44">
                  <c:v>8.2833199449462889</c:v>
                </c:pt>
                <c:pt idx="45">
                  <c:v>8.3486132270104392</c:v>
                </c:pt>
                <c:pt idx="46">
                  <c:v>8.3647385153506288</c:v>
                </c:pt>
                <c:pt idx="47">
                  <c:v>8.3844559347608119</c:v>
                </c:pt>
                <c:pt idx="48">
                  <c:v>8.3881732863892982</c:v>
                </c:pt>
                <c:pt idx="49">
                  <c:v>8.3943627534872682</c:v>
                </c:pt>
                <c:pt idx="50">
                  <c:v>8.3953033934641432</c:v>
                </c:pt>
                <c:pt idx="51">
                  <c:v>8.3996404637693054</c:v>
                </c:pt>
                <c:pt idx="52">
                  <c:v>8.4229017881965689</c:v>
                </c:pt>
                <c:pt idx="53">
                  <c:v>8.4425596238229677</c:v>
                </c:pt>
                <c:pt idx="54">
                  <c:v>8.482725544303527</c:v>
                </c:pt>
                <c:pt idx="55">
                  <c:v>8.4875857959961465</c:v>
                </c:pt>
                <c:pt idx="56">
                  <c:v>8.5000397060399919</c:v>
                </c:pt>
                <c:pt idx="57">
                  <c:v>8.5123894153652362</c:v>
                </c:pt>
                <c:pt idx="58">
                  <c:v>8.5157080295166576</c:v>
                </c:pt>
                <c:pt idx="59">
                  <c:v>8.530983682408138</c:v>
                </c:pt>
                <c:pt idx="60">
                  <c:v>8.5364651002038006</c:v>
                </c:pt>
                <c:pt idx="61">
                  <c:v>8.5443857342812031</c:v>
                </c:pt>
                <c:pt idx="62">
                  <c:v>8.5791038208622279</c:v>
                </c:pt>
                <c:pt idx="63">
                  <c:v>8.5823019662924303</c:v>
                </c:pt>
                <c:pt idx="64">
                  <c:v>8.5855685016886998</c:v>
                </c:pt>
                <c:pt idx="65">
                  <c:v>8.6072988824112908</c:v>
                </c:pt>
                <c:pt idx="66">
                  <c:v>8.6093024814723922</c:v>
                </c:pt>
                <c:pt idx="67">
                  <c:v>8.6117515397697115</c:v>
                </c:pt>
                <c:pt idx="68">
                  <c:v>8.6138554360763564</c:v>
                </c:pt>
                <c:pt idx="69">
                  <c:v>8.6184664989608972</c:v>
                </c:pt>
                <c:pt idx="70">
                  <c:v>8.6197057684862557</c:v>
                </c:pt>
                <c:pt idx="71">
                  <c:v>8.6212583148558757</c:v>
                </c:pt>
                <c:pt idx="72">
                  <c:v>8.6266195182127223</c:v>
                </c:pt>
                <c:pt idx="73">
                  <c:v>8.6461788211788217</c:v>
                </c:pt>
                <c:pt idx="74">
                  <c:v>8.6619561381163166</c:v>
                </c:pt>
                <c:pt idx="75">
                  <c:v>8.6646192202373324</c:v>
                </c:pt>
                <c:pt idx="76">
                  <c:v>8.6767735641327999</c:v>
                </c:pt>
                <c:pt idx="77">
                  <c:v>8.6813623079490885</c:v>
                </c:pt>
                <c:pt idx="78">
                  <c:v>8.6818582432061913</c:v>
                </c:pt>
                <c:pt idx="79">
                  <c:v>8.6824948832143072</c:v>
                </c:pt>
                <c:pt idx="80">
                  <c:v>8.6849155528706987</c:v>
                </c:pt>
                <c:pt idx="81">
                  <c:v>8.6934060270438795</c:v>
                </c:pt>
                <c:pt idx="82">
                  <c:v>8.7137091060453091</c:v>
                </c:pt>
                <c:pt idx="83">
                  <c:v>8.7160754109008654</c:v>
                </c:pt>
                <c:pt idx="84">
                  <c:v>8.7353362727244583</c:v>
                </c:pt>
                <c:pt idx="85">
                  <c:v>8.7392815201961547</c:v>
                </c:pt>
                <c:pt idx="86">
                  <c:v>8.7636233298158075</c:v>
                </c:pt>
                <c:pt idx="87">
                  <c:v>8.8100675485440423</c:v>
                </c:pt>
                <c:pt idx="88">
                  <c:v>8.8292437323224089</c:v>
                </c:pt>
                <c:pt idx="89">
                  <c:v>8.8392441018488785</c:v>
                </c:pt>
                <c:pt idx="90">
                  <c:v>8.8558486986610188</c:v>
                </c:pt>
                <c:pt idx="91">
                  <c:v>8.8565748085374185</c:v>
                </c:pt>
                <c:pt idx="92">
                  <c:v>8.877235297700361</c:v>
                </c:pt>
                <c:pt idx="93">
                  <c:v>8.8849810709154191</c:v>
                </c:pt>
                <c:pt idx="94">
                  <c:v>8.8898755478390239</c:v>
                </c:pt>
                <c:pt idx="95">
                  <c:v>8.8984756393086766</c:v>
                </c:pt>
                <c:pt idx="96">
                  <c:v>8.9049268700768902</c:v>
                </c:pt>
                <c:pt idx="97">
                  <c:v>8.9085941409052722</c:v>
                </c:pt>
                <c:pt idx="98">
                  <c:v>8.9423697293986457</c:v>
                </c:pt>
                <c:pt idx="99">
                  <c:v>8.9547735438970779</c:v>
                </c:pt>
                <c:pt idx="100">
                  <c:v>8.9659353747906181</c:v>
                </c:pt>
                <c:pt idx="101">
                  <c:v>8.9730770323392406</c:v>
                </c:pt>
                <c:pt idx="102">
                  <c:v>8.9748600433850143</c:v>
                </c:pt>
                <c:pt idx="103">
                  <c:v>8.9791763367292106</c:v>
                </c:pt>
                <c:pt idx="104">
                  <c:v>8.9985939534553268</c:v>
                </c:pt>
                <c:pt idx="105">
                  <c:v>9.0162329817411972</c:v>
                </c:pt>
                <c:pt idx="106">
                  <c:v>9.0685770468814706</c:v>
                </c:pt>
                <c:pt idx="107">
                  <c:v>9.0850676708011733</c:v>
                </c:pt>
                <c:pt idx="108">
                  <c:v>9.2100449219793887</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3-2461-4883-8878-D9BA7358C2F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Sheet1!$A$2:$A$117</c:f>
              <c:strCache>
                <c:ptCount val="11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Sheet1!$H$2:$H$117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8.9634406133886202</c:v>
                </c:pt>
                <c:pt idx="110">
                  <c:v>9.1334416223666075</c:v>
                </c:pt>
                <c:pt idx="111">
                  <c:v>#N/A</c:v>
                </c:pt>
                <c:pt idx="112">
                  <c:v>#N/A</c:v>
                </c:pt>
                <c:pt idx="113">
                  <c:v>#N/A</c:v>
                </c:pt>
                <c:pt idx="114">
                  <c:v>#N/A</c:v>
                </c:pt>
                <c:pt idx="115">
                  <c:v>#N/A</c:v>
                </c:pt>
              </c:numCache>
            </c:numRef>
          </c:val>
          <c:extLst>
            <c:ext xmlns:c16="http://schemas.microsoft.com/office/drawing/2014/chart" uri="{C3380CC4-5D6E-409C-BE32-E72D297353CC}">
              <c16:uniqueId val="{00000004-2461-4883-8878-D9BA7358C2F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Sheet1!$A$2:$A$117</c:f>
              <c:strCache>
                <c:ptCount val="11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Sheet1!$I$2:$I$117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9.1607466708119585</c:v>
                </c:pt>
                <c:pt idx="112">
                  <c:v>9.3991284883192439</c:v>
                </c:pt>
                <c:pt idx="113">
                  <c:v>9.402606952407881</c:v>
                </c:pt>
                <c:pt idx="114">
                  <c:v>#N/A</c:v>
                </c:pt>
                <c:pt idx="115">
                  <c:v>#N/A</c:v>
                </c:pt>
              </c:numCache>
            </c:numRef>
          </c:val>
          <c:extLst>
            <c:ext xmlns:c16="http://schemas.microsoft.com/office/drawing/2014/chart" uri="{C3380CC4-5D6E-409C-BE32-E72D297353CC}">
              <c16:uniqueId val="{00000005-2461-4883-8878-D9BA7358C2F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Sheet1!$A$2:$A$117</c:f>
              <c:strCache>
                <c:ptCount val="11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Sheet1!$J$2:$J$117</c:f>
              <c:numCache>
                <c:formatCode>General</c:formatCode>
                <c:ptCount val="11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9.5128450591865228</c:v>
                </c:pt>
                <c:pt idx="115">
                  <c:v>9.6088783290378004</c:v>
                </c:pt>
              </c:numCache>
            </c:numRef>
          </c:val>
          <c:extLst>
            <c:ext xmlns:c16="http://schemas.microsoft.com/office/drawing/2014/chart" uri="{C3380CC4-5D6E-409C-BE32-E72D297353CC}">
              <c16:uniqueId val="{00000006-2461-4883-8878-D9BA7358C2F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Sheet1!$A$2:$A$117</c:f>
              <c:strCache>
                <c:ptCount val="116"/>
                <c:pt idx="0">
                  <c:v>NHS trust name #1</c:v>
                </c:pt>
                <c:pt idx="1">
                  <c:v>Your Trust</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strCache>
            </c:strRef>
          </c:cat>
          <c:val>
            <c:numRef>
              <c:f>Sheet1!$K$2:$K$117</c:f>
              <c:numCache>
                <c:formatCode>General</c:formatCode>
                <c:ptCount val="116"/>
                <c:pt idx="0">
                  <c:v>#N/A</c:v>
                </c:pt>
                <c:pt idx="1">
                  <c:v>7.5543172993103562</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numCache>
            </c:numRef>
          </c:val>
          <c:extLst>
            <c:ext xmlns:c16="http://schemas.microsoft.com/office/drawing/2014/chart" uri="{C3380CC4-5D6E-409C-BE32-E72D297353CC}">
              <c16:uniqueId val="{00000007-2461-4883-8878-D9BA7358C2F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Sheet1!$B$2:$B$6</c:f>
              <c:numCache>
                <c:formatCode>0.0</c:formatCode>
                <c:ptCount val="5"/>
                <c:pt idx="0">
                  <c:v>7.5543172993103562</c:v>
                </c:pt>
                <c:pt idx="1">
                  <c:v>7.7485242989296346</c:v>
                </c:pt>
                <c:pt idx="2">
                  <c:v>7.9958936702763053</c:v>
                </c:pt>
                <c:pt idx="3">
                  <c:v>8.0799224546571526</c:v>
                </c:pt>
                <c:pt idx="4">
                  <c:v>8.1825799764824154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ACA-4FDB-BBE7-719855A0761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Bradford Teaching Hospitals NHS Foundation Trust</c:v>
                </c:pt>
                <c:pt idx="3">
                  <c:v>The Rotherham NHS Foundation Trust</c:v>
                </c:pt>
                <c:pt idx="4">
                  <c:v>Harrogate and District NHS Foundation Trust</c:v>
                </c:pt>
              </c:strCache>
            </c:strRef>
          </c:cat>
          <c:val>
            <c:numRef>
              <c:f>Sheet1!$C$2:$C$6</c:f>
              <c:numCache>
                <c:formatCode>0.0</c:formatCode>
                <c:ptCount val="5"/>
                <c:pt idx="0">
                  <c:v>2.4456827006896438</c:v>
                </c:pt>
                <c:pt idx="1">
                  <c:v>2.2514757010703654</c:v>
                </c:pt>
                <c:pt idx="2">
                  <c:v>2.0041063297236947</c:v>
                </c:pt>
                <c:pt idx="3">
                  <c:v>1.9200775453428474</c:v>
                </c:pt>
                <c:pt idx="4">
                  <c:v>1.8174200235175846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ACA-4FDB-BBE7-719855A0761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Sheet1!$B$2:$B$6</c:f>
              <c:numCache>
                <c:formatCode>0.0</c:formatCode>
                <c:ptCount val="5"/>
                <c:pt idx="0">
                  <c:v>8.9985939534553268</c:v>
                </c:pt>
                <c:pt idx="1">
                  <c:v>8.8849810709154191</c:v>
                </c:pt>
                <c:pt idx="2">
                  <c:v>8.877235297700361</c:v>
                </c:pt>
                <c:pt idx="3">
                  <c:v>8.6212583148558757</c:v>
                </c:pt>
                <c:pt idx="4">
                  <c:v>8.6197057684862557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0F0-46DB-AE14-0C8E47A0897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Children's NHS Foundation Trust</c:v>
                </c:pt>
                <c:pt idx="3">
                  <c:v>South Tyneside and Sunderland NHS Foundation Trust</c:v>
                </c:pt>
                <c:pt idx="4">
                  <c:v>North Tees and Hartlepool NHS Foundation Trust</c:v>
                </c:pt>
              </c:strCache>
            </c:strRef>
          </c:cat>
          <c:val>
            <c:numRef>
              <c:f>Sheet1!$C$2:$C$6</c:f>
              <c:numCache>
                <c:formatCode>0.0</c:formatCode>
                <c:ptCount val="5"/>
                <c:pt idx="0">
                  <c:v>1.0014060465446732</c:v>
                </c:pt>
                <c:pt idx="1">
                  <c:v>1.1150189290845809</c:v>
                </c:pt>
                <c:pt idx="2">
                  <c:v>1.122764702299639</c:v>
                </c:pt>
                <c:pt idx="3">
                  <c:v>1.3787416851441243</c:v>
                </c:pt>
                <c:pt idx="4">
                  <c:v>1.3802942315137443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0F0-46DB-AE14-0C8E47A0897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7.5543172993103562</c:v>
                </c:pt>
              </c:numCache>
            </c:numRef>
          </c:val>
          <c:extLst>
            <c:ext xmlns:c16="http://schemas.microsoft.com/office/drawing/2014/chart" uri="{C3380CC4-5D6E-409C-BE32-E72D297353CC}">
              <c16:uniqueId val="{00000000-CB65-4455-A2C2-3069D8B0148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B65-4455-A2C2-3069D8B0148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CB65-4455-A2C2-3069D8B0148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8.0030545002283127E-2</c:v>
                </c:pt>
              </c:numCache>
            </c:numRef>
          </c:val>
          <c:extLst>
            <c:ext xmlns:c16="http://schemas.microsoft.com/office/drawing/2014/chart" uri="{C3380CC4-5D6E-409C-BE32-E72D297353CC}">
              <c16:uniqueId val="{00000003-CB65-4455-A2C2-3069D8B0148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1.6857159222610818</c:v>
                </c:pt>
              </c:numCache>
            </c:numRef>
          </c:val>
          <c:extLst>
            <c:ext xmlns:c16="http://schemas.microsoft.com/office/drawing/2014/chart" uri="{C3380CC4-5D6E-409C-BE32-E72D297353CC}">
              <c16:uniqueId val="{00000004-CB65-4455-A2C2-3069D8B0148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0.16146924515216909</c:v>
                </c:pt>
              </c:numCache>
            </c:numRef>
          </c:val>
          <c:extLst>
            <c:ext xmlns:c16="http://schemas.microsoft.com/office/drawing/2014/chart" uri="{C3380CC4-5D6E-409C-BE32-E72D297353CC}">
              <c16:uniqueId val="{00000005-CB65-4455-A2C2-3069D8B0148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0.12734531731191012</c:v>
                </c:pt>
              </c:numCache>
            </c:numRef>
          </c:val>
          <c:extLst>
            <c:ext xmlns:c16="http://schemas.microsoft.com/office/drawing/2014/chart" uri="{C3380CC4-5D6E-409C-BE32-E72D297353CC}">
              <c16:uniqueId val="{00000006-CB65-4455-A2C2-3069D8B0148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CB65-4455-A2C2-3069D8B01484}"/>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7.5543172993103562</c:v>
                </c:pt>
              </c:numCache>
            </c:numRef>
          </c:xVal>
          <c:yVal>
            <c:numLit>
              <c:formatCode>General</c:formatCode>
              <c:ptCount val="1"/>
              <c:pt idx="0">
                <c:v>1</c:v>
              </c:pt>
            </c:numLit>
          </c:yVal>
          <c:smooth val="0"/>
          <c:extLst>
            <c:ext xmlns:c16="http://schemas.microsoft.com/office/drawing/2014/chart" uri="{C3380CC4-5D6E-409C-BE32-E72D297353CC}">
              <c16:uniqueId val="{00000008-CB65-4455-A2C2-3069D8B0148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B65-4455-A2C2-3069D8B01484}"/>
              </c:ext>
            </c:extLst>
          </c:dPt>
          <c:xVal>
            <c:numRef>
              <c:f>Sheet1!$B$12</c:f>
              <c:numCache>
                <c:formatCode>0.0</c:formatCode>
                <c:ptCount val="1"/>
                <c:pt idx="0">
                  <c:v>8.4772058054431803</c:v>
                </c:pt>
              </c:numCache>
            </c:numRef>
          </c:xVal>
          <c:yVal>
            <c:numLit>
              <c:formatCode>General</c:formatCode>
              <c:ptCount val="1"/>
              <c:pt idx="0">
                <c:v>1</c:v>
              </c:pt>
            </c:numLit>
          </c:yVal>
          <c:smooth val="0"/>
          <c:extLst>
            <c:ext xmlns:c16="http://schemas.microsoft.com/office/drawing/2014/chart" uri="{C3380CC4-5D6E-409C-BE32-E72D297353CC}">
              <c16:uniqueId val="{0000000A-CB65-4455-A2C2-3069D8B01484}"/>
            </c:ext>
          </c:extLst>
        </c:ser>
        <c:ser>
          <c:idx val="9"/>
          <c:order val="10"/>
          <c:tx>
            <c:v>label</c:v>
          </c:tx>
          <c:spPr>
            <a:ln w="25400" cap="rnd">
              <a:noFill/>
              <a:round/>
            </a:ln>
            <a:effectLst/>
          </c:spPr>
          <c:marker>
            <c:symbol val="none"/>
          </c:marker>
          <c:dLbls>
            <c:dLbl>
              <c:idx val="0"/>
              <c:layout>
                <c:manualLayout>
                  <c:x val="-0.21988856642317425"/>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B65-4455-A2C2-3069D8B0148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c26. Overall, how well were you looked after in hospital?</c:v>
                  </c:pt>
                </c15:dlblRangeCache>
              </c15:datalabelsRange>
            </c:ext>
            <c:ext xmlns:c16="http://schemas.microsoft.com/office/drawing/2014/chart" uri="{C3380CC4-5D6E-409C-BE32-E72D297353CC}">
              <c16:uniqueId val="{0000000C-CB65-4455-A2C2-3069D8B01484}"/>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6.9382502282639082</c:v>
                </c:pt>
              </c:numCache>
            </c:numRef>
          </c:val>
          <c:extLst>
            <c:ext xmlns:c16="http://schemas.microsoft.com/office/drawing/2014/chart" uri="{C3380CC4-5D6E-409C-BE32-E72D297353CC}">
              <c16:uniqueId val="{00000000-13D7-4369-B0F7-CC8FC50CAC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0.27341810032162872</c:v>
                </c:pt>
              </c:numCache>
            </c:numRef>
          </c:val>
          <c:extLst>
            <c:ext xmlns:c16="http://schemas.microsoft.com/office/drawing/2014/chart" uri="{C3380CC4-5D6E-409C-BE32-E72D297353CC}">
              <c16:uniqueId val="{00000001-13D7-4369-B0F7-CC8FC50CAC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0.41070259205203641</c:v>
                </c:pt>
              </c:numCache>
            </c:numRef>
          </c:val>
          <c:extLst>
            <c:ext xmlns:c16="http://schemas.microsoft.com/office/drawing/2014/chart" uri="{C3380CC4-5D6E-409C-BE32-E72D297353CC}">
              <c16:uniqueId val="{00000002-13D7-4369-B0F7-CC8FC50CAC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0.11450081203551754</c:v>
                </c:pt>
              </c:numCache>
            </c:numRef>
          </c:val>
          <c:extLst>
            <c:ext xmlns:c16="http://schemas.microsoft.com/office/drawing/2014/chart" uri="{C3380CC4-5D6E-409C-BE32-E72D297353CC}">
              <c16:uniqueId val="{00000003-13D7-4369-B0F7-CC8FC50CAC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1.1953721699646138</c:v>
                </c:pt>
              </c:numCache>
            </c:numRef>
          </c:val>
          <c:extLst>
            <c:ext xmlns:c16="http://schemas.microsoft.com/office/drawing/2014/chart" uri="{C3380CC4-5D6E-409C-BE32-E72D297353CC}">
              <c16:uniqueId val="{00000004-13D7-4369-B0F7-CC8FC50CAC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0.11450081203551754</c:v>
                </c:pt>
              </c:numCache>
            </c:numRef>
          </c:val>
          <c:extLst>
            <c:ext xmlns:c16="http://schemas.microsoft.com/office/drawing/2014/chart" uri="{C3380CC4-5D6E-409C-BE32-E72D297353CC}">
              <c16:uniqueId val="{00000005-13D7-4369-B0F7-CC8FC50CAC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0.41070259205203641</c:v>
                </c:pt>
              </c:numCache>
            </c:numRef>
          </c:val>
          <c:extLst>
            <c:ext xmlns:c16="http://schemas.microsoft.com/office/drawing/2014/chart" uri="{C3380CC4-5D6E-409C-BE32-E72D297353CC}">
              <c16:uniqueId val="{00000006-13D7-4369-B0F7-CC8FC50CAC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0.33434097176689725</c:v>
                </c:pt>
              </c:numCache>
            </c:numRef>
          </c:val>
          <c:extLst>
            <c:ext xmlns:c16="http://schemas.microsoft.com/office/drawing/2014/chart" uri="{C3380CC4-5D6E-409C-BE32-E72D297353CC}">
              <c16:uniqueId val="{00000007-13D7-4369-B0F7-CC8FC50CAC8E}"/>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8.6390820551480854</c:v>
                </c:pt>
              </c:numCache>
            </c:numRef>
          </c:xVal>
          <c:yVal>
            <c:numLit>
              <c:formatCode>General</c:formatCode>
              <c:ptCount val="1"/>
              <c:pt idx="0">
                <c:v>1</c:v>
              </c:pt>
            </c:numLit>
          </c:yVal>
          <c:smooth val="0"/>
          <c:extLst>
            <c:ext xmlns:c16="http://schemas.microsoft.com/office/drawing/2014/chart" uri="{C3380CC4-5D6E-409C-BE32-E72D297353CC}">
              <c16:uniqueId val="{00000008-13D7-4369-B0F7-CC8FC50CAC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3D7-4369-B0F7-CC8FC50CAC8E}"/>
              </c:ext>
            </c:extLst>
          </c:dPt>
          <c:xVal>
            <c:numRef>
              <c:f>Sheet1!$B$12</c:f>
              <c:numCache>
                <c:formatCode>0.0</c:formatCode>
                <c:ptCount val="1"/>
                <c:pt idx="0">
                  <c:v>8.3345578176553978</c:v>
                </c:pt>
              </c:numCache>
            </c:numRef>
          </c:xVal>
          <c:yVal>
            <c:numLit>
              <c:formatCode>General</c:formatCode>
              <c:ptCount val="1"/>
              <c:pt idx="0">
                <c:v>1</c:v>
              </c:pt>
            </c:numLit>
          </c:yVal>
          <c:smooth val="0"/>
          <c:extLst>
            <c:ext xmlns:c16="http://schemas.microsoft.com/office/drawing/2014/chart" uri="{C3380CC4-5D6E-409C-BE32-E72D297353CC}">
              <c16:uniqueId val="{0000000A-13D7-4369-B0F7-CC8FC50CAC8E}"/>
            </c:ext>
          </c:extLst>
        </c:ser>
        <c:ser>
          <c:idx val="9"/>
          <c:order val="10"/>
          <c:tx>
            <c:v>label</c:v>
          </c:tx>
          <c:spPr>
            <a:ln w="25400" cap="rnd">
              <a:noFill/>
              <a:round/>
            </a:ln>
            <a:effectLst/>
          </c:spPr>
          <c:marker>
            <c:symbol val="none"/>
          </c:marker>
          <c:dLbls>
            <c:dLbl>
              <c:idx val="0"/>
              <c:layout>
                <c:manualLayout>
                  <c:x val="-0.22142860867368772"/>
                  <c:y val="-7.6949119020082009E-17"/>
                </c:manualLayout>
              </c:layout>
              <c:tx>
                <c:rich>
                  <a:bodyPr/>
                  <a:lstStyle/>
                  <a:p>
                    <a:fld id="{72FD9244-D246-4999-BBED-26583E8A1349}"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3D7-4369-B0F7-CC8FC50CAC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p70. Overall, how well was your child looked after in hospital?</c:v>
                  </c:pt>
                </c15:dlblRangeCache>
              </c15:datalabelsRange>
            </c:ext>
            <c:ext xmlns:c16="http://schemas.microsoft.com/office/drawing/2014/chart" uri="{C3380CC4-5D6E-409C-BE32-E72D297353CC}">
              <c16:uniqueId val="{0000000C-13D7-4369-B0F7-CC8FC50CAC8E}"/>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7.4426774930613906</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0.47010516096466404</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0.45512615520191702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0.12688576930778162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1.3246693599694588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9.5421317570339781E-2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8.9998244962552931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9.1571292585204827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p30_2. Did any of the following bother your child while you were in the waiting area? Noise from other patients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4.8103545875123999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0.36209343904544156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0.22053667209249994</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2.3023714468872942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0.22053667209250083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0.79104227525323711</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9.7698157712162725E-2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7.1838428089035382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6.5441704220939876</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p30_1. Did any of the following bother your child while you were in the waiting area? How long my child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3.3823347948642368</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0.19965056354702115</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0.21509753367428486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2.2455876164660662</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0.2150975336742853</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0.77153264726739224</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0.88617744304895751</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5.3635224882062236</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4.9198767003185759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p30_7. Did any of the following bother your child while you were in the waiting area? Nothing bothered my child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6.6789153978460494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4.3004563363230552E-2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0.1881993725836768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1.9647746456290962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0.1881993725836768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0.32107558134616099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7.2142358393711392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7.8925066566075044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p30_5. Did any of the following bother your child while you were in the waiting area? Not knowing what was happening</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45256878958084"/>
          <c:y val="8.1622114163759488E-2"/>
          <c:w val="0.43195700250213726"/>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61CE-4978-81F8-DAC8A0B75FCC}"/>
              </c:ext>
            </c:extLst>
          </c:dPt>
          <c:dPt>
            <c:idx val="1"/>
            <c:invertIfNegative val="0"/>
            <c:bubble3D val="0"/>
            <c:spPr>
              <a:solidFill>
                <a:srgbClr val="2F469C"/>
              </a:solidFill>
              <a:ln w="19050">
                <a:noFill/>
              </a:ln>
              <a:effectLst/>
            </c:spPr>
            <c:extLst>
              <c:ext xmlns:c16="http://schemas.microsoft.com/office/drawing/2014/chart" uri="{C3380CC4-5D6E-409C-BE32-E72D297353CC}">
                <c16:uniqueId val="{00000003-61CE-4978-81F8-DAC8A0B75FCC}"/>
              </c:ext>
            </c:extLst>
          </c:dPt>
          <c:dPt>
            <c:idx val="2"/>
            <c:invertIfNegative val="0"/>
            <c:bubble3D val="0"/>
            <c:spPr>
              <a:solidFill>
                <a:srgbClr val="E87722"/>
              </a:solidFill>
              <a:ln w="19050">
                <a:noFill/>
              </a:ln>
              <a:effectLst/>
            </c:spPr>
            <c:extLst>
              <c:ext xmlns:c16="http://schemas.microsoft.com/office/drawing/2014/chart" uri="{C3380CC4-5D6E-409C-BE32-E72D297353CC}">
                <c16:uniqueId val="{00000005-61CE-4978-81F8-DAC8A0B75FCC}"/>
              </c:ext>
            </c:extLst>
          </c:dPt>
          <c:dPt>
            <c:idx val="3"/>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7-61CE-4978-81F8-DAC8A0B75FCC}"/>
              </c:ext>
            </c:extLst>
          </c:dPt>
          <c:dPt>
            <c:idx val="4"/>
            <c:invertIfNegative val="0"/>
            <c:bubble3D val="0"/>
            <c:spPr>
              <a:solidFill>
                <a:srgbClr val="FF0066"/>
              </a:solidFill>
              <a:ln w="19050">
                <a:noFill/>
              </a:ln>
              <a:effectLst/>
            </c:spPr>
            <c:extLst>
              <c:ext xmlns:c16="http://schemas.microsoft.com/office/drawing/2014/chart" uri="{C3380CC4-5D6E-409C-BE32-E72D297353CC}">
                <c16:uniqueId val="{00000009-61CE-4978-81F8-DAC8A0B75FCC}"/>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 Asian British</c:v>
                </c:pt>
                <c:pt idx="3">
                  <c:v>Black / Black British</c:v>
                </c:pt>
                <c:pt idx="4">
                  <c:v>Arab / Other ethnic group </c:v>
                </c:pt>
                <c:pt idx="5">
                  <c:v>Not known</c:v>
                </c:pt>
              </c:strCache>
            </c:strRef>
          </c:cat>
          <c:val>
            <c:numRef>
              <c:f>Feuil1!$B$2:$B$7</c:f>
              <c:numCache>
                <c:formatCode>0%</c:formatCode>
                <c:ptCount val="6"/>
                <c:pt idx="0">
                  <c:v>0.8441558441558441</c:v>
                </c:pt>
                <c:pt idx="1">
                  <c:v>3.896103896103896E-2</c:v>
                </c:pt>
                <c:pt idx="2">
                  <c:v>4.5454545454545456E-2</c:v>
                </c:pt>
                <c:pt idx="3">
                  <c:v>4.5454545454545456E-2</c:v>
                </c:pt>
                <c:pt idx="4">
                  <c:v>6.4935064935064931E-3</c:v>
                </c:pt>
                <c:pt idx="5">
                  <c:v>1.948051948051948E-2</c:v>
                </c:pt>
              </c:numCache>
            </c:numRef>
          </c:val>
          <c:extLst>
            <c:ext xmlns:c16="http://schemas.microsoft.com/office/drawing/2014/chart" uri="{C3380CC4-5D6E-409C-BE32-E72D297353CC}">
              <c16:uniqueId val="{0000000A-61CE-4978-81F8-DAC8A0B75FCC}"/>
            </c:ext>
          </c:extLst>
        </c:ser>
        <c:dLbls>
          <c:dLblPos val="outEnd"/>
          <c:showLegendKey val="0"/>
          <c:showVal val="1"/>
          <c:showCatName val="0"/>
          <c:showSerName val="0"/>
          <c:showPercent val="0"/>
          <c:showBubbleSize val="0"/>
        </c:dLbls>
        <c:gapWidth val="15"/>
        <c:axId val="779059040"/>
        <c:axId val="779057952"/>
      </c:barChart>
      <c:valAx>
        <c:axId val="779057952"/>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779059040"/>
        <c:crosses val="autoZero"/>
        <c:crossBetween val="between"/>
      </c:valAx>
      <c:catAx>
        <c:axId val="77905904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7952"/>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Sheet1!$D$2:$D$107</c:f>
              <c:numCache>
                <c:formatCode>General</c:formatCode>
                <c:ptCount val="106"/>
                <c:pt idx="0">
                  <c:v>4.6531739122013924</c:v>
                </c:pt>
                <c:pt idx="1">
                  <c:v>4.8657980507412546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Sheet1!$E$2:$E$107</c:f>
              <c:numCache>
                <c:formatCode>General</c:formatCode>
                <c:ptCount val="106"/>
                <c:pt idx="0">
                  <c:v>#N/A</c:v>
                </c:pt>
                <c:pt idx="1">
                  <c:v>#N/A</c:v>
                </c:pt>
                <c:pt idx="2">
                  <c:v>4.7307277084631263</c:v>
                </c:pt>
                <c:pt idx="3">
                  <c:v>5.1097276733829817</c:v>
                </c:pt>
                <c:pt idx="4">
                  <c:v>5.1333798615479509</c:v>
                </c:pt>
                <c:pt idx="5">
                  <c:v>5.1606868900153771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Sheet1!$F$2:$F$107</c:f>
              <c:numCache>
                <c:formatCode>General</c:formatCode>
                <c:ptCount val="106"/>
                <c:pt idx="0">
                  <c:v>#N/A</c:v>
                </c:pt>
                <c:pt idx="1">
                  <c:v>#N/A</c:v>
                </c:pt>
                <c:pt idx="2">
                  <c:v>#N/A</c:v>
                </c:pt>
                <c:pt idx="3">
                  <c:v>#N/A</c:v>
                </c:pt>
                <c:pt idx="4">
                  <c:v>#N/A</c:v>
                </c:pt>
                <c:pt idx="5">
                  <c:v>#N/A</c:v>
                </c:pt>
                <c:pt idx="6">
                  <c:v>5.282709165844464</c:v>
                </c:pt>
                <c:pt idx="7">
                  <c:v>5.4016651619147291</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Sheet1!$G$2:$G$107</c:f>
              <c:numCache>
                <c:formatCode>General</c:formatCode>
                <c:ptCount val="106"/>
                <c:pt idx="0">
                  <c:v>#N/A</c:v>
                </c:pt>
                <c:pt idx="1">
                  <c:v>#N/A</c:v>
                </c:pt>
                <c:pt idx="2">
                  <c:v>#N/A</c:v>
                </c:pt>
                <c:pt idx="3">
                  <c:v>#N/A</c:v>
                </c:pt>
                <c:pt idx="4">
                  <c:v>#N/A</c:v>
                </c:pt>
                <c:pt idx="5">
                  <c:v>#N/A</c:v>
                </c:pt>
                <c:pt idx="6">
                  <c:v>#N/A</c:v>
                </c:pt>
                <c:pt idx="7">
                  <c:v>#N/A</c:v>
                </c:pt>
                <c:pt idx="8">
                  <c:v>5.1595377942547724</c:v>
                </c:pt>
                <c:pt idx="9">
                  <c:v>5.3268216458995266</c:v>
                </c:pt>
                <c:pt idx="10">
                  <c:v>5.48618981702176</c:v>
                </c:pt>
                <c:pt idx="11">
                  <c:v>5.507679180268104</c:v>
                </c:pt>
                <c:pt idx="12">
                  <c:v>5.5107917625809488</c:v>
                </c:pt>
                <c:pt idx="13">
                  <c:v>5.5273524817522972</c:v>
                </c:pt>
                <c:pt idx="14">
                  <c:v>5.5284418675628464</c:v>
                </c:pt>
                <c:pt idx="15">
                  <c:v>5.5338311169182983</c:v>
                </c:pt>
                <c:pt idx="16">
                  <c:v>5.5971906265024023</c:v>
                </c:pt>
                <c:pt idx="17">
                  <c:v>5.628930847040559</c:v>
                </c:pt>
                <c:pt idx="18">
                  <c:v>5.6463482336929287</c:v>
                </c:pt>
                <c:pt idx="19">
                  <c:v>5.6757698754067203</c:v>
                </c:pt>
                <c:pt idx="20">
                  <c:v>5.6810692608592444</c:v>
                </c:pt>
                <c:pt idx="21">
                  <c:v>5.6897918429404566</c:v>
                </c:pt>
                <c:pt idx="22">
                  <c:v>5.6951432169087708</c:v>
                </c:pt>
                <c:pt idx="23">
                  <c:v>5.6993042426972149</c:v>
                </c:pt>
                <c:pt idx="24">
                  <c:v>5.7206540572602647</c:v>
                </c:pt>
                <c:pt idx="25">
                  <c:v>5.7258200569468709</c:v>
                </c:pt>
                <c:pt idx="26">
                  <c:v>5.7291599199838554</c:v>
                </c:pt>
                <c:pt idx="27">
                  <c:v>5.7538749102508628</c:v>
                </c:pt>
                <c:pt idx="28">
                  <c:v>5.7641372759051723</c:v>
                </c:pt>
                <c:pt idx="29">
                  <c:v>5.7705715913077933</c:v>
                </c:pt>
                <c:pt idx="30">
                  <c:v>5.7755663947113458</c:v>
                </c:pt>
                <c:pt idx="31">
                  <c:v>5.7796657400664779</c:v>
                </c:pt>
                <c:pt idx="32">
                  <c:v>5.8033693897206327</c:v>
                </c:pt>
                <c:pt idx="33">
                  <c:v>5.835391456073169</c:v>
                </c:pt>
                <c:pt idx="34">
                  <c:v>5.8657137313398193</c:v>
                </c:pt>
                <c:pt idx="35">
                  <c:v>5.88098423701316</c:v>
                </c:pt>
                <c:pt idx="36">
                  <c:v>5.9026331713870182</c:v>
                </c:pt>
                <c:pt idx="37">
                  <c:v>5.9197357691400692</c:v>
                </c:pt>
                <c:pt idx="38">
                  <c:v>5.9489666972831561</c:v>
                </c:pt>
                <c:pt idx="39">
                  <c:v>5.9871469889828486</c:v>
                </c:pt>
                <c:pt idx="40">
                  <c:v>6.0111598272676101</c:v>
                </c:pt>
                <c:pt idx="41">
                  <c:v>6.0450230772780182</c:v>
                </c:pt>
                <c:pt idx="42">
                  <c:v>6.0771031279440866</c:v>
                </c:pt>
                <c:pt idx="43">
                  <c:v>6.0789169543145194</c:v>
                </c:pt>
                <c:pt idx="44">
                  <c:v>6.091002958477846</c:v>
                </c:pt>
                <c:pt idx="45">
                  <c:v>6.1000718569852248</c:v>
                </c:pt>
                <c:pt idx="46">
                  <c:v>6.1016535015887712</c:v>
                </c:pt>
                <c:pt idx="47">
                  <c:v>6.1182463110980834</c:v>
                </c:pt>
                <c:pt idx="48">
                  <c:v>6.1184846512048043</c:v>
                </c:pt>
                <c:pt idx="49">
                  <c:v>6.1412377165323004</c:v>
                </c:pt>
                <c:pt idx="50">
                  <c:v>6.1553674202036861</c:v>
                </c:pt>
                <c:pt idx="51">
                  <c:v>6.1622381294243187</c:v>
                </c:pt>
                <c:pt idx="52">
                  <c:v>6.1668925689257561</c:v>
                </c:pt>
                <c:pt idx="53">
                  <c:v>6.16816507047887</c:v>
                </c:pt>
                <c:pt idx="54">
                  <c:v>6.1766912831554119</c:v>
                </c:pt>
                <c:pt idx="55">
                  <c:v>6.1934887465128234</c:v>
                </c:pt>
                <c:pt idx="56">
                  <c:v>6.1978733692967287</c:v>
                </c:pt>
                <c:pt idx="57">
                  <c:v>6.216696328846564</c:v>
                </c:pt>
                <c:pt idx="58">
                  <c:v>6.2276339238421032</c:v>
                </c:pt>
                <c:pt idx="59">
                  <c:v>6.2383769826153186</c:v>
                </c:pt>
                <c:pt idx="60">
                  <c:v>6.2699346315063966</c:v>
                </c:pt>
                <c:pt idx="61">
                  <c:v>6.2706598421811757</c:v>
                </c:pt>
                <c:pt idx="62">
                  <c:v>6.2721363871949576</c:v>
                </c:pt>
                <c:pt idx="63">
                  <c:v>6.2861652204461489</c:v>
                </c:pt>
                <c:pt idx="64">
                  <c:v>6.3035819680903478</c:v>
                </c:pt>
                <c:pt idx="65">
                  <c:v>6.3138368947407244</c:v>
                </c:pt>
                <c:pt idx="66">
                  <c:v>6.3216097551371337</c:v>
                </c:pt>
                <c:pt idx="67">
                  <c:v>6.3461740907009174</c:v>
                </c:pt>
                <c:pt idx="68">
                  <c:v>6.3483986177209992</c:v>
                </c:pt>
                <c:pt idx="69">
                  <c:v>6.3882358917008784</c:v>
                </c:pt>
                <c:pt idx="70">
                  <c:v>6.3929823231681171</c:v>
                </c:pt>
                <c:pt idx="71">
                  <c:v>6.3943463096221311</c:v>
                </c:pt>
                <c:pt idx="72">
                  <c:v>6.4317274033309761</c:v>
                </c:pt>
                <c:pt idx="73">
                  <c:v>6.4564272722947127</c:v>
                </c:pt>
                <c:pt idx="74">
                  <c:v>6.4850861056548084</c:v>
                </c:pt>
                <c:pt idx="75">
                  <c:v>6.5091825379132766</c:v>
                </c:pt>
                <c:pt idx="76">
                  <c:v>6.519789276410771</c:v>
                </c:pt>
                <c:pt idx="77">
                  <c:v>6.5211479277985633</c:v>
                </c:pt>
                <c:pt idx="78">
                  <c:v>6.5348874244792983</c:v>
                </c:pt>
                <c:pt idx="79">
                  <c:v>6.5413133312576077</c:v>
                </c:pt>
                <c:pt idx="80">
                  <c:v>6.5466999692845818</c:v>
                </c:pt>
                <c:pt idx="81">
                  <c:v>6.5631519411823032</c:v>
                </c:pt>
                <c:pt idx="82">
                  <c:v>6.5777273948575088</c:v>
                </c:pt>
                <c:pt idx="83">
                  <c:v>6.5797065296498518</c:v>
                </c:pt>
                <c:pt idx="84">
                  <c:v>6.6028579531354996</c:v>
                </c:pt>
                <c:pt idx="85">
                  <c:v>6.6477206294498394</c:v>
                </c:pt>
                <c:pt idx="86">
                  <c:v>6.7065008357139577</c:v>
                </c:pt>
                <c:pt idx="87">
                  <c:v>6.7263204398794736</c:v>
                </c:pt>
                <c:pt idx="88">
                  <c:v>6.7282785695425824</c:v>
                </c:pt>
                <c:pt idx="89">
                  <c:v>6.7328317580930301</c:v>
                </c:pt>
                <c:pt idx="90">
                  <c:v>6.74764453550205</c:v>
                </c:pt>
                <c:pt idx="91">
                  <c:v>6.8184899531346854</c:v>
                </c:pt>
                <c:pt idx="92">
                  <c:v>6.8199792751220576</c:v>
                </c:pt>
                <c:pt idx="93">
                  <c:v>6.8231136746415091</c:v>
                </c:pt>
                <c:pt idx="94">
                  <c:v>6.8260840900565256</c:v>
                </c:pt>
                <c:pt idx="95">
                  <c:v>6.8369135282368987</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Sheet1!$H$2:$H$107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6.9035634079451684</c:v>
                </c:pt>
                <c:pt idx="97">
                  <c:v>6.9307756676176124</c:v>
                </c:pt>
                <c:pt idx="98">
                  <c:v>7.0612952525016439</c:v>
                </c:pt>
                <c:pt idx="99">
                  <c:v>7.4887108770842659</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Sheet1!$I$2:$I$107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7.0547628155093562</c:v>
                </c:pt>
                <c:pt idx="101">
                  <c:v>7.1620307302744148</c:v>
                </c:pt>
                <c:pt idx="102">
                  <c:v>7.1916294104469154</c:v>
                </c:pt>
                <c:pt idx="103">
                  <c:v>7.3629265002945514</c:v>
                </c:pt>
                <c:pt idx="104">
                  <c:v>#N/A</c:v>
                </c:pt>
                <c:pt idx="105">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Sheet1!$J$2:$J$107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7.6010760105017567</c:v>
                </c:pt>
                <c:pt idx="105">
                  <c:v>8.1233378992817737</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Sheet1!$A$2:$A$107</c:f>
              <c:strCache>
                <c:ptCount val="106"/>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Your Trust</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strCache>
            </c:strRef>
          </c:cat>
          <c:val>
            <c:numRef>
              <c:f>Sheet1!$K$2:$K$107</c:f>
              <c:numCache>
                <c:formatCode>General</c:formatCode>
                <c:ptCount val="10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6.5413133312576077</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Sheet1!$B$2:$B$6</c:f>
              <c:numCache>
                <c:formatCode>0.0</c:formatCode>
                <c:ptCount val="5"/>
                <c:pt idx="0">
                  <c:v>5.1606868900153771</c:v>
                </c:pt>
                <c:pt idx="1">
                  <c:v>5.7755663947113458</c:v>
                </c:pt>
                <c:pt idx="2">
                  <c:v>5.88098423701316</c:v>
                </c:pt>
                <c:pt idx="3">
                  <c:v>6.1000718569852248</c:v>
                </c:pt>
                <c:pt idx="4">
                  <c:v>6.16816507047887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F-48A1-AAC2-9BC115B9313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Sheffield Children's NHS Foundation Trust</c:v>
                </c:pt>
                <c:pt idx="2">
                  <c:v>Doncaster and Bassetlaw Teaching Hospitals NHS Foundation Trust</c:v>
                </c:pt>
                <c:pt idx="3">
                  <c:v>The Newcastle Upon Tyne Hospitals NHS Foundation Trust</c:v>
                </c:pt>
                <c:pt idx="4">
                  <c:v>County Durham and Darlington NHS Foundation Trust</c:v>
                </c:pt>
              </c:strCache>
            </c:strRef>
          </c:cat>
          <c:val>
            <c:numRef>
              <c:f>Sheet1!$C$2:$C$6</c:f>
              <c:numCache>
                <c:formatCode>0.0</c:formatCode>
                <c:ptCount val="5"/>
                <c:pt idx="0">
                  <c:v>4.8393131099846229</c:v>
                </c:pt>
                <c:pt idx="1">
                  <c:v>4.2244336052886542</c:v>
                </c:pt>
                <c:pt idx="2">
                  <c:v>4.11901576298684</c:v>
                </c:pt>
                <c:pt idx="3">
                  <c:v>3.8999281430147752</c:v>
                </c:pt>
                <c:pt idx="4">
                  <c:v>3.83183492952113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F-48A1-AAC2-9BC115B9313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Sheet1!$B$2:$B$6</c:f>
              <c:numCache>
                <c:formatCode>0.0</c:formatCode>
                <c:ptCount val="5"/>
                <c:pt idx="0">
                  <c:v>6.9307756676176124</c:v>
                </c:pt>
                <c:pt idx="1">
                  <c:v>6.8231136746415091</c:v>
                </c:pt>
                <c:pt idx="2">
                  <c:v>6.7328317580930301</c:v>
                </c:pt>
                <c:pt idx="3">
                  <c:v>6.7263204398794736</c:v>
                </c:pt>
                <c:pt idx="4">
                  <c:v>6.7065008357139577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47-4E81-94F2-3D24D983651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Northumbria Healthcare NHS Foundation Trust</c:v>
                </c:pt>
                <c:pt idx="3">
                  <c:v>South Tees Hospitals NHS Foundation Trust</c:v>
                </c:pt>
                <c:pt idx="4">
                  <c:v>South Tyneside and Sunderland NHS Foundation Trust</c:v>
                </c:pt>
              </c:strCache>
            </c:strRef>
          </c:cat>
          <c:val>
            <c:numRef>
              <c:f>Sheet1!$C$2:$C$6</c:f>
              <c:numCache>
                <c:formatCode>0.0</c:formatCode>
                <c:ptCount val="5"/>
                <c:pt idx="0">
                  <c:v>3.0692243323823876</c:v>
                </c:pt>
                <c:pt idx="1">
                  <c:v>3.1768863253584909</c:v>
                </c:pt>
                <c:pt idx="2">
                  <c:v>3.2671682419069699</c:v>
                </c:pt>
                <c:pt idx="3">
                  <c:v>3.2736795601205264</c:v>
                </c:pt>
                <c:pt idx="4">
                  <c:v>3.2934991642860423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47-4E81-94F2-3D24D983651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4.3736671242095211</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0.63445638338661769</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0.31042845010380482</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3.2408288065610424</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0.3104284501038066</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0.11420253338721054</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6.7846361970783517</c:v>
                </c:pt>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pt idx="0">
                  <c:v>6.9389663609804657</c:v>
                </c:pt>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tx>
                <c:rich>
                  <a:bodyPr/>
                  <a:lstStyle/>
                  <a:p>
                    <a:fld id="{2667D215-1080-4EEC-9FE4-0731E27F77FB}" type="CELLRANGE">
                      <a:rPr lang="en-US" sz="900" b="0" i="0" u="none" strike="noStrike" baseline="0" smtClean="0">
                        <a:effectLst/>
                      </a:rPr>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c20_4. Did any of the following bother you when you were in the waiting area? Not knowing what was happening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5.5596944202311382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0.46859312874616865</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0.61891072156793481</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0.17254768187106606</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1.8013732237689206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0.17254768187106606</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0.61891072156793392</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5.9656479022077491E-2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8.464778174324417</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7.7204325643007676</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AE73506F-93C4-49CB-A959-8F99BA5C59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c20_3. Did any of the following bother you when you were in the waiting area? Not having enough to do</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5.6997011056737232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0.38208766894808299</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0.64645197535163579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0.18022597751306257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1.8815335366962787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0.18022597751306257</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0.60368222753087686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8.5504746478414191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7.8492334958346444</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022598119183992"/>
                  <c:y val="1.678942313603057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c20_2. Did any of the following bother you when you were in the waiting area? Noise from other people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2.9584287610750648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0.20901893328149201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0.30051602840369718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3.1373445357806049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0.30051602840369718</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1.0779199695133688</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0.59983082908850349</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5.5409819414020438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5.0366359906505567</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2667667412704E-3"/>
                </c:manualLayout>
              </c:layout>
              <c:tx>
                <c:rich>
                  <a:bodyPr/>
                  <a:lstStyle/>
                  <a:p>
                    <a:r>
                      <a:rPr lang="en-US" dirty="0"/>
                      <a:t>c20_1. Did any of the following bother you when you were in the waiting area? How long you had to wait</a:t>
                    </a:r>
                  </a:p>
                </c:rich>
              </c:tx>
              <c:dLblPos val="r"/>
              <c:showLegendKey val="0"/>
              <c:showVal val="0"/>
              <c:showCatName val="0"/>
              <c:showSerName val="0"/>
              <c:showPercent val="0"/>
              <c:showBubbleSize val="0"/>
              <c:extLst>
                <c:ext xmlns:c15="http://schemas.microsoft.com/office/drawing/2012/chart" uri="{CE6537A1-D6FC-4f65-9D91-7224C49458BB}">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c20_1. Did any of the following bother you when you were in the waiting area? How long you had to wait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1.3461882809402439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0.16199228622528405</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0.28302523220071008</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2.9547431145340202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0.28302523220070963</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1.0151822892304336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1.814679402375674E-3</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3.3656956956418078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3.2685773566332479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c20_6. Did any of the following bother you when you were in the waiting area? Nothing bothered me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6.9592118452728879</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1.8474601168731155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0.1917048989877177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0.34425981998764144</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7.1704591732218503</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7.8059860411382562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p31. When you were waiting, was your child able to get help from staff if they needed it?</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14B1-4536-A40B-A1E42345E31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9.0751218303017467</c:v>
                </c:pt>
                <c:pt idx="1">
                  <c:v>9.1170346262171602</c:v>
                </c:pt>
                <c:pt idx="2">
                  <c:v>9.1423610208574164</c:v>
                </c:pt>
                <c:pt idx="3">
                  <c:v>9.1553159959339112</c:v>
                </c:pt>
                <c:pt idx="4">
                  <c:v>9.1727990639574255</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14B1-4536-A40B-A1E42345E31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9.2015121063037082</c:v>
                </c:pt>
                <c:pt idx="6">
                  <c:v>9.203659808872013</c:v>
                </c:pt>
                <c:pt idx="7">
                  <c:v>9.2157585117567749</c:v>
                </c:pt>
                <c:pt idx="8">
                  <c:v>9.2388011250482762</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14B1-4536-A40B-A1E42345E31C}"/>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9.262026540918173</c:v>
                </c:pt>
                <c:pt idx="10">
                  <c:v>9.2631217362931277</c:v>
                </c:pt>
                <c:pt idx="11">
                  <c:v>9.2659443681319047</c:v>
                </c:pt>
                <c:pt idx="12">
                  <c:v>9.2670795704079527</c:v>
                </c:pt>
                <c:pt idx="13">
                  <c:v>9.27103820908488</c:v>
                </c:pt>
                <c:pt idx="14">
                  <c:v>9.2784776567960368</c:v>
                </c:pt>
                <c:pt idx="15">
                  <c:v>9.2806687051992185</c:v>
                </c:pt>
                <c:pt idx="16">
                  <c:v>9.2953294064918897</c:v>
                </c:pt>
                <c:pt idx="17">
                  <c:v>9.2982111061591315</c:v>
                </c:pt>
                <c:pt idx="18">
                  <c:v>9.3005612914596814</c:v>
                </c:pt>
                <c:pt idx="19">
                  <c:v>9.3040518466937687</c:v>
                </c:pt>
                <c:pt idx="20">
                  <c:v>9.3113542869896389</c:v>
                </c:pt>
                <c:pt idx="21">
                  <c:v>9.3155771499021132</c:v>
                </c:pt>
                <c:pt idx="22">
                  <c:v>9.3267489799351093</c:v>
                </c:pt>
                <c:pt idx="23">
                  <c:v>9.328302667270485</c:v>
                </c:pt>
                <c:pt idx="24">
                  <c:v>9.3315181765812802</c:v>
                </c:pt>
                <c:pt idx="25">
                  <c:v>9.3319543408824153</c:v>
                </c:pt>
                <c:pt idx="26">
                  <c:v>9.3333247826244889</c:v>
                </c:pt>
                <c:pt idx="27">
                  <c:v>9.3334473041347294</c:v>
                </c:pt>
                <c:pt idx="28">
                  <c:v>9.3482601456424366</c:v>
                </c:pt>
                <c:pt idx="29">
                  <c:v>9.3548330751498199</c:v>
                </c:pt>
                <c:pt idx="30">
                  <c:v>9.3622823599903118</c:v>
                </c:pt>
                <c:pt idx="31">
                  <c:v>9.3647173888159916</c:v>
                </c:pt>
                <c:pt idx="32">
                  <c:v>9.3677171175067588</c:v>
                </c:pt>
                <c:pt idx="33">
                  <c:v>9.372152142335727</c:v>
                </c:pt>
                <c:pt idx="34">
                  <c:v>9.3839814346594732</c:v>
                </c:pt>
                <c:pt idx="35">
                  <c:v>9.3840783617576609</c:v>
                </c:pt>
                <c:pt idx="36">
                  <c:v>9.3903760355010544</c:v>
                </c:pt>
                <c:pt idx="37">
                  <c:v>9.3918269888674413</c:v>
                </c:pt>
                <c:pt idx="38">
                  <c:v>9.393982641694576</c:v>
                </c:pt>
                <c:pt idx="39">
                  <c:v>9.4021779560485239</c:v>
                </c:pt>
                <c:pt idx="40">
                  <c:v>9.4063756579763247</c:v>
                </c:pt>
                <c:pt idx="41">
                  <c:v>9.412380257787996</c:v>
                </c:pt>
                <c:pt idx="42">
                  <c:v>9.4168623919406738</c:v>
                </c:pt>
                <c:pt idx="43">
                  <c:v>9.4183315479034793</c:v>
                </c:pt>
                <c:pt idx="44">
                  <c:v>9.4210262297044238</c:v>
                </c:pt>
                <c:pt idx="45">
                  <c:v>9.4303198286944951</c:v>
                </c:pt>
                <c:pt idx="46">
                  <c:v>9.4310392625607751</c:v>
                </c:pt>
                <c:pt idx="47">
                  <c:v>9.4347463504698634</c:v>
                </c:pt>
                <c:pt idx="48">
                  <c:v>9.4387949598709042</c:v>
                </c:pt>
                <c:pt idx="49">
                  <c:v>9.4407457469826515</c:v>
                </c:pt>
                <c:pt idx="50">
                  <c:v>9.442525652040203</c:v>
                </c:pt>
                <c:pt idx="51">
                  <c:v>9.443966571241182</c:v>
                </c:pt>
                <c:pt idx="52">
                  <c:v>9.4450462207807462</c:v>
                </c:pt>
                <c:pt idx="53">
                  <c:v>9.4484525891842015</c:v>
                </c:pt>
                <c:pt idx="54">
                  <c:v>9.4501091960993744</c:v>
                </c:pt>
                <c:pt idx="55">
                  <c:v>9.4509643729068546</c:v>
                </c:pt>
                <c:pt idx="56">
                  <c:v>9.4526495181213814</c:v>
                </c:pt>
                <c:pt idx="57">
                  <c:v>9.4574154187841213</c:v>
                </c:pt>
                <c:pt idx="58">
                  <c:v>9.4672738734194244</c:v>
                </c:pt>
                <c:pt idx="59">
                  <c:v>9.4681721697909413</c:v>
                </c:pt>
                <c:pt idx="60">
                  <c:v>9.4708281176917026</c:v>
                </c:pt>
                <c:pt idx="61">
                  <c:v>9.472164155502254</c:v>
                </c:pt>
                <c:pt idx="62">
                  <c:v>9.4750083143247483</c:v>
                </c:pt>
                <c:pt idx="63">
                  <c:v>9.475387407081822</c:v>
                </c:pt>
                <c:pt idx="64">
                  <c:v>9.4770726646150685</c:v>
                </c:pt>
                <c:pt idx="65">
                  <c:v>9.4806947988659882</c:v>
                </c:pt>
                <c:pt idx="66">
                  <c:v>9.4816839332120235</c:v>
                </c:pt>
                <c:pt idx="67">
                  <c:v>9.4856309348185253</c:v>
                </c:pt>
                <c:pt idx="68">
                  <c:v>9.4868357377039967</c:v>
                </c:pt>
                <c:pt idx="69">
                  <c:v>9.4885281271489799</c:v>
                </c:pt>
                <c:pt idx="70">
                  <c:v>9.4892339055907087</c:v>
                </c:pt>
                <c:pt idx="71">
                  <c:v>9.5000808392833296</c:v>
                </c:pt>
                <c:pt idx="72">
                  <c:v>9.5018894528867204</c:v>
                </c:pt>
                <c:pt idx="73">
                  <c:v>9.5057029046091035</c:v>
                </c:pt>
                <c:pt idx="74">
                  <c:v>9.5069791177314134</c:v>
                </c:pt>
                <c:pt idx="75">
                  <c:v>9.5086169146143327</c:v>
                </c:pt>
                <c:pt idx="76">
                  <c:v>9.509443182743075</c:v>
                </c:pt>
                <c:pt idx="77">
                  <c:v>9.5102065418654629</c:v>
                </c:pt>
                <c:pt idx="78">
                  <c:v>9.5139405920318918</c:v>
                </c:pt>
                <c:pt idx="79">
                  <c:v>9.5172719992687451</c:v>
                </c:pt>
                <c:pt idx="80">
                  <c:v>9.5196257993635971</c:v>
                </c:pt>
                <c:pt idx="81">
                  <c:v>9.5233596012419302</c:v>
                </c:pt>
                <c:pt idx="82">
                  <c:v>9.5238423176741858</c:v>
                </c:pt>
                <c:pt idx="83">
                  <c:v>9.5253149991555031</c:v>
                </c:pt>
                <c:pt idx="84">
                  <c:v>9.5280026349163709</c:v>
                </c:pt>
                <c:pt idx="85">
                  <c:v>9.5314558440606749</c:v>
                </c:pt>
                <c:pt idx="86">
                  <c:v>9.5322926653461355</c:v>
                </c:pt>
                <c:pt idx="87">
                  <c:v>9.5329705032340133</c:v>
                </c:pt>
                <c:pt idx="88">
                  <c:v>9.542914018537509</c:v>
                </c:pt>
                <c:pt idx="89">
                  <c:v>9.5434964780668778</c:v>
                </c:pt>
                <c:pt idx="90">
                  <c:v>9.5491412474903399</c:v>
                </c:pt>
                <c:pt idx="91">
                  <c:v>9.5541688594315062</c:v>
                </c:pt>
                <c:pt idx="92">
                  <c:v>9.5565205771119732</c:v>
                </c:pt>
                <c:pt idx="93">
                  <c:v>9.562734433266483</c:v>
                </c:pt>
                <c:pt idx="94">
                  <c:v>9.5639747173100602</c:v>
                </c:pt>
                <c:pt idx="95">
                  <c:v>9.5714788854396549</c:v>
                </c:pt>
                <c:pt idx="96">
                  <c:v>9.5723597306189561</c:v>
                </c:pt>
                <c:pt idx="97">
                  <c:v>9.5798442325791999</c:v>
                </c:pt>
                <c:pt idx="98">
                  <c:v>9.5898996108586729</c:v>
                </c:pt>
                <c:pt idx="99">
                  <c:v>9.5923456322450438</c:v>
                </c:pt>
                <c:pt idx="100">
                  <c:v>9.601824609577589</c:v>
                </c:pt>
                <c:pt idx="101">
                  <c:v>9.6032936694397524</c:v>
                </c:pt>
                <c:pt idx="102">
                  <c:v>9.6038825976072619</c:v>
                </c:pt>
                <c:pt idx="103">
                  <c:v>9.6100962553646099</c:v>
                </c:pt>
                <c:pt idx="104">
                  <c:v>9.6201651684608915</c:v>
                </c:pt>
                <c:pt idx="105">
                  <c:v>9.6210400613218798</c:v>
                </c:pt>
                <c:pt idx="106">
                  <c:v>9.6302155269133589</c:v>
                </c:pt>
                <c:pt idx="107">
                  <c:v>9.6532194464187899</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14B1-4536-A40B-A1E42345E31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9.6412476412792341</c:v>
                </c:pt>
                <c:pt idx="109">
                  <c:v>9.6434030049193868</c:v>
                </c:pt>
                <c:pt idx="110">
                  <c:v>9.6526663031021851</c:v>
                </c:pt>
                <c:pt idx="111">
                  <c:v>9.6563643170380615</c:v>
                </c:pt>
                <c:pt idx="112">
                  <c:v>9.6992871311744082</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14B1-4536-A40B-A1E42345E31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9.6687521386787996</c:v>
                </c:pt>
                <c:pt idx="114">
                  <c:v>9.6917849381699916</c:v>
                </c:pt>
                <c:pt idx="115">
                  <c:v>9.7009154307270276</c:v>
                </c:pt>
                <c:pt idx="116">
                  <c:v>9.7054750889696404</c:v>
                </c:pt>
                <c:pt idx="117">
                  <c:v>9.7181241741034583</c:v>
                </c:pt>
                <c:pt idx="118">
                  <c:v>9.7714579769144656</c:v>
                </c:pt>
                <c:pt idx="119">
                  <c:v>9.8053922975736914</c:v>
                </c:pt>
              </c:numCache>
            </c:numRef>
          </c:val>
          <c:extLst>
            <c:ext xmlns:c16="http://schemas.microsoft.com/office/drawing/2014/chart" uri="{C3380CC4-5D6E-409C-BE32-E72D297353CC}">
              <c16:uniqueId val="{00000005-14B1-4536-A40B-A1E42345E31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6-14B1-4536-A40B-A1E42345E31C}"/>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Your Trust</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9.5491412474903399</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14B1-4536-A40B-A1E42345E31C}"/>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676359615582558"/>
          <c:y val="3.4838828664521822E-2"/>
          <c:w val="0.41110804494342279"/>
          <c:h val="0.8470310183951856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1-2D38-43CE-82FB-B3241CA4696D}"/>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3-2D38-43CE-82FB-B3241CA4696D}"/>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Emergency (went to A&amp;E / Casualty / came by ambulance etc)</c:v>
                </c:pt>
                <c:pt idx="1">
                  <c:v>Planned visit / was on the waiting list</c:v>
                </c:pt>
              </c:strCache>
            </c:strRef>
          </c:cat>
          <c:val>
            <c:numRef>
              <c:f>Sheet1!$B$2:$B$3</c:f>
              <c:numCache>
                <c:formatCode>0%</c:formatCode>
                <c:ptCount val="2"/>
                <c:pt idx="0">
                  <c:v>0.77272727272727271</c:v>
                </c:pt>
                <c:pt idx="1">
                  <c:v>0.22727272727272729</c:v>
                </c:pt>
              </c:numCache>
            </c:numRef>
          </c:val>
          <c:extLst>
            <c:ext xmlns:c16="http://schemas.microsoft.com/office/drawing/2014/chart" uri="{C3380CC4-5D6E-409C-BE32-E72D297353CC}">
              <c16:uniqueId val="{00000004-2D38-43CE-82FB-B3241CA4696D}"/>
            </c:ext>
          </c:extLst>
        </c:ser>
        <c:dLbls>
          <c:showLegendKey val="0"/>
          <c:showVal val="0"/>
          <c:showCatName val="0"/>
          <c:showSerName val="0"/>
          <c:showPercent val="0"/>
          <c:showBubbleSize val="0"/>
        </c:dLbls>
        <c:gapWidth val="15"/>
        <c:axId val="-1041867968"/>
        <c:axId val="-1041871776"/>
      </c:barChart>
      <c:catAx>
        <c:axId val="-104186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041871776"/>
        <c:crosses val="autoZero"/>
        <c:auto val="1"/>
        <c:lblAlgn val="ctr"/>
        <c:lblOffset val="100"/>
        <c:tickMarkSkip val="100"/>
        <c:noMultiLvlLbl val="0"/>
      </c:catAx>
      <c:valAx>
        <c:axId val="-1041871776"/>
        <c:scaling>
          <c:orientation val="minMax"/>
        </c:scaling>
        <c:delete val="1"/>
        <c:axPos val="b"/>
        <c:numFmt formatCode="0%" sourceLinked="1"/>
        <c:majorTickMark val="none"/>
        <c:minorTickMark val="none"/>
        <c:tickLblPos val="nextTo"/>
        <c:crossAx val="-10418679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Sheet1!$B$2:$B$6</c:f>
              <c:numCache>
                <c:formatCode>0.0</c:formatCode>
                <c:ptCount val="5"/>
                <c:pt idx="0">
                  <c:v>9.27103820908488</c:v>
                </c:pt>
                <c:pt idx="1">
                  <c:v>9.3267489799351093</c:v>
                </c:pt>
                <c:pt idx="2">
                  <c:v>9.328302667270485</c:v>
                </c:pt>
                <c:pt idx="3">
                  <c:v>9.442525652040203</c:v>
                </c:pt>
                <c:pt idx="4">
                  <c:v>9.4509643729068546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BEB-4C26-A54E-CACD9BC3CD0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Doncaster and Bassetlaw Teaching Hospitals NHS Foundation Trust</c:v>
                </c:pt>
                <c:pt idx="3">
                  <c:v>Calderdale and Huddersfield NHS Foundation Trust</c:v>
                </c:pt>
                <c:pt idx="4">
                  <c:v>York and Scarborough Teaching Hospitals NHS Foundation Trust</c:v>
                </c:pt>
              </c:strCache>
            </c:strRef>
          </c:cat>
          <c:val>
            <c:numRef>
              <c:f>Sheet1!$C$2:$C$6</c:f>
              <c:numCache>
                <c:formatCode>0.0</c:formatCode>
                <c:ptCount val="5"/>
                <c:pt idx="0">
                  <c:v>0.72896179091512003</c:v>
                </c:pt>
                <c:pt idx="1">
                  <c:v>0.67325102006489068</c:v>
                </c:pt>
                <c:pt idx="2">
                  <c:v>0.67169733272951504</c:v>
                </c:pt>
                <c:pt idx="3">
                  <c:v>0.557474347959797</c:v>
                </c:pt>
                <c:pt idx="4">
                  <c:v>0.54903562709314535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BEB-4C26-A54E-CACD9BC3CD0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Sheet1!$B$2:$B$6</c:f>
              <c:numCache>
                <c:formatCode>0.0</c:formatCode>
                <c:ptCount val="5"/>
                <c:pt idx="0">
                  <c:v>9.7009154307270276</c:v>
                </c:pt>
                <c:pt idx="1">
                  <c:v>9.6687521386787996</c:v>
                </c:pt>
                <c:pt idx="2">
                  <c:v>9.6412476412792341</c:v>
                </c:pt>
                <c:pt idx="3">
                  <c:v>9.6100962553646099</c:v>
                </c:pt>
                <c:pt idx="4">
                  <c:v>9.6038825976072619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9E-46E9-9265-AD8176E0373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Northumbria Healthcare NHS Foundation Trust</c:v>
                </c:pt>
                <c:pt idx="2">
                  <c:v>The Newcastle Upon Tyne Hospitals NHS Foundation Trust</c:v>
                </c:pt>
                <c:pt idx="3">
                  <c:v>South Tees Hospitals NHS Foundation Trust</c:v>
                </c:pt>
                <c:pt idx="4">
                  <c:v>North Tees and Hartlepool NHS Foundation Trust</c:v>
                </c:pt>
              </c:strCache>
            </c:strRef>
          </c:cat>
          <c:val>
            <c:numRef>
              <c:f>Sheet1!$C$2:$C$6</c:f>
              <c:numCache>
                <c:formatCode>0.0</c:formatCode>
                <c:ptCount val="5"/>
                <c:pt idx="0">
                  <c:v>0.29908456927297244</c:v>
                </c:pt>
                <c:pt idx="1">
                  <c:v>0.33124786132120043</c:v>
                </c:pt>
                <c:pt idx="2">
                  <c:v>0.35875235872076594</c:v>
                </c:pt>
                <c:pt idx="3">
                  <c:v>0.38990374463539013</c:v>
                </c:pt>
                <c:pt idx="4">
                  <c:v>0.39611740239273807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9E-46E9-9265-AD8176E0373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9.1332764378692861</c:v>
                </c:pt>
              </c:numCache>
            </c:numRef>
          </c:val>
          <c:extLst>
            <c:ext xmlns:c16="http://schemas.microsoft.com/office/drawing/2014/chart" uri="{C3380CC4-5D6E-409C-BE32-E72D297353CC}">
              <c16:uniqueId val="{00000000-8032-4BA2-A254-C5A57640325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0.23358393399394295</c:v>
                </c:pt>
              </c:numCache>
            </c:numRef>
          </c:val>
          <c:extLst>
            <c:ext xmlns:c16="http://schemas.microsoft.com/office/drawing/2014/chart" uri="{C3380CC4-5D6E-409C-BE32-E72D297353CC}">
              <c16:uniqueId val="{00000001-8032-4BA2-A254-C5A57640325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0.12121399001950195</c:v>
                </c:pt>
              </c:numCache>
            </c:numRef>
          </c:val>
          <c:extLst>
            <c:ext xmlns:c16="http://schemas.microsoft.com/office/drawing/2014/chart" uri="{C3380CC4-5D6E-409C-BE32-E72D297353CC}">
              <c16:uniqueId val="{00000002-8032-4BA2-A254-C5A57640325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3.3793554157893979E-2</c:v>
                </c:pt>
              </c:numCache>
            </c:numRef>
          </c:val>
          <c:extLst>
            <c:ext xmlns:c16="http://schemas.microsoft.com/office/drawing/2014/chart" uri="{C3380CC4-5D6E-409C-BE32-E72D297353CC}">
              <c16:uniqueId val="{00000003-8032-4BA2-A254-C5A57640325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0.3527998923886102</c:v>
                </c:pt>
              </c:numCache>
            </c:numRef>
          </c:val>
          <c:extLst>
            <c:ext xmlns:c16="http://schemas.microsoft.com/office/drawing/2014/chart" uri="{C3380CC4-5D6E-409C-BE32-E72D297353CC}">
              <c16:uniqueId val="{00000004-8032-4BA2-A254-C5A57640325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3.3793554157893979E-2</c:v>
                </c:pt>
              </c:numCache>
            </c:numRef>
          </c:val>
          <c:extLst>
            <c:ext xmlns:c16="http://schemas.microsoft.com/office/drawing/2014/chart" uri="{C3380CC4-5D6E-409C-BE32-E72D297353CC}">
              <c16:uniqueId val="{00000005-8032-4BA2-A254-C5A57640325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4.6921806754562922E-2</c:v>
                </c:pt>
              </c:numCache>
            </c:numRef>
          </c:val>
          <c:extLst>
            <c:ext xmlns:c16="http://schemas.microsoft.com/office/drawing/2014/chart" uri="{C3380CC4-5D6E-409C-BE32-E72D297353CC}">
              <c16:uniqueId val="{00000006-8032-4BA2-A254-C5A57640325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8032-4BA2-A254-C5A57640325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9.8330572691583882</c:v>
                </c:pt>
              </c:numCache>
            </c:numRef>
          </c:xVal>
          <c:yVal>
            <c:numLit>
              <c:formatCode>General</c:formatCode>
              <c:ptCount val="1"/>
              <c:pt idx="0">
                <c:v>1</c:v>
              </c:pt>
            </c:numLit>
          </c:yVal>
          <c:smooth val="0"/>
          <c:extLst>
            <c:ext xmlns:c16="http://schemas.microsoft.com/office/drawing/2014/chart" uri="{C3380CC4-5D6E-409C-BE32-E72D297353CC}">
              <c16:uniqueId val="{00000008-8032-4BA2-A254-C5A57640325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032-4BA2-A254-C5A576403258}"/>
              </c:ext>
            </c:extLst>
          </c:dPt>
          <c:xVal>
            <c:numRef>
              <c:f>Sheet1!$B$12</c:f>
              <c:numCache>
                <c:formatCode>0.0</c:formatCode>
                <c:ptCount val="1"/>
                <c:pt idx="0">
                  <c:v>9.6982678622349301</c:v>
                </c:pt>
              </c:numCache>
            </c:numRef>
          </c:xVal>
          <c:yVal>
            <c:numLit>
              <c:formatCode>General</c:formatCode>
              <c:ptCount val="1"/>
              <c:pt idx="0">
                <c:v>1</c:v>
              </c:pt>
            </c:numLit>
          </c:yVal>
          <c:smooth val="0"/>
          <c:extLst>
            <c:ext xmlns:c16="http://schemas.microsoft.com/office/drawing/2014/chart" uri="{C3380CC4-5D6E-409C-BE32-E72D297353CC}">
              <c16:uniqueId val="{0000000A-8032-4BA2-A254-C5A576403258}"/>
            </c:ext>
          </c:extLst>
        </c:ser>
        <c:ser>
          <c:idx val="9"/>
          <c:order val="10"/>
          <c:tx>
            <c:v>label</c:v>
          </c:tx>
          <c:spPr>
            <a:ln w="25400" cap="rnd">
              <a:noFill/>
              <a:round/>
            </a:ln>
            <a:effectLst/>
          </c:spPr>
          <c:marker>
            <c:symbol val="none"/>
          </c:marker>
          <c:dLbls>
            <c:dLbl>
              <c:idx val="0"/>
              <c:layout>
                <c:manualLayout>
                  <c:x val="-0.21286876281372752"/>
                  <c:y val="6.912215247202959E-17"/>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032-4BA2-A254-C5A57640325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p35. Were you able to be with your child as much as you wanted to?</c:v>
                  </c:pt>
                </c15:dlblRangeCache>
              </c15:datalabelsRange>
            </c:ext>
            <c:ext xmlns:c16="http://schemas.microsoft.com/office/drawing/2014/chart" uri="{C3380CC4-5D6E-409C-BE32-E72D297353CC}">
              <c16:uniqueId val="{0000000C-8032-4BA2-A254-C5A57640325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7.9757675351922979</c:v>
                </c:pt>
              </c:numCache>
            </c:numRef>
          </c:val>
          <c:extLst>
            <c:ext xmlns:c16="http://schemas.microsoft.com/office/drawing/2014/chart" uri="{C3380CC4-5D6E-409C-BE32-E72D297353CC}">
              <c16:uniqueId val="{00000000-011A-4D55-A978-C209D6AFE65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011A-4D55-A978-C209D6AFE65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0.26811450886958088</c:v>
                </c:pt>
              </c:numCache>
            </c:numRef>
          </c:val>
          <c:extLst>
            <c:ext xmlns:c16="http://schemas.microsoft.com/office/drawing/2014/chart" uri="{C3380CC4-5D6E-409C-BE32-E72D297353CC}">
              <c16:uniqueId val="{00000002-011A-4D55-A978-C209D6AFE65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9.5156587103927492E-2</c:v>
                </c:pt>
              </c:numCache>
            </c:numRef>
          </c:val>
          <c:extLst>
            <c:ext xmlns:c16="http://schemas.microsoft.com/office/drawing/2014/chart" uri="{C3380CC4-5D6E-409C-BE32-E72D297353CC}">
              <c16:uniqueId val="{00000003-011A-4D55-A978-C209D6AFE65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0.99342121676451356</c:v>
                </c:pt>
              </c:numCache>
            </c:numRef>
          </c:val>
          <c:extLst>
            <c:ext xmlns:c16="http://schemas.microsoft.com/office/drawing/2014/chart" uri="{C3380CC4-5D6E-409C-BE32-E72D297353CC}">
              <c16:uniqueId val="{00000004-011A-4D55-A978-C209D6AFE65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9.5156587103927492E-2</c:v>
                </c:pt>
              </c:numCache>
            </c:numRef>
          </c:val>
          <c:extLst>
            <c:ext xmlns:c16="http://schemas.microsoft.com/office/drawing/2014/chart" uri="{C3380CC4-5D6E-409C-BE32-E72D297353CC}">
              <c16:uniqueId val="{00000005-011A-4D55-A978-C209D6AFE65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0.23042357042844763</c:v>
                </c:pt>
              </c:numCache>
            </c:numRef>
          </c:val>
          <c:extLst>
            <c:ext xmlns:c16="http://schemas.microsoft.com/office/drawing/2014/chart" uri="{C3380CC4-5D6E-409C-BE32-E72D297353CC}">
              <c16:uniqueId val="{00000006-011A-4D55-A978-C209D6AFE65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11A-4D55-A978-C209D6AFE651}"/>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8.8470955274713194</c:v>
                </c:pt>
              </c:numCache>
            </c:numRef>
          </c:xVal>
          <c:yVal>
            <c:numLit>
              <c:formatCode>General</c:formatCode>
              <c:ptCount val="1"/>
              <c:pt idx="0">
                <c:v>1</c:v>
              </c:pt>
            </c:numLit>
          </c:yVal>
          <c:smooth val="0"/>
          <c:extLst>
            <c:ext xmlns:c16="http://schemas.microsoft.com/office/drawing/2014/chart" uri="{C3380CC4-5D6E-409C-BE32-E72D297353CC}">
              <c16:uniqueId val="{00000008-011A-4D55-A978-C209D6AFE65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11A-4D55-A978-C209D6AFE651}"/>
              </c:ext>
            </c:extLst>
          </c:dPt>
          <c:xVal>
            <c:numRef>
              <c:f>Sheet1!$B$12</c:f>
              <c:numCache>
                <c:formatCode>0.0</c:formatCode>
                <c:ptCount val="1"/>
                <c:pt idx="0">
                  <c:v>8.835749239548063</c:v>
                </c:pt>
              </c:numCache>
            </c:numRef>
          </c:xVal>
          <c:yVal>
            <c:numLit>
              <c:formatCode>General</c:formatCode>
              <c:ptCount val="1"/>
              <c:pt idx="0">
                <c:v>1</c:v>
              </c:pt>
            </c:numLit>
          </c:yVal>
          <c:smooth val="0"/>
          <c:extLst>
            <c:ext xmlns:c16="http://schemas.microsoft.com/office/drawing/2014/chart" uri="{C3380CC4-5D6E-409C-BE32-E72D297353CC}">
              <c16:uniqueId val="{0000000A-011A-4D55-A978-C209D6AFE651}"/>
            </c:ext>
          </c:extLst>
        </c:ser>
        <c:ser>
          <c:idx val="9"/>
          <c:order val="10"/>
          <c:tx>
            <c:v>label</c:v>
          </c:tx>
          <c:spPr>
            <a:ln w="25400" cap="rnd">
              <a:noFill/>
              <a:round/>
            </a:ln>
            <a:effectLst/>
          </c:spPr>
          <c:marker>
            <c:symbol val="none"/>
          </c:marker>
          <c:dLbls>
            <c:dLbl>
              <c:idx val="0"/>
              <c:layout>
                <c:manualLayout>
                  <c:x val="-0.22484610794338028"/>
                  <c:y val="-2.5183308469171856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011A-4D55-A978-C209D6AFE65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p34. How clean was the hospital room or ward?</c:v>
                  </c:pt>
                </c15:dlblRangeCache>
              </c15:datalabelsRange>
            </c:ext>
            <c:ext xmlns:c16="http://schemas.microsoft.com/office/drawing/2014/chart" uri="{C3380CC4-5D6E-409C-BE32-E72D297353CC}">
              <c16:uniqueId val="{0000000C-011A-4D55-A978-C209D6AFE651}"/>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9.4237766454897862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0.30745114155399378</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3.7091596629805323E-2</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1.0340859824104598E-2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0.10795710377499645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1.0340859824104598E-2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3.7091596629805323E-2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6.5950196273403705E-2</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9.967270945841312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9.8326387953851881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452097349587287"/>
                  <c:y val="5.9829669402868017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p32. For most of their stay in hospital, what type of ward did your child stay 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Sheet1!$D$2:$D$75</c:f>
              <c:numCache>
                <c:formatCode>General</c:formatCode>
                <c:ptCount val="74"/>
                <c:pt idx="0">
                  <c:v>5.6064765332927271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0-ECF5-4365-801E-543DB697F49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Sheet1!$E$2:$E$75</c:f>
              <c:numCache>
                <c:formatCode>General</c:formatCode>
                <c:ptCount val="74"/>
                <c:pt idx="0">
                  <c:v>#N/A</c:v>
                </c:pt>
                <c:pt idx="1">
                  <c:v>5.7053116686386192</c:v>
                </c:pt>
                <c:pt idx="2">
                  <c:v>5.9373498800985773</c:v>
                </c:pt>
                <c:pt idx="3">
                  <c:v>5.9500408942981791</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1-ECF5-4365-801E-543DB697F49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Sheet1!$F$2:$F$75</c:f>
              <c:numCache>
                <c:formatCode>General</c:formatCode>
                <c:ptCount val="74"/>
                <c:pt idx="0">
                  <c:v>#N/A</c:v>
                </c:pt>
                <c:pt idx="1">
                  <c:v>#N/A</c:v>
                </c:pt>
                <c:pt idx="2">
                  <c:v>#N/A</c:v>
                </c:pt>
                <c:pt idx="3">
                  <c:v>#N/A</c:v>
                </c:pt>
                <c:pt idx="4">
                  <c:v>5.8928502346890106</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2-ECF5-4365-801E-543DB697F493}"/>
            </c:ext>
          </c:extLst>
        </c:ser>
        <c:ser>
          <c:idx val="3"/>
          <c:order val="3"/>
          <c:tx>
            <c:strRef>
              <c:f>Sheet1!$G$1</c:f>
              <c:strCache>
                <c:ptCount val="1"/>
                <c:pt idx="0">
                  <c:v>About the same</c:v>
                </c:pt>
              </c:strCache>
            </c:strRef>
          </c:tx>
          <c:spPr>
            <a:solidFill>
              <a:srgbClr val="D9D9D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Sheet1!$G$2:$G$75</c:f>
              <c:numCache>
                <c:formatCode>General</c:formatCode>
                <c:ptCount val="74"/>
                <c:pt idx="0">
                  <c:v>#N/A</c:v>
                </c:pt>
                <c:pt idx="1">
                  <c:v>#N/A</c:v>
                </c:pt>
                <c:pt idx="2">
                  <c:v>#N/A</c:v>
                </c:pt>
                <c:pt idx="3">
                  <c:v>#N/A</c:v>
                </c:pt>
                <c:pt idx="4">
                  <c:v>#N/A</c:v>
                </c:pt>
                <c:pt idx="5">
                  <c:v>6.0812761773087667</c:v>
                </c:pt>
                <c:pt idx="6">
                  <c:v>6.1495459848932574</c:v>
                </c:pt>
                <c:pt idx="7">
                  <c:v>6.159330082577525</c:v>
                </c:pt>
                <c:pt idx="8">
                  <c:v>6.1991377016673974</c:v>
                </c:pt>
                <c:pt idx="9">
                  <c:v>6.206263266557408</c:v>
                </c:pt>
                <c:pt idx="10">
                  <c:v>6.2085170947634358</c:v>
                </c:pt>
                <c:pt idx="11">
                  <c:v>6.2311637790647589</c:v>
                </c:pt>
                <c:pt idx="12">
                  <c:v>6.235380441927397</c:v>
                </c:pt>
                <c:pt idx="13">
                  <c:v>6.2441351264851734</c:v>
                </c:pt>
                <c:pt idx="14">
                  <c:v>6.2441460669199724</c:v>
                </c:pt>
                <c:pt idx="15">
                  <c:v>6.2478242272096827</c:v>
                </c:pt>
                <c:pt idx="16">
                  <c:v>6.2626349614155181</c:v>
                </c:pt>
                <c:pt idx="17">
                  <c:v>6.2773745284822011</c:v>
                </c:pt>
                <c:pt idx="18">
                  <c:v>6.3592587986221636</c:v>
                </c:pt>
                <c:pt idx="19">
                  <c:v>6.3682584622508456</c:v>
                </c:pt>
                <c:pt idx="20">
                  <c:v>6.4473997108087078</c:v>
                </c:pt>
                <c:pt idx="21">
                  <c:v>6.4488495874607636</c:v>
                </c:pt>
                <c:pt idx="22">
                  <c:v>6.4559777550178232</c:v>
                </c:pt>
                <c:pt idx="23">
                  <c:v>6.4616963755464711</c:v>
                </c:pt>
                <c:pt idx="24">
                  <c:v>6.46587899253002</c:v>
                </c:pt>
                <c:pt idx="25">
                  <c:v>6.4689847440743229</c:v>
                </c:pt>
                <c:pt idx="26">
                  <c:v>6.5223838227991608</c:v>
                </c:pt>
                <c:pt idx="27">
                  <c:v>6.5294805946266381</c:v>
                </c:pt>
                <c:pt idx="28">
                  <c:v>6.5660980307552608</c:v>
                </c:pt>
                <c:pt idx="29">
                  <c:v>6.5766317822810327</c:v>
                </c:pt>
                <c:pt idx="30">
                  <c:v>6.5916673725857384</c:v>
                </c:pt>
                <c:pt idx="31">
                  <c:v>6.597493682932555</c:v>
                </c:pt>
                <c:pt idx="32">
                  <c:v>6.6012687185411334</c:v>
                </c:pt>
                <c:pt idx="33">
                  <c:v>6.6221083080213434</c:v>
                </c:pt>
                <c:pt idx="34">
                  <c:v>6.6325591203039886</c:v>
                </c:pt>
                <c:pt idx="35">
                  <c:v>6.6711446779537953</c:v>
                </c:pt>
                <c:pt idx="36">
                  <c:v>6.6754983451582994</c:v>
                </c:pt>
                <c:pt idx="37">
                  <c:v>6.6763753341658729</c:v>
                </c:pt>
                <c:pt idx="38">
                  <c:v>6.6877445260604373</c:v>
                </c:pt>
                <c:pt idx="39">
                  <c:v>6.692361412488645</c:v>
                </c:pt>
                <c:pt idx="40">
                  <c:v>6.6963276767193696</c:v>
                </c:pt>
                <c:pt idx="41">
                  <c:v>6.6981216427015164</c:v>
                </c:pt>
                <c:pt idx="42">
                  <c:v>6.7178171347324884</c:v>
                </c:pt>
                <c:pt idx="43">
                  <c:v>6.7676453216298791</c:v>
                </c:pt>
                <c:pt idx="44">
                  <c:v>6.7938970596138022</c:v>
                </c:pt>
                <c:pt idx="45">
                  <c:v>6.8320817197129386</c:v>
                </c:pt>
                <c:pt idx="46">
                  <c:v>6.8527037225569387</c:v>
                </c:pt>
                <c:pt idx="47">
                  <c:v>6.866070455529929</c:v>
                </c:pt>
                <c:pt idx="48">
                  <c:v>6.8703448261208031</c:v>
                </c:pt>
                <c:pt idx="49">
                  <c:v>6.9190137257296422</c:v>
                </c:pt>
                <c:pt idx="50">
                  <c:v>6.9212395795880566</c:v>
                </c:pt>
                <c:pt idx="51">
                  <c:v>6.9295649537623021</c:v>
                </c:pt>
                <c:pt idx="52">
                  <c:v>6.9360438287606643</c:v>
                </c:pt>
                <c:pt idx="53">
                  <c:v>6.9457757920496412</c:v>
                </c:pt>
                <c:pt idx="54">
                  <c:v>6.9592812866286273</c:v>
                </c:pt>
                <c:pt idx="55">
                  <c:v>6.9712424510947031</c:v>
                </c:pt>
                <c:pt idx="56">
                  <c:v>6.9795632404220633</c:v>
                </c:pt>
                <c:pt idx="57">
                  <c:v>6.9819265963191697</c:v>
                </c:pt>
                <c:pt idx="58">
                  <c:v>6.9915182959720967</c:v>
                </c:pt>
                <c:pt idx="59">
                  <c:v>7.0076692047690559</c:v>
                </c:pt>
                <c:pt idx="60">
                  <c:v>7.0102577905491339</c:v>
                </c:pt>
                <c:pt idx="61">
                  <c:v>7.0723236480088891</c:v>
                </c:pt>
                <c:pt idx="62">
                  <c:v>7.0723820366018453</c:v>
                </c:pt>
                <c:pt idx="63">
                  <c:v>7.0761705173150418</c:v>
                </c:pt>
                <c:pt idx="64">
                  <c:v>7.0891258856166246</c:v>
                </c:pt>
                <c:pt idx="65">
                  <c:v>7.1441096706730249</c:v>
                </c:pt>
                <c:pt idx="66">
                  <c:v>7.1523605129941146</c:v>
                </c:pt>
                <c:pt idx="67">
                  <c:v>7.1970162612698401</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3-ECF5-4365-801E-543DB697F49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Sheet1!$H$2:$H$75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7.2010821887909851</c:v>
                </c:pt>
                <c:pt idx="69">
                  <c:v>7.2282659969717606</c:v>
                </c:pt>
                <c:pt idx="70">
                  <c:v>7.3400775579052073</c:v>
                </c:pt>
                <c:pt idx="71">
                  <c:v>#N/A</c:v>
                </c:pt>
                <c:pt idx="72">
                  <c:v>#N/A</c:v>
                </c:pt>
                <c:pt idx="73">
                  <c:v>#N/A</c:v>
                </c:pt>
              </c:numCache>
            </c:numRef>
          </c:val>
          <c:extLst>
            <c:ext xmlns:c16="http://schemas.microsoft.com/office/drawing/2014/chart" uri="{C3380CC4-5D6E-409C-BE32-E72D297353CC}">
              <c16:uniqueId val="{00000004-ECF5-4365-801E-543DB697F49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Sheet1!$I$2:$I$75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7.5312406642866589</c:v>
                </c:pt>
                <c:pt idx="72">
                  <c:v>7.7009473849716903</c:v>
                </c:pt>
                <c:pt idx="73">
                  <c:v>#N/A</c:v>
                </c:pt>
              </c:numCache>
            </c:numRef>
          </c:val>
          <c:extLst>
            <c:ext xmlns:c16="http://schemas.microsoft.com/office/drawing/2014/chart" uri="{C3380CC4-5D6E-409C-BE32-E72D297353CC}">
              <c16:uniqueId val="{00000005-ECF5-4365-801E-543DB697F49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Sheet1!$J$2:$J$75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7.9671170207090736</c:v>
                </c:pt>
              </c:numCache>
            </c:numRef>
          </c:val>
          <c:extLst>
            <c:ext xmlns:c16="http://schemas.microsoft.com/office/drawing/2014/chart" uri="{C3380CC4-5D6E-409C-BE32-E72D297353CC}">
              <c16:uniqueId val="{00000006-ECF5-4365-801E-543DB697F49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Sheet1!$A$2:$A$75</c:f>
              <c:strCache>
                <c:ptCount val="7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strCache>
            </c:strRef>
          </c:cat>
          <c:val>
            <c:numRef>
              <c:f>Sheet1!$K$2:$K$75</c:f>
              <c:numCache>
                <c:formatCode>General</c:formatCode>
                <c:ptCount val="7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numCache>
            </c:numRef>
          </c:val>
          <c:extLst>
            <c:ext xmlns:c16="http://schemas.microsoft.com/office/drawing/2014/chart" uri="{C3380CC4-5D6E-409C-BE32-E72D297353CC}">
              <c16:uniqueId val="{00000007-ECF5-4365-801E-543DB697F49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Sheet1!$B$2:$B$6</c:f>
              <c:numCache>
                <c:formatCode>0.0</c:formatCode>
                <c:ptCount val="5"/>
                <c:pt idx="0">
                  <c:v>6.3592587986221636</c:v>
                </c:pt>
                <c:pt idx="1">
                  <c:v>6.5766317822810327</c:v>
                </c:pt>
                <c:pt idx="2">
                  <c:v>6.8320817197129386</c:v>
                </c:pt>
                <c:pt idx="3">
                  <c:v>6.9190137257296422</c:v>
                </c:pt>
                <c:pt idx="4">
                  <c:v>6.9295649537623021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BF3-4A27-A459-46C036C6ABCE}"/>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Tees and Hartlepool NHS Foundation Trust</c:v>
                </c:pt>
                <c:pt idx="1">
                  <c:v>Bradford Teaching Hospitals NHS Foundation Trust</c:v>
                </c:pt>
                <c:pt idx="2">
                  <c:v>York and Scarborough Teaching Hospitals NHS Foundation Trust</c:v>
                </c:pt>
                <c:pt idx="3">
                  <c:v>Calderdale and Huddersfield NHS Foundation Trust</c:v>
                </c:pt>
                <c:pt idx="4">
                  <c:v>Sheffield Children's NHS Foundation Trust</c:v>
                </c:pt>
              </c:strCache>
            </c:strRef>
          </c:cat>
          <c:val>
            <c:numRef>
              <c:f>Sheet1!$C$2:$C$6</c:f>
              <c:numCache>
                <c:formatCode>0.0</c:formatCode>
                <c:ptCount val="5"/>
                <c:pt idx="0">
                  <c:v>3.6407412013778364</c:v>
                </c:pt>
                <c:pt idx="1">
                  <c:v>3.4233682177189673</c:v>
                </c:pt>
                <c:pt idx="2">
                  <c:v>3.1679182802870614</c:v>
                </c:pt>
                <c:pt idx="3">
                  <c:v>3.0809862742703578</c:v>
                </c:pt>
                <c:pt idx="4">
                  <c:v>3.0704350462376979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BF3-4A27-A459-46C036C6ABCE}"/>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Sheet1!$B$2:$B$6</c:f>
              <c:numCache>
                <c:formatCode>0.0</c:formatCode>
                <c:ptCount val="5"/>
                <c:pt idx="0">
                  <c:v>7.9671170207090736</c:v>
                </c:pt>
                <c:pt idx="1">
                  <c:v>7.5312406642866589</c:v>
                </c:pt>
                <c:pt idx="2">
                  <c:v>7.1970162612698401</c:v>
                </c:pt>
                <c:pt idx="3">
                  <c:v>7.0891258856166246</c:v>
                </c:pt>
                <c:pt idx="4">
                  <c:v>7.0723820366018453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63-45CC-92F9-9DD24FC6CFC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Cumbria Integrated Care NHS Foundation Trust</c:v>
                </c:pt>
                <c:pt idx="3">
                  <c:v>The Newcastle Upon Tyne Hospitals NHS Foundation Trust</c:v>
                </c:pt>
                <c:pt idx="4">
                  <c:v>Hull University Teaching Hospitals NHS Trust</c:v>
                </c:pt>
              </c:strCache>
            </c:strRef>
          </c:cat>
          <c:val>
            <c:numRef>
              <c:f>Sheet1!$C$2:$C$6</c:f>
              <c:numCache>
                <c:formatCode>0.0</c:formatCode>
                <c:ptCount val="5"/>
                <c:pt idx="0">
                  <c:v>2.0328829792909264</c:v>
                </c:pt>
                <c:pt idx="1">
                  <c:v>2.4687593357133411</c:v>
                </c:pt>
                <c:pt idx="2">
                  <c:v>2.8029837387301599</c:v>
                </c:pt>
                <c:pt idx="3">
                  <c:v>2.9108741143833754</c:v>
                </c:pt>
                <c:pt idx="4">
                  <c:v>2.9276179633981547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63-45CC-92F9-9DD24FC6CFC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9A0D-4504-87B1-10F37340587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9A0D-4504-87B1-10F37340587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9A0D-4504-87B1-10F37340587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9A0D-4504-87B1-10F37340587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9A0D-4504-87B1-10F37340587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9A0D-4504-87B1-10F37340587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9A0D-4504-87B1-10F37340587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9A0D-4504-87B1-10F373405877}"/>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9A0D-4504-87B1-10F37340587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A0D-4504-87B1-10F373405877}"/>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9A0D-4504-87B1-10F373405877}"/>
            </c:ext>
          </c:extLst>
        </c:ser>
        <c:ser>
          <c:idx val="9"/>
          <c:order val="10"/>
          <c:tx>
            <c:v>label</c:v>
          </c:tx>
          <c:spPr>
            <a:ln w="25400" cap="rnd">
              <a:noFill/>
              <a:round/>
            </a:ln>
            <a:effectLst/>
          </c:spPr>
          <c:marker>
            <c:symbol val="none"/>
          </c:marker>
          <c:dLbls>
            <c:dLbl>
              <c:idx val="0"/>
              <c:layout>
                <c:manualLayout>
                  <c:x val="-0.20899610223794818"/>
                  <c:y val="-1.6789092642081001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A0D-4504-87B1-10F37340587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c3_6. If you stayed overnight, did anything stop you from sleeping? I was not stopped from sleeping</c:v>
                  </c:pt>
                </c15:dlblRangeCache>
              </c15:datalabelsRange>
            </c:ext>
            <c:ext xmlns:c16="http://schemas.microsoft.com/office/drawing/2014/chart" uri="{C3380CC4-5D6E-409C-BE32-E72D297353CC}">
              <c16:uniqueId val="{0000000C-9A0D-4504-87B1-10F373405877}"/>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99610223794818"/>
                  <c:y val="1.5081667999646123E-2"/>
                </c:manualLayout>
              </c:layout>
              <c:tx>
                <c:rich>
                  <a:bodyPr/>
                  <a:lstStyle/>
                  <a:p>
                    <a:fld id="{AE73506F-93C4-49CB-A959-8F99BA5C5933}"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8281538397921937"/>
                      <c:h val="0.25915376882870589"/>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c3_4. If you stayed overnight, did anything stop you from sleeping? Room temperature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534795357487022"/>
          <c:y val="8.580468322544664E-2"/>
          <c:w val="0.62577530860519504"/>
          <c:h val="0.85884032151910106"/>
        </c:manualLayout>
      </c:layout>
      <c:barChart>
        <c:barDir val="bar"/>
        <c:grouping val="clustered"/>
        <c:varyColors val="0"/>
        <c:ser>
          <c:idx val="0"/>
          <c:order val="0"/>
          <c:tx>
            <c:strRef>
              <c:f>Feuil1!$B$1</c:f>
              <c:strCache>
                <c:ptCount val="1"/>
                <c:pt idx="0">
                  <c:v>Percentage</c:v>
                </c:pt>
              </c:strCache>
            </c:strRef>
          </c:tx>
          <c:spPr>
            <a:ln>
              <a:noFill/>
            </a:ln>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DB3E-4AD4-AB92-E86B4B6FF3C4}"/>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DB3E-4AD4-AB92-E86B4B6FF3C4}"/>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DB3E-4AD4-AB92-E86B4B6FF3C4}"/>
              </c:ext>
            </c:extLst>
          </c:dPt>
          <c:dLbls>
            <c:spPr>
              <a:noFill/>
              <a:ln>
                <a:noFill/>
              </a:ln>
              <a:effectLst/>
            </c:spPr>
            <c:txPr>
              <a:bodyPr rot="0" spcFirstLastPara="1" vertOverflow="ellipsis" vert="horz" wrap="square" lIns="38100" tIns="0" rIns="38100" bIns="0" anchor="ctr" anchorCtr="1">
                <a:spAutoFit/>
              </a:bodyPr>
              <a:lstStyle/>
              <a:p>
                <a:pPr>
                  <a:defRPr sz="1100"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0-7 </c:v>
                </c:pt>
                <c:pt idx="1">
                  <c:v>8-11</c:v>
                </c:pt>
                <c:pt idx="2">
                  <c:v>12-15</c:v>
                </c:pt>
              </c:strCache>
            </c:strRef>
          </c:cat>
          <c:val>
            <c:numRef>
              <c:f>Feuil1!$B$2:$B$4</c:f>
              <c:numCache>
                <c:formatCode>0%</c:formatCode>
                <c:ptCount val="3"/>
                <c:pt idx="0">
                  <c:v>0.67532467532467533</c:v>
                </c:pt>
                <c:pt idx="1">
                  <c:v>0.1688311688311688</c:v>
                </c:pt>
                <c:pt idx="2">
                  <c:v>0.15584415584415581</c:v>
                </c:pt>
              </c:numCache>
            </c:numRef>
          </c:val>
          <c:extLst>
            <c:ext xmlns:c16="http://schemas.microsoft.com/office/drawing/2014/chart" uri="{C3380CC4-5D6E-409C-BE32-E72D297353CC}">
              <c16:uniqueId val="{00000006-DB3E-4AD4-AB92-E86B4B6FF3C4}"/>
            </c:ext>
          </c:extLst>
        </c:ser>
        <c:dLbls>
          <c:showLegendKey val="0"/>
          <c:showVal val="0"/>
          <c:showCatName val="0"/>
          <c:showSerName val="0"/>
          <c:showPercent val="0"/>
          <c:showBubbleSize val="0"/>
        </c:dLbls>
        <c:gapWidth val="100"/>
        <c:axId val="-1041861984"/>
        <c:axId val="-1041864160"/>
      </c:barChart>
      <c:valAx>
        <c:axId val="-1041864160"/>
        <c:scaling>
          <c:orientation val="minMax"/>
        </c:scaling>
        <c:delete val="1"/>
        <c:axPos val="t"/>
        <c:numFmt formatCode="0%" sourceLinked="1"/>
        <c:majorTickMark val="out"/>
        <c:minorTickMark val="none"/>
        <c:tickLblPos val="none"/>
        <c:crossAx val="-1041861984"/>
        <c:crosses val="autoZero"/>
        <c:crossBetween val="between"/>
      </c:valAx>
      <c:catAx>
        <c:axId val="-1041861984"/>
        <c:scaling>
          <c:orientation val="maxMin"/>
        </c:scaling>
        <c:delete val="0"/>
        <c:axPos val="l"/>
        <c:numFmt formatCode="General" sourceLinked="1"/>
        <c:majorTickMark val="out"/>
        <c:minorTickMark val="none"/>
        <c:tickLblPos val="nextTo"/>
        <c:txPr>
          <a:bodyPr/>
          <a:lstStyle/>
          <a:p>
            <a:pPr>
              <a:defRPr sz="1100"/>
            </a:pPr>
            <a:endParaRPr lang="en-US"/>
          </a:p>
        </c:txPr>
        <c:crossAx val="-104186416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53604456761006"/>
                  <c:y val="1.6789480137163387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19680345435114688"/>
                      <c:h val="0.36404977534511535"/>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c3_3. If you stayed overnight, did anything stop you from sleeping? Hospital lighting</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1112137266999"/>
                  <c:y val="5.9829669402869335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19359567973281355"/>
                      <c:h val="0.32214626061736068"/>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c3_1. If you stayed overnight, did anything stop you from sleeping? Noise from other people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6.5749968421795284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1.7329673696028891E-2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2.0093381599656777</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5.7765248417435799E-2</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4140544"/>
        <c:axId val="89414217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7.4767097764497121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7.5969955958583961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792619244440721"/>
                  <c:y val="-1.5363178877693943E-2"/>
                </c:manualLayout>
              </c:layout>
              <c:tx>
                <c:rich>
                  <a:bodyPr rot="0" spcFirstLastPara="1" vertOverflow="ellipsis" vert="horz" wrap="square" lIns="0" tIns="19050" rIns="0" bIns="19050" anchor="ctr" anchorCtr="0">
                    <a:no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fld id="{5D469492-16B5-44BD-9FF7-C5581699FBA3}" type="CELLRANGE">
                      <a:rPr lang="en-US" smtClean="0"/>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t>[CELLRANGE]</a:t>
                    </a:fld>
                    <a:endParaRPr lang="en-GB"/>
                  </a:p>
                </c:rich>
              </c:tx>
              <c:spPr>
                <a:noFill/>
                <a:ln>
                  <a:noFill/>
                </a:ln>
                <a:effectLst/>
              </c:spPr>
              <c:dLblPos val="r"/>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layout>
                    <c:manualLayout>
                      <c:w val="0.20142358110268718"/>
                      <c:h val="0.36404966134284972"/>
                    </c:manualLayout>
                  </c15:layout>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c4. How suitable was the ward for someone your age?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4147072"/>
        <c:axId val="894141088"/>
      </c:scatterChart>
      <c:catAx>
        <c:axId val="894140544"/>
        <c:scaling>
          <c:orientation val="minMax"/>
        </c:scaling>
        <c:delete val="1"/>
        <c:axPos val="l"/>
        <c:numFmt formatCode="General" sourceLinked="1"/>
        <c:majorTickMark val="out"/>
        <c:minorTickMark val="none"/>
        <c:tickLblPos val="nextTo"/>
        <c:crossAx val="894142176"/>
        <c:crosses val="autoZero"/>
        <c:auto val="1"/>
        <c:lblAlgn val="ctr"/>
        <c:lblOffset val="100"/>
        <c:noMultiLvlLbl val="0"/>
      </c:catAx>
      <c:valAx>
        <c:axId val="89414217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0544"/>
        <c:crosses val="autoZero"/>
        <c:crossBetween val="between"/>
      </c:valAx>
      <c:valAx>
        <c:axId val="894141088"/>
        <c:scaling>
          <c:orientation val="minMax"/>
          <c:min val="0"/>
        </c:scaling>
        <c:delete val="1"/>
        <c:axPos val="r"/>
        <c:numFmt formatCode="#;;0" sourceLinked="0"/>
        <c:majorTickMark val="out"/>
        <c:minorTickMark val="none"/>
        <c:tickLblPos val="nextTo"/>
        <c:crossAx val="894147072"/>
        <c:crosses val="max"/>
        <c:crossBetween val="midCat"/>
        <c:majorUnit val="1"/>
      </c:valAx>
      <c:valAx>
        <c:axId val="89414707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1088"/>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606101574638634"/>
                  <c:y val="-8.3945463210405771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c2. On the hospital ward, were you around people your own age?</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7.3765613114313808</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0.32419103393331383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0.11746983009655576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1.2263682956618167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0.11746983009655487</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0.42135215332447906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0.3406712729066097</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4152512"/>
        <c:axId val="8941530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8.4674317113604189</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8.4314063232921583</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06811424979267"/>
                  <c:y val="-8.3942667667414022E-3"/>
                </c:manualLayout>
              </c:layout>
              <c:tx>
                <c:rich>
                  <a:bodyPr/>
                  <a:lstStyle/>
                  <a:p>
                    <a:fld id="{EB5EDABF-3115-4C0C-91AA-4D991B6FDB26}"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p33. How suitable was the ward for someone your child's age?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4155776"/>
        <c:axId val="894148160"/>
      </c:scatterChart>
      <c:catAx>
        <c:axId val="894152512"/>
        <c:scaling>
          <c:orientation val="minMax"/>
        </c:scaling>
        <c:delete val="1"/>
        <c:axPos val="l"/>
        <c:numFmt formatCode="General" sourceLinked="1"/>
        <c:majorTickMark val="out"/>
        <c:minorTickMark val="none"/>
        <c:tickLblPos val="nextTo"/>
        <c:crossAx val="894153056"/>
        <c:crosses val="autoZero"/>
        <c:auto val="1"/>
        <c:lblAlgn val="ctr"/>
        <c:lblOffset val="100"/>
        <c:noMultiLvlLbl val="0"/>
      </c:catAx>
      <c:valAx>
        <c:axId val="8941530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2512"/>
        <c:crosses val="autoZero"/>
        <c:crossBetween val="between"/>
      </c:valAx>
      <c:valAx>
        <c:axId val="894148160"/>
        <c:scaling>
          <c:orientation val="minMax"/>
          <c:min val="0"/>
        </c:scaling>
        <c:delete val="1"/>
        <c:axPos val="r"/>
        <c:numFmt formatCode="#;;0" sourceLinked="0"/>
        <c:majorTickMark val="out"/>
        <c:minorTickMark val="none"/>
        <c:tickLblPos val="nextTo"/>
        <c:crossAx val="894155776"/>
        <c:crosses val="max"/>
        <c:crossBetween val="midCat"/>
        <c:majorUnit val="1"/>
      </c:valAx>
      <c:valAx>
        <c:axId val="89415577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81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7.558442853692025</c:v>
                </c:pt>
                <c:pt idx="1">
                  <c:v>7.7216882993226514</c:v>
                </c:pt>
                <c:pt idx="2">
                  <c:v>7.867547399516126</c:v>
                </c:pt>
                <c:pt idx="3">
                  <c:v>7.8853060965307762</c:v>
                </c:pt>
                <c:pt idx="4">
                  <c:v>7.9651003288988234</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7.8399475022793368</c:v>
                </c:pt>
                <c:pt idx="6">
                  <c:v>8.0254200310573278</c:v>
                </c:pt>
                <c:pt idx="7">
                  <c:v>8.0412151063561925</c:v>
                </c:pt>
                <c:pt idx="8">
                  <c:v>8.0707380770243251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8.0928805871792999</c:v>
                </c:pt>
                <c:pt idx="10">
                  <c:v>8.1044421710111259</c:v>
                </c:pt>
                <c:pt idx="11">
                  <c:v>8.1405431586534203</c:v>
                </c:pt>
                <c:pt idx="12">
                  <c:v>8.1523621408919649</c:v>
                </c:pt>
                <c:pt idx="13">
                  <c:v>8.1647510350133796</c:v>
                </c:pt>
                <c:pt idx="14">
                  <c:v>8.2051803723699503</c:v>
                </c:pt>
                <c:pt idx="15">
                  <c:v>8.2172741611326732</c:v>
                </c:pt>
                <c:pt idx="16">
                  <c:v>8.2380447884072456</c:v>
                </c:pt>
                <c:pt idx="17">
                  <c:v>8.2570187503453649</c:v>
                </c:pt>
                <c:pt idx="18">
                  <c:v>8.2671392575381422</c:v>
                </c:pt>
                <c:pt idx="19">
                  <c:v>8.2852249272429148</c:v>
                </c:pt>
                <c:pt idx="20">
                  <c:v>8.287609244668964</c:v>
                </c:pt>
                <c:pt idx="21">
                  <c:v>8.2879438689794416</c:v>
                </c:pt>
                <c:pt idx="22">
                  <c:v>8.2883826300398766</c:v>
                </c:pt>
                <c:pt idx="23">
                  <c:v>8.2953244816018117</c:v>
                </c:pt>
                <c:pt idx="24">
                  <c:v>8.3000696131190974</c:v>
                </c:pt>
                <c:pt idx="25">
                  <c:v>8.3091703349035964</c:v>
                </c:pt>
                <c:pt idx="26">
                  <c:v>8.3124352289070362</c:v>
                </c:pt>
                <c:pt idx="27">
                  <c:v>8.3236012785886206</c:v>
                </c:pt>
                <c:pt idx="28">
                  <c:v>8.3485119134718762</c:v>
                </c:pt>
                <c:pt idx="29">
                  <c:v>8.3607620787614056</c:v>
                </c:pt>
                <c:pt idx="30">
                  <c:v>8.3961478880932425</c:v>
                </c:pt>
                <c:pt idx="31">
                  <c:v>8.3995809958259482</c:v>
                </c:pt>
                <c:pt idx="32">
                  <c:v>8.4003847092607291</c:v>
                </c:pt>
                <c:pt idx="33">
                  <c:v>8.4045707766544382</c:v>
                </c:pt>
                <c:pt idx="34">
                  <c:v>8.4104793701312079</c:v>
                </c:pt>
                <c:pt idx="35">
                  <c:v>8.4369846843537157</c:v>
                </c:pt>
                <c:pt idx="36">
                  <c:v>8.4492013406758986</c:v>
                </c:pt>
                <c:pt idx="37">
                  <c:v>8.4504256336939765</c:v>
                </c:pt>
                <c:pt idx="38">
                  <c:v>8.4604717023311604</c:v>
                </c:pt>
                <c:pt idx="39">
                  <c:v>8.4638545380861103</c:v>
                </c:pt>
                <c:pt idx="40">
                  <c:v>8.480443484258636</c:v>
                </c:pt>
                <c:pt idx="41">
                  <c:v>8.4885405876264084</c:v>
                </c:pt>
                <c:pt idx="42">
                  <c:v>8.5085861588291465</c:v>
                </c:pt>
                <c:pt idx="43">
                  <c:v>8.5250166766725801</c:v>
                </c:pt>
                <c:pt idx="44">
                  <c:v>8.5266466363682181</c:v>
                </c:pt>
                <c:pt idx="45">
                  <c:v>8.53487234546993</c:v>
                </c:pt>
                <c:pt idx="46">
                  <c:v>8.5382712525056021</c:v>
                </c:pt>
                <c:pt idx="47">
                  <c:v>8.5399071911433406</c:v>
                </c:pt>
                <c:pt idx="48">
                  <c:v>8.5404864852710247</c:v>
                </c:pt>
                <c:pt idx="49">
                  <c:v>8.5452167955979537</c:v>
                </c:pt>
                <c:pt idx="50">
                  <c:v>8.5464543627599223</c:v>
                </c:pt>
                <c:pt idx="51">
                  <c:v>8.5549175945017613</c:v>
                </c:pt>
                <c:pt idx="52">
                  <c:v>8.5606009880845608</c:v>
                </c:pt>
                <c:pt idx="53">
                  <c:v>8.5715726518525912</c:v>
                </c:pt>
                <c:pt idx="54">
                  <c:v>8.5752164882093389</c:v>
                </c:pt>
                <c:pt idx="55">
                  <c:v>8.5763691608909713</c:v>
                </c:pt>
                <c:pt idx="56">
                  <c:v>8.5763790996889799</c:v>
                </c:pt>
                <c:pt idx="57">
                  <c:v>8.5768376487138891</c:v>
                </c:pt>
                <c:pt idx="58">
                  <c:v>8.5785556279279174</c:v>
                </c:pt>
                <c:pt idx="59">
                  <c:v>8.57976030089789</c:v>
                </c:pt>
                <c:pt idx="60">
                  <c:v>8.5809201350561199</c:v>
                </c:pt>
                <c:pt idx="61">
                  <c:v>8.5945991504514705</c:v>
                </c:pt>
                <c:pt idx="62">
                  <c:v>8.6065243527177167</c:v>
                </c:pt>
                <c:pt idx="63">
                  <c:v>8.6098771124638152</c:v>
                </c:pt>
                <c:pt idx="64">
                  <c:v>8.6188029508214381</c:v>
                </c:pt>
                <c:pt idx="65">
                  <c:v>8.62743308770753</c:v>
                </c:pt>
                <c:pt idx="66">
                  <c:v>8.6333631507893642</c:v>
                </c:pt>
                <c:pt idx="67">
                  <c:v>8.6341640334369174</c:v>
                </c:pt>
                <c:pt idx="68">
                  <c:v>8.6478636282507395</c:v>
                </c:pt>
                <c:pt idx="69">
                  <c:v>8.6579898487411597</c:v>
                </c:pt>
                <c:pt idx="70">
                  <c:v>8.6693858907556578</c:v>
                </c:pt>
                <c:pt idx="71">
                  <c:v>8.6827159999660584</c:v>
                </c:pt>
                <c:pt idx="72">
                  <c:v>8.6870186429419487</c:v>
                </c:pt>
                <c:pt idx="73">
                  <c:v>8.7030540235626876</c:v>
                </c:pt>
                <c:pt idx="74">
                  <c:v>8.7128786084825283</c:v>
                </c:pt>
                <c:pt idx="75">
                  <c:v>8.7142139343510312</c:v>
                </c:pt>
                <c:pt idx="76">
                  <c:v>8.7166091596683195</c:v>
                </c:pt>
                <c:pt idx="77">
                  <c:v>8.7222823405910237</c:v>
                </c:pt>
                <c:pt idx="78">
                  <c:v>8.7225186416625373</c:v>
                </c:pt>
                <c:pt idx="79">
                  <c:v>8.7314259939326693</c:v>
                </c:pt>
                <c:pt idx="80">
                  <c:v>8.7398953053810118</c:v>
                </c:pt>
                <c:pt idx="81">
                  <c:v>8.7442949867710453</c:v>
                </c:pt>
                <c:pt idx="82">
                  <c:v>8.7543809772582719</c:v>
                </c:pt>
                <c:pt idx="83">
                  <c:v>8.7631401283641015</c:v>
                </c:pt>
                <c:pt idx="84">
                  <c:v>8.7713640425981811</c:v>
                </c:pt>
                <c:pt idx="85">
                  <c:v>8.7737152470053914</c:v>
                </c:pt>
                <c:pt idx="86">
                  <c:v>8.789637353730539</c:v>
                </c:pt>
                <c:pt idx="87">
                  <c:v>8.7934189587277469</c:v>
                </c:pt>
                <c:pt idx="88">
                  <c:v>8.8050149005778238</c:v>
                </c:pt>
                <c:pt idx="89">
                  <c:v>8.83235543841392</c:v>
                </c:pt>
                <c:pt idx="90">
                  <c:v>8.83913622440698</c:v>
                </c:pt>
                <c:pt idx="91">
                  <c:v>8.8498041546536665</c:v>
                </c:pt>
                <c:pt idx="92">
                  <c:v>8.8514405441851949</c:v>
                </c:pt>
                <c:pt idx="93">
                  <c:v>8.8601505140989261</c:v>
                </c:pt>
                <c:pt idx="94">
                  <c:v>8.8626650800415998</c:v>
                </c:pt>
                <c:pt idx="95">
                  <c:v>8.8637467201428439</c:v>
                </c:pt>
                <c:pt idx="96">
                  <c:v>8.8662641564639859</c:v>
                </c:pt>
                <c:pt idx="97">
                  <c:v>8.8753228989965063</c:v>
                </c:pt>
                <c:pt idx="98">
                  <c:v>8.8909560545961082</c:v>
                </c:pt>
                <c:pt idx="99">
                  <c:v>8.8938299850796572</c:v>
                </c:pt>
                <c:pt idx="100">
                  <c:v>8.933027957472973</c:v>
                </c:pt>
                <c:pt idx="101">
                  <c:v>8.9342944015828447</c:v>
                </c:pt>
                <c:pt idx="102">
                  <c:v>8.9367011553522406</c:v>
                </c:pt>
                <c:pt idx="103">
                  <c:v>8.9411364898052792</c:v>
                </c:pt>
                <c:pt idx="104">
                  <c:v>8.9446578398148144</c:v>
                </c:pt>
                <c:pt idx="105">
                  <c:v>8.9582084944655467</c:v>
                </c:pt>
                <c:pt idx="106">
                  <c:v>8.9714744181069399</c:v>
                </c:pt>
                <c:pt idx="107">
                  <c:v>8.9756909125725475</c:v>
                </c:pt>
                <c:pt idx="108">
                  <c:v>8.9947961007434341</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9.0119751912434705</c:v>
                </c:pt>
                <c:pt idx="110">
                  <c:v>9.0348887956369364</c:v>
                </c:pt>
                <c:pt idx="111">
                  <c:v>9.0407718588316452</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9.0771687789155582</c:v>
                </c:pt>
                <c:pt idx="113">
                  <c:v>9.1146386345703743</c:v>
                </c:pt>
                <c:pt idx="114">
                  <c:v>9.2012111730298596</c:v>
                </c:pt>
                <c:pt idx="115">
                  <c:v>9.2339156006971379</c:v>
                </c:pt>
                <c:pt idx="116">
                  <c:v>9.2423223567520303</c:v>
                </c:pt>
                <c:pt idx="117">
                  <c:v>9.3607941163042394</c:v>
                </c:pt>
                <c:pt idx="118">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9.4249872460861734</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Your Trust</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8.6065243527177167</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Sheet1!$B$2:$B$6</c:f>
              <c:numCache>
                <c:formatCode>0.0</c:formatCode>
                <c:ptCount val="5"/>
                <c:pt idx="0">
                  <c:v>8.0254200310573278</c:v>
                </c:pt>
                <c:pt idx="1">
                  <c:v>8.0412151063561925</c:v>
                </c:pt>
                <c:pt idx="2">
                  <c:v>8.1647510350133796</c:v>
                </c:pt>
                <c:pt idx="3">
                  <c:v>8.2570187503453649</c:v>
                </c:pt>
                <c:pt idx="4">
                  <c:v>8.287609244668964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A94-4B4F-B2FE-4A538C974DE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Airedale NHS Foundation Trust</c:v>
                </c:pt>
                <c:pt idx="3">
                  <c:v>Hull University Teaching Hospitals NHS Trust</c:v>
                </c:pt>
                <c:pt idx="4">
                  <c:v>York and Scarborough Teaching Hospitals NHS Foundation Trust</c:v>
                </c:pt>
              </c:strCache>
            </c:strRef>
          </c:cat>
          <c:val>
            <c:numRef>
              <c:f>Sheet1!$C$2:$C$6</c:f>
              <c:numCache>
                <c:formatCode>0.0</c:formatCode>
                <c:ptCount val="5"/>
                <c:pt idx="0">
                  <c:v>1.9745799689426722</c:v>
                </c:pt>
                <c:pt idx="1">
                  <c:v>1.9587848936438075</c:v>
                </c:pt>
                <c:pt idx="2">
                  <c:v>1.8352489649866204</c:v>
                </c:pt>
                <c:pt idx="3">
                  <c:v>1.7429812496546351</c:v>
                </c:pt>
                <c:pt idx="4">
                  <c:v>1.712390755331036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A94-4B4F-B2FE-4A538C974DE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Sheet1!$B$2:$B$6</c:f>
              <c:numCache>
                <c:formatCode>0.0</c:formatCode>
                <c:ptCount val="5"/>
                <c:pt idx="0">
                  <c:v>9.2423223567520303</c:v>
                </c:pt>
                <c:pt idx="1">
                  <c:v>9.1146386345703743</c:v>
                </c:pt>
                <c:pt idx="2">
                  <c:v>8.9947961007434341</c:v>
                </c:pt>
                <c:pt idx="3">
                  <c:v>8.9756909125725475</c:v>
                </c:pt>
                <c:pt idx="4">
                  <c:v>8.9446578398148144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1F4-4B8E-8BCF-32AEC5F611D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South Tees Hospitals NHS Foundation Trust</c:v>
                </c:pt>
                <c:pt idx="2">
                  <c:v>North Tees and Hartlepool NHS Foundation Trust</c:v>
                </c:pt>
                <c:pt idx="3">
                  <c:v>Northumbria Healthcare NHS Foundation Trust</c:v>
                </c:pt>
                <c:pt idx="4">
                  <c:v>Barnsley Hospital NHS Foundation Trust</c:v>
                </c:pt>
              </c:strCache>
            </c:strRef>
          </c:cat>
          <c:val>
            <c:numRef>
              <c:f>Sheet1!$C$2:$C$6</c:f>
              <c:numCache>
                <c:formatCode>0.0</c:formatCode>
                <c:ptCount val="5"/>
                <c:pt idx="0">
                  <c:v>0.75767764324796971</c:v>
                </c:pt>
                <c:pt idx="1">
                  <c:v>0.88536136542962574</c:v>
                </c:pt>
                <c:pt idx="2">
                  <c:v>1.0052038992565659</c:v>
                </c:pt>
                <c:pt idx="3">
                  <c:v>1.0243090874274525</c:v>
                </c:pt>
                <c:pt idx="4">
                  <c:v>1.0553421601851856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1F4-4B8E-8BCF-32AEC5F611D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7.3189706165799313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5.0578006523612551E-2</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0.37946011530628709</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0.10579064310399211</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1.1044392468582913</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0.10579064310399211</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0.37946011530628709</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0.17073552842248318</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8.4015780064973242</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8.4070190049429687</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220614811544301"/>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p37. Did staff caring for and treating your child communicate with them in a way that your child could understand?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8.07706388858821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0.16604299521819144</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0.28722364537908796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8.0075804896649672E-2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0.83597999838882586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8.0075804896649672E-2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0.10563819798230689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9.23685236461335</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9.028396333276552</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19655498611718605"/>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p36. Did staff caring for and treating your child introduce themselves?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188581122428679"/>
          <c:y val="0.14017907185529438"/>
          <c:w val="0.41045138558928662"/>
          <c:h val="0.7879666952756935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c:ext xmlns:c16="http://schemas.microsoft.com/office/drawing/2014/chart" uri="{C3380CC4-5D6E-409C-BE32-E72D297353CC}">
                <c16:uniqueId val="{00000001-4DF2-46D2-84CB-6C95CADF8EFD}"/>
              </c:ext>
            </c:extLst>
          </c:dPt>
          <c:dPt>
            <c:idx val="1"/>
            <c:invertIfNegative val="0"/>
            <c:bubble3D val="0"/>
            <c:spPr>
              <a:solidFill>
                <a:srgbClr val="E87722"/>
              </a:solidFill>
              <a:ln w="19050">
                <a:noFill/>
              </a:ln>
              <a:effectLst/>
            </c:spPr>
            <c:extLst>
              <c:ext xmlns:c16="http://schemas.microsoft.com/office/drawing/2014/chart" uri="{C3380CC4-5D6E-409C-BE32-E72D297353CC}">
                <c16:uniqueId val="{00000003-4DF2-46D2-84CB-6C95CADF8EFD}"/>
              </c:ext>
            </c:extLst>
          </c:dPt>
          <c:dPt>
            <c:idx val="2"/>
            <c:invertIfNegative val="0"/>
            <c:bubble3D val="0"/>
            <c:spPr>
              <a:solidFill>
                <a:sysClr val="window" lastClr="FFFFFF">
                  <a:lumMod val="50000"/>
                </a:sysClr>
              </a:solidFill>
              <a:ln w="19050">
                <a:noFill/>
              </a:ln>
              <a:effectLst/>
            </c:spPr>
            <c:extLst>
              <c:ext xmlns:c16="http://schemas.microsoft.com/office/drawing/2014/chart" uri="{C3380CC4-5D6E-409C-BE32-E72D297353CC}">
                <c16:uniqueId val="{00000005-4DF2-46D2-84CB-6C95CADF8EFD}"/>
              </c:ext>
            </c:extLst>
          </c:dPt>
          <c:dPt>
            <c:idx val="3"/>
            <c:invertIfNegative val="0"/>
            <c:bubble3D val="0"/>
            <c:spPr>
              <a:solidFill>
                <a:srgbClr val="2F469C"/>
              </a:solidFill>
              <a:ln w="19050">
                <a:noFill/>
              </a:ln>
              <a:effectLst/>
            </c:spPr>
            <c:extLst>
              <c:ext xmlns:c16="http://schemas.microsoft.com/office/drawing/2014/chart" uri="{C3380CC4-5D6E-409C-BE32-E72D297353CC}">
                <c16:uniqueId val="{00000007-4DF2-46D2-84CB-6C95CADF8EFD}"/>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Feuil1!$A$2:$A$5</c:f>
              <c:strCache>
                <c:ptCount val="4"/>
                <c:pt idx="0">
                  <c:v>Female / Girl</c:v>
                </c:pt>
                <c:pt idx="1">
                  <c:v>Male / Boy</c:v>
                </c:pt>
                <c:pt idx="2">
                  <c:v>Other</c:v>
                </c:pt>
                <c:pt idx="3">
                  <c:v>Prefer not to say / Don't want to say</c:v>
                </c:pt>
              </c:strCache>
            </c:strRef>
          </c:cat>
          <c:val>
            <c:numRef>
              <c:f>Feuil1!$B$2:$B$5</c:f>
              <c:numCache>
                <c:formatCode>0%</c:formatCode>
                <c:ptCount val="4"/>
                <c:pt idx="0">
                  <c:v>0.44155844155844159</c:v>
                </c:pt>
                <c:pt idx="1">
                  <c:v>0.55844155844155841</c:v>
                </c:pt>
                <c:pt idx="2">
                  <c:v>0</c:v>
                </c:pt>
                <c:pt idx="3">
                  <c:v>0</c:v>
                </c:pt>
              </c:numCache>
            </c:numRef>
          </c:val>
          <c:extLst>
            <c:ext xmlns:c16="http://schemas.microsoft.com/office/drawing/2014/chart" uri="{C3380CC4-5D6E-409C-BE32-E72D297353CC}">
              <c16:uniqueId val="{00000008-4DF2-46D2-84CB-6C95CADF8EFD}"/>
            </c:ext>
          </c:extLst>
        </c:ser>
        <c:dLbls>
          <c:showLegendKey val="0"/>
          <c:showVal val="0"/>
          <c:showCatName val="0"/>
          <c:showSerName val="0"/>
          <c:showPercent val="0"/>
          <c:showBubbleSize val="0"/>
        </c:dLbls>
        <c:gapWidth val="100"/>
        <c:axId val="-1041866880"/>
        <c:axId val="-1041861440"/>
      </c:barChart>
      <c:valAx>
        <c:axId val="-1041861440"/>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041866880"/>
        <c:crosses val="autoZero"/>
        <c:crossBetween val="between"/>
      </c:valAx>
      <c:catAx>
        <c:axId val="-1041866880"/>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solidFill>
                <a:latin typeface="+mn-lt"/>
                <a:ea typeface="+mn-ea"/>
                <a:cs typeface="+mn-cs"/>
              </a:defRPr>
            </a:pPr>
            <a:endParaRPr lang="en-US"/>
          </a:p>
        </c:txPr>
        <c:crossAx val="-1041861440"/>
        <c:crosses val="autoZero"/>
        <c:auto val="1"/>
        <c:lblAlgn val="ctr"/>
        <c:lblOffset val="100"/>
        <c:tickMarkSkip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7.0629141447920309</c:v>
                </c:pt>
              </c:numCache>
            </c:numRef>
          </c:val>
          <c:extLst>
            <c:ext xmlns:c16="http://schemas.microsoft.com/office/drawing/2014/chart" uri="{C3380CC4-5D6E-409C-BE32-E72D297353CC}">
              <c16:uniqueId val="{00000000-22EB-4657-9EBC-BE7D4A881F0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0.11618965596776309</c:v>
                </c:pt>
              </c:numCache>
            </c:numRef>
          </c:val>
          <c:extLst>
            <c:ext xmlns:c16="http://schemas.microsoft.com/office/drawing/2014/chart" uri="{C3380CC4-5D6E-409C-BE32-E72D297353CC}">
              <c16:uniqueId val="{00000001-22EB-4657-9EBC-BE7D4A881F0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0.42111796890182163</c:v>
                </c:pt>
              </c:numCache>
            </c:numRef>
          </c:val>
          <c:extLst>
            <c:ext xmlns:c16="http://schemas.microsoft.com/office/drawing/2014/chart" uri="{C3380CC4-5D6E-409C-BE32-E72D297353CC}">
              <c16:uniqueId val="{00000002-22EB-4657-9EBC-BE7D4A881F0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0.11740454123040234</c:v>
                </c:pt>
              </c:numCache>
            </c:numRef>
          </c:val>
          <c:extLst>
            <c:ext xmlns:c16="http://schemas.microsoft.com/office/drawing/2014/chart" uri="{C3380CC4-5D6E-409C-BE32-E72D297353CC}">
              <c16:uniqueId val="{00000003-22EB-4657-9EBC-BE7D4A881F0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1.2256866891979135</c:v>
                </c:pt>
              </c:numCache>
            </c:numRef>
          </c:val>
          <c:extLst>
            <c:ext xmlns:c16="http://schemas.microsoft.com/office/drawing/2014/chart" uri="{C3380CC4-5D6E-409C-BE32-E72D297353CC}">
              <c16:uniqueId val="{00000004-22EB-4657-9EBC-BE7D4A881F0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0.11740454123040145</c:v>
                </c:pt>
              </c:numCache>
            </c:numRef>
          </c:val>
          <c:extLst>
            <c:ext xmlns:c16="http://schemas.microsoft.com/office/drawing/2014/chart" uri="{C3380CC4-5D6E-409C-BE32-E72D297353CC}">
              <c16:uniqueId val="{00000005-22EB-4657-9EBC-BE7D4A881F0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0.42111796890182163</c:v>
                </c:pt>
              </c:numCache>
            </c:numRef>
          </c:val>
          <c:extLst>
            <c:ext xmlns:c16="http://schemas.microsoft.com/office/drawing/2014/chart" uri="{C3380CC4-5D6E-409C-BE32-E72D297353CC}">
              <c16:uniqueId val="{00000006-22EB-4657-9EBC-BE7D4A881F0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0.11227427403356316</c:v>
                </c:pt>
              </c:numCache>
            </c:numRef>
          </c:val>
          <c:extLst>
            <c:ext xmlns:c16="http://schemas.microsoft.com/office/drawing/2014/chart" uri="{C3380CC4-5D6E-409C-BE32-E72D297353CC}">
              <c16:uniqueId val="{00000007-22EB-4657-9EBC-BE7D4A881F08}"/>
            </c:ext>
          </c:extLst>
        </c:ser>
        <c:dLbls>
          <c:showLegendKey val="0"/>
          <c:showVal val="0"/>
          <c:showCatName val="0"/>
          <c:showSerName val="0"/>
          <c:showPercent val="0"/>
          <c:showBubbleSize val="0"/>
        </c:dLbls>
        <c:gapWidth val="0"/>
        <c:overlap val="100"/>
        <c:axId val="894141632"/>
        <c:axId val="89414326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8.1811426870424775</c:v>
                </c:pt>
              </c:numCache>
            </c:numRef>
          </c:xVal>
          <c:yVal>
            <c:numLit>
              <c:formatCode>General</c:formatCode>
              <c:ptCount val="1"/>
              <c:pt idx="0">
                <c:v>1</c:v>
              </c:pt>
            </c:numLit>
          </c:yVal>
          <c:smooth val="0"/>
          <c:extLst>
            <c:ext xmlns:c16="http://schemas.microsoft.com/office/drawing/2014/chart" uri="{C3380CC4-5D6E-409C-BE32-E72D297353CC}">
              <c16:uniqueId val="{00000008-22EB-4657-9EBC-BE7D4A881F0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2EB-4657-9EBC-BE7D4A881F08}"/>
              </c:ext>
            </c:extLst>
          </c:dPt>
          <c:xVal>
            <c:numRef>
              <c:f>Sheet1!$B$12</c:f>
              <c:numCache>
                <c:formatCode>0.0</c:formatCode>
                <c:ptCount val="1"/>
                <c:pt idx="0">
                  <c:v>8.3304696554909743</c:v>
                </c:pt>
              </c:numCache>
            </c:numRef>
          </c:xVal>
          <c:yVal>
            <c:numLit>
              <c:formatCode>General</c:formatCode>
              <c:ptCount val="1"/>
              <c:pt idx="0">
                <c:v>1</c:v>
              </c:pt>
            </c:numLit>
          </c:yVal>
          <c:smooth val="0"/>
          <c:extLst>
            <c:ext xmlns:c16="http://schemas.microsoft.com/office/drawing/2014/chart" uri="{C3380CC4-5D6E-409C-BE32-E72D297353CC}">
              <c16:uniqueId val="{0000000A-22EB-4657-9EBC-BE7D4A881F08}"/>
            </c:ext>
          </c:extLst>
        </c:ser>
        <c:ser>
          <c:idx val="9"/>
          <c:order val="10"/>
          <c:tx>
            <c:v>label</c:v>
          </c:tx>
          <c:spPr>
            <a:ln w="25400" cap="rnd">
              <a:noFill/>
              <a:round/>
            </a:ln>
            <a:effectLst/>
          </c:spPr>
          <c:marker>
            <c:symbol val="none"/>
          </c:marker>
          <c:dLbls>
            <c:dLbl>
              <c:idx val="0"/>
              <c:layout>
                <c:manualLayout>
                  <c:x val="-0.22147420362535647"/>
                  <c:y val="-2.51836389631215E-2"/>
                </c:manualLayout>
              </c:layout>
              <c:tx>
                <c:rich>
                  <a:bodyPr/>
                  <a:lstStyle/>
                  <a:p>
                    <a:fld id="{2667D215-1080-4EEC-9FE4-0731E27F77FB}" type="CELLRANGE">
                      <a:rPr lang="en-US" sz="900" b="0" i="0" u="none" strike="noStrike" baseline="0" smtClean="0">
                        <a:effectLst/>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2EB-4657-9EBC-BE7D4A881F0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p41. Did you feel that staff caring for and treating your child listened to you?</c:v>
                  </c:pt>
                </c15:dlblRangeCache>
              </c15:datalabelsRange>
            </c:ext>
            <c:ext xmlns:c16="http://schemas.microsoft.com/office/drawing/2014/chart" uri="{C3380CC4-5D6E-409C-BE32-E72D297353CC}">
              <c16:uniqueId val="{0000000C-22EB-4657-9EBC-BE7D4A881F08}"/>
            </c:ext>
          </c:extLst>
        </c:ser>
        <c:dLbls>
          <c:showLegendKey val="0"/>
          <c:showVal val="0"/>
          <c:showCatName val="0"/>
          <c:showSerName val="0"/>
          <c:showPercent val="0"/>
          <c:showBubbleSize val="0"/>
        </c:dLbls>
        <c:axId val="894143808"/>
        <c:axId val="894145984"/>
      </c:scatterChart>
      <c:catAx>
        <c:axId val="894141632"/>
        <c:scaling>
          <c:orientation val="minMax"/>
        </c:scaling>
        <c:delete val="1"/>
        <c:axPos val="l"/>
        <c:numFmt formatCode="General" sourceLinked="1"/>
        <c:majorTickMark val="out"/>
        <c:minorTickMark val="none"/>
        <c:tickLblPos val="nextTo"/>
        <c:crossAx val="894143264"/>
        <c:crosses val="autoZero"/>
        <c:auto val="1"/>
        <c:lblAlgn val="ctr"/>
        <c:lblOffset val="100"/>
        <c:noMultiLvlLbl val="0"/>
      </c:catAx>
      <c:valAx>
        <c:axId val="89414326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1632"/>
        <c:crosses val="autoZero"/>
        <c:crossBetween val="between"/>
      </c:valAx>
      <c:valAx>
        <c:axId val="894145984"/>
        <c:scaling>
          <c:orientation val="minMax"/>
          <c:min val="0"/>
        </c:scaling>
        <c:delete val="1"/>
        <c:axPos val="r"/>
        <c:numFmt formatCode="#;;0" sourceLinked="0"/>
        <c:majorTickMark val="out"/>
        <c:minorTickMark val="none"/>
        <c:tickLblPos val="nextTo"/>
        <c:crossAx val="894143808"/>
        <c:crosses val="max"/>
        <c:crossBetween val="midCat"/>
        <c:majorUnit val="1"/>
      </c:valAx>
      <c:valAx>
        <c:axId val="894143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5984"/>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Sheet1!$D$2:$D$121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Sheet1!$E$2:$E$121</c:f>
              <c:numCache>
                <c:formatCode>General</c:formatCode>
                <c:ptCount val="120"/>
                <c:pt idx="0">
                  <c:v>7.7312406912708767</c:v>
                </c:pt>
                <c:pt idx="1">
                  <c:v>7.8250659955522419</c:v>
                </c:pt>
                <c:pt idx="2">
                  <c:v>7.8529761210471269</c:v>
                </c:pt>
                <c:pt idx="3">
                  <c:v>7.858798768347226</c:v>
                </c:pt>
                <c:pt idx="4">
                  <c:v>7.9158063351913226</c:v>
                </c:pt>
                <c:pt idx="5">
                  <c:v>7.9232124114845401</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Sheet1!$F$2:$F$121</c:f>
              <c:numCache>
                <c:formatCode>General</c:formatCode>
                <c:ptCount val="120"/>
                <c:pt idx="0">
                  <c:v>#N/A</c:v>
                </c:pt>
                <c:pt idx="1">
                  <c:v>#N/A</c:v>
                </c:pt>
                <c:pt idx="2">
                  <c:v>#N/A</c:v>
                </c:pt>
                <c:pt idx="3">
                  <c:v>#N/A</c:v>
                </c:pt>
                <c:pt idx="4">
                  <c:v>#N/A</c:v>
                </c:pt>
                <c:pt idx="5">
                  <c:v>#N/A</c:v>
                </c:pt>
                <c:pt idx="6">
                  <c:v>7.9274052793184202</c:v>
                </c:pt>
                <c:pt idx="7">
                  <c:v>7.9336938966205857</c:v>
                </c:pt>
                <c:pt idx="8">
                  <c:v>7.9700096482064016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Sheet1!$G$2:$G$121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8.0324899924056634</c:v>
                </c:pt>
                <c:pt idx="11">
                  <c:v>8.0416690178946588</c:v>
                </c:pt>
                <c:pt idx="12">
                  <c:v>8.0440635477543729</c:v>
                </c:pt>
                <c:pt idx="13">
                  <c:v>8.0452389994877773</c:v>
                </c:pt>
                <c:pt idx="14">
                  <c:v>8.0482833246527825</c:v>
                </c:pt>
                <c:pt idx="15">
                  <c:v>8.0499337023658804</c:v>
                </c:pt>
                <c:pt idx="16">
                  <c:v>8.0524902340513247</c:v>
                </c:pt>
                <c:pt idx="17">
                  <c:v>8.0618219254858108</c:v>
                </c:pt>
                <c:pt idx="18">
                  <c:v>8.0644249957088761</c:v>
                </c:pt>
                <c:pt idx="19">
                  <c:v>8.0691842890611305</c:v>
                </c:pt>
                <c:pt idx="20">
                  <c:v>8.0875548400620794</c:v>
                </c:pt>
                <c:pt idx="21">
                  <c:v>8.1181798516012993</c:v>
                </c:pt>
                <c:pt idx="22">
                  <c:v>8.1249966903879827</c:v>
                </c:pt>
                <c:pt idx="23">
                  <c:v>8.1452151947203593</c:v>
                </c:pt>
                <c:pt idx="24">
                  <c:v>8.1566950905181841</c:v>
                </c:pt>
                <c:pt idx="25">
                  <c:v>8.1599307562603265</c:v>
                </c:pt>
                <c:pt idx="26">
                  <c:v>8.1601686250155012</c:v>
                </c:pt>
                <c:pt idx="27">
                  <c:v>8.1651624603221293</c:v>
                </c:pt>
                <c:pt idx="28">
                  <c:v>8.1779238020165046</c:v>
                </c:pt>
                <c:pt idx="29">
                  <c:v>8.1806590869804108</c:v>
                </c:pt>
                <c:pt idx="30">
                  <c:v>8.1904846092462744</c:v>
                </c:pt>
                <c:pt idx="31">
                  <c:v>8.2014186777379408</c:v>
                </c:pt>
                <c:pt idx="32">
                  <c:v>8.2052883480439167</c:v>
                </c:pt>
                <c:pt idx="33">
                  <c:v>8.2073461258565601</c:v>
                </c:pt>
                <c:pt idx="34">
                  <c:v>8.2121766077851994</c:v>
                </c:pt>
                <c:pt idx="35">
                  <c:v>8.2241636601017305</c:v>
                </c:pt>
                <c:pt idx="36">
                  <c:v>8.2314877665551389</c:v>
                </c:pt>
                <c:pt idx="37">
                  <c:v>8.2436140981386394</c:v>
                </c:pt>
                <c:pt idx="38">
                  <c:v>8.270281091720296</c:v>
                </c:pt>
                <c:pt idx="39">
                  <c:v>8.278011622086872</c:v>
                </c:pt>
                <c:pt idx="40">
                  <c:v>8.2873828145901101</c:v>
                </c:pt>
                <c:pt idx="41">
                  <c:v>8.3189556580947013</c:v>
                </c:pt>
                <c:pt idx="42">
                  <c:v>8.3196772083299457</c:v>
                </c:pt>
                <c:pt idx="43">
                  <c:v>8.336274090820492</c:v>
                </c:pt>
                <c:pt idx="44">
                  <c:v>8.3419506529484995</c:v>
                </c:pt>
                <c:pt idx="45">
                  <c:v>8.3424866181832478</c:v>
                </c:pt>
                <c:pt idx="46">
                  <c:v>8.3586225102872085</c:v>
                </c:pt>
                <c:pt idx="47">
                  <c:v>8.3712268474883373</c:v>
                </c:pt>
                <c:pt idx="48">
                  <c:v>8.3726923703290694</c:v>
                </c:pt>
                <c:pt idx="49">
                  <c:v>8.3737858306734587</c:v>
                </c:pt>
                <c:pt idx="50">
                  <c:v>8.3751383127767269</c:v>
                </c:pt>
                <c:pt idx="51">
                  <c:v>8.3763401644179218</c:v>
                </c:pt>
                <c:pt idx="52">
                  <c:v>8.3788042521388775</c:v>
                </c:pt>
                <c:pt idx="53">
                  <c:v>8.3799091502156138</c:v>
                </c:pt>
                <c:pt idx="54">
                  <c:v>8.3897209608242456</c:v>
                </c:pt>
                <c:pt idx="55">
                  <c:v>8.4062526965092452</c:v>
                </c:pt>
                <c:pt idx="56">
                  <c:v>8.415962333671823</c:v>
                </c:pt>
                <c:pt idx="57">
                  <c:v>8.417352224363567</c:v>
                </c:pt>
                <c:pt idx="58">
                  <c:v>8.4334872346622092</c:v>
                </c:pt>
                <c:pt idx="59">
                  <c:v>8.441341343383705</c:v>
                </c:pt>
                <c:pt idx="60">
                  <c:v>8.443882676528542</c:v>
                </c:pt>
                <c:pt idx="61">
                  <c:v>8.4443444071640101</c:v>
                </c:pt>
                <c:pt idx="62">
                  <c:v>8.4455197654815244</c:v>
                </c:pt>
                <c:pt idx="63">
                  <c:v>8.457810499467314</c:v>
                </c:pt>
                <c:pt idx="64">
                  <c:v>8.4602586167480869</c:v>
                </c:pt>
                <c:pt idx="65">
                  <c:v>8.4778622647379969</c:v>
                </c:pt>
                <c:pt idx="66">
                  <c:v>8.4869849394501848</c:v>
                </c:pt>
                <c:pt idx="67">
                  <c:v>8.4952728418301842</c:v>
                </c:pt>
                <c:pt idx="68">
                  <c:v>8.4963492732608739</c:v>
                </c:pt>
                <c:pt idx="69">
                  <c:v>8.4977112898890592</c:v>
                </c:pt>
                <c:pt idx="70">
                  <c:v>8.4983316721935775</c:v>
                </c:pt>
                <c:pt idx="71">
                  <c:v>8.524822523412384</c:v>
                </c:pt>
                <c:pt idx="72">
                  <c:v>8.525333927603409</c:v>
                </c:pt>
                <c:pt idx="73">
                  <c:v>8.5350937426615463</c:v>
                </c:pt>
                <c:pt idx="74">
                  <c:v>8.5428493523900944</c:v>
                </c:pt>
                <c:pt idx="75">
                  <c:v>8.5453375927132829</c:v>
                </c:pt>
                <c:pt idx="76">
                  <c:v>8.5543421434067461</c:v>
                </c:pt>
                <c:pt idx="77">
                  <c:v>8.5560642043629151</c:v>
                </c:pt>
                <c:pt idx="78">
                  <c:v>8.5635600476693856</c:v>
                </c:pt>
                <c:pt idx="79">
                  <c:v>8.5704293314774063</c:v>
                </c:pt>
                <c:pt idx="80">
                  <c:v>8.574826169806764</c:v>
                </c:pt>
                <c:pt idx="81">
                  <c:v>8.5750515187068128</c:v>
                </c:pt>
                <c:pt idx="82">
                  <c:v>8.5832034009748277</c:v>
                </c:pt>
                <c:pt idx="83">
                  <c:v>8.5903796054161852</c:v>
                </c:pt>
                <c:pt idx="84">
                  <c:v>8.5930010196734017</c:v>
                </c:pt>
                <c:pt idx="85">
                  <c:v>8.5935448912444432</c:v>
                </c:pt>
                <c:pt idx="86">
                  <c:v>8.5947705453010563</c:v>
                </c:pt>
                <c:pt idx="87">
                  <c:v>8.6065565604248739</c:v>
                </c:pt>
                <c:pt idx="88">
                  <c:v>8.6089085771282594</c:v>
                </c:pt>
                <c:pt idx="89">
                  <c:v>8.6191002743022533</c:v>
                </c:pt>
                <c:pt idx="90">
                  <c:v>8.6243342541723997</c:v>
                </c:pt>
                <c:pt idx="91">
                  <c:v>8.6359832670267558</c:v>
                </c:pt>
                <c:pt idx="92">
                  <c:v>8.6395188702638208</c:v>
                </c:pt>
                <c:pt idx="93">
                  <c:v>8.6440171140889355</c:v>
                </c:pt>
                <c:pt idx="94">
                  <c:v>8.6458183670610165</c:v>
                </c:pt>
                <c:pt idx="95">
                  <c:v>8.6664606923647227</c:v>
                </c:pt>
                <c:pt idx="96">
                  <c:v>8.6785420394463664</c:v>
                </c:pt>
                <c:pt idx="97">
                  <c:v>8.6797417574010254</c:v>
                </c:pt>
                <c:pt idx="98">
                  <c:v>8.6886682517081013</c:v>
                </c:pt>
                <c:pt idx="99">
                  <c:v>8.6902836938714891</c:v>
                </c:pt>
                <c:pt idx="100">
                  <c:v>8.696054506411512</c:v>
                </c:pt>
                <c:pt idx="101">
                  <c:v>8.6979610745668143</c:v>
                </c:pt>
                <c:pt idx="102">
                  <c:v>8.7213161242554325</c:v>
                </c:pt>
                <c:pt idx="103">
                  <c:v>8.7263801961228449</c:v>
                </c:pt>
                <c:pt idx="104">
                  <c:v>8.7323899053784579</c:v>
                </c:pt>
                <c:pt idx="105">
                  <c:v>8.746148073779235</c:v>
                </c:pt>
                <c:pt idx="106">
                  <c:v>8.7765448096660421</c:v>
                </c:pt>
                <c:pt idx="107">
                  <c:v>8.7830443912555065</c:v>
                </c:pt>
                <c:pt idx="108">
                  <c:v>8.8039186127225051</c:v>
                </c:pt>
                <c:pt idx="109">
                  <c:v>8.9292842428072188</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Sheet1!$H$2:$H$121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8.8223179623361521</c:v>
                </c:pt>
                <c:pt idx="111">
                  <c:v>8.8245534378342292</c:v>
                </c:pt>
                <c:pt idx="112">
                  <c:v>8.9041881126372306</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Sheet1!$I$2:$I$121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8.8718130430238684</c:v>
                </c:pt>
                <c:pt idx="114">
                  <c:v>8.8975179009440613</c:v>
                </c:pt>
                <c:pt idx="115">
                  <c:v>8.8995557744553313</c:v>
                </c:pt>
                <c:pt idx="116">
                  <c:v>8.9306354214915338</c:v>
                </c:pt>
                <c:pt idx="117">
                  <c:v>8.9799672255759173</c:v>
                </c:pt>
                <c:pt idx="118">
                  <c:v>9.1255162769089466</c:v>
                </c:pt>
                <c:pt idx="11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Sheet1!$J$2:$J$121</c:f>
              <c:numCache>
                <c:formatCode>General</c:formatCode>
                <c:ptCount val="12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9.3868609897114492</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Sheet1!$A$2:$A$121</c:f>
              <c:strCache>
                <c:ptCount val="12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Your Trust</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strCache>
            </c:strRef>
          </c:cat>
          <c:val>
            <c:numRef>
              <c:f>Sheet1!$K$2:$K$121</c:f>
              <c:numCache>
                <c:formatCode>General</c:formatCode>
                <c:ptCount val="120"/>
                <c:pt idx="0">
                  <c:v>#N/A</c:v>
                </c:pt>
                <c:pt idx="1">
                  <c:v>#N/A</c:v>
                </c:pt>
                <c:pt idx="2">
                  <c:v>#N/A</c:v>
                </c:pt>
                <c:pt idx="3">
                  <c:v>#N/A</c:v>
                </c:pt>
                <c:pt idx="4">
                  <c:v>#N/A</c:v>
                </c:pt>
                <c:pt idx="5">
                  <c:v>#N/A</c:v>
                </c:pt>
                <c:pt idx="6">
                  <c:v>#N/A</c:v>
                </c:pt>
                <c:pt idx="7">
                  <c:v>#N/A</c:v>
                </c:pt>
                <c:pt idx="8">
                  <c:v>#N/A</c:v>
                </c:pt>
                <c:pt idx="9">
                  <c:v>8.0262534866203268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Sheet1!$B$2:$B$6</c:f>
              <c:numCache>
                <c:formatCode>0.0</c:formatCode>
                <c:ptCount val="5"/>
                <c:pt idx="0">
                  <c:v>7.8250659955522419</c:v>
                </c:pt>
                <c:pt idx="1">
                  <c:v>8.0262534866203268</c:v>
                </c:pt>
                <c:pt idx="2">
                  <c:v>8.0416690178946588</c:v>
                </c:pt>
                <c:pt idx="3">
                  <c:v>8.0524902340513247</c:v>
                </c:pt>
                <c:pt idx="4">
                  <c:v>8.1452151947203593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4B6-4CA5-A09A-4141C9F371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Northern Lincolnshire and Goole NHS Foundation Trust</c:v>
                </c:pt>
                <c:pt idx="2">
                  <c:v>Hull University Teaching Hospitals NHS Trust</c:v>
                </c:pt>
                <c:pt idx="3">
                  <c:v>The Rotherham NHS Foundation Trust</c:v>
                </c:pt>
                <c:pt idx="4">
                  <c:v>Calderdale and Huddersfield NHS Foundation Trust</c:v>
                </c:pt>
              </c:strCache>
            </c:strRef>
          </c:cat>
          <c:val>
            <c:numRef>
              <c:f>Sheet1!$C$2:$C$6</c:f>
              <c:numCache>
                <c:formatCode>0.0</c:formatCode>
                <c:ptCount val="5"/>
                <c:pt idx="0">
                  <c:v>2.1749340044477581</c:v>
                </c:pt>
                <c:pt idx="1">
                  <c:v>1.9737465133796732</c:v>
                </c:pt>
                <c:pt idx="2">
                  <c:v>1.9583309821053412</c:v>
                </c:pt>
                <c:pt idx="3">
                  <c:v>1.9475097659486753</c:v>
                </c:pt>
                <c:pt idx="4">
                  <c:v>1.8547848052796407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4B6-4CA5-A09A-4141C9F371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Sheet1!$B$2:$B$6</c:f>
              <c:numCache>
                <c:formatCode>0.0</c:formatCode>
                <c:ptCount val="5"/>
                <c:pt idx="0">
                  <c:v>8.8995557744553313</c:v>
                </c:pt>
                <c:pt idx="1">
                  <c:v>8.8975179009440613</c:v>
                </c:pt>
                <c:pt idx="2">
                  <c:v>8.7830443912555065</c:v>
                </c:pt>
                <c:pt idx="3">
                  <c:v>8.6458183670610165</c:v>
                </c:pt>
                <c:pt idx="4">
                  <c:v>8.6243342541723997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407-4C9E-9FB0-4C041637E78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South Tyneside and Sunderland NHS Foundation Trust</c:v>
                </c:pt>
                <c:pt idx="3">
                  <c:v>North Cumbria Integrated Care NHS Foundation Trust</c:v>
                </c:pt>
                <c:pt idx="4">
                  <c:v>Barnsley Hospital NHS Foundation Trust</c:v>
                </c:pt>
              </c:strCache>
            </c:strRef>
          </c:cat>
          <c:val>
            <c:numRef>
              <c:f>Sheet1!$C$2:$C$6</c:f>
              <c:numCache>
                <c:formatCode>0.0</c:formatCode>
                <c:ptCount val="5"/>
                <c:pt idx="0">
                  <c:v>1.1004442255446687</c:v>
                </c:pt>
                <c:pt idx="1">
                  <c:v>1.1024820990559387</c:v>
                </c:pt>
                <c:pt idx="2">
                  <c:v>1.2169556087444935</c:v>
                </c:pt>
                <c:pt idx="3">
                  <c:v>1.3541816329389835</c:v>
                </c:pt>
                <c:pt idx="4">
                  <c:v>1.3756657458276003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407-4C9E-9FB0-4C041637E78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7.3241754967432193</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0.26674730052247497</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0.1127363586140957</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1.1769515275458255</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0.11273635861409659</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0.40437367978625716</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5.3052493761750696E-2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7.7815644700899913</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8.2921349196527032</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369220885349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p39. Did staff keep you informed about what was happening while your child was in hospital?</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8.1551969380276024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0.26986790461867827</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8.8836713975233295E-2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0.92744264140380395</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8.8836713975233295E-2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0.13633654471663803</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8.4243239755734578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8.9776228773234159</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993416137484301"/>
                  <c:y val="-1.6789092642081001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p38. Did staff give you information about your child’s care and treatment in a way that you could understand?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7.9147327288816829</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0.12855740480004485</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9.1868420793392858E-2</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0.95909322879696646</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9.1868420793392858E-2</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0.32952254116651325</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5.4944575768296033E-2</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8.4406544413521161</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8.6147051688736038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p40. Were you able to ask staff any questions you had about your child’s care and treatment?</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4.9961037722174808</c:v>
                </c:pt>
              </c:numCache>
            </c:numRef>
          </c:val>
          <c:extLst>
            <c:ext xmlns:c16="http://schemas.microsoft.com/office/drawing/2014/chart" uri="{C3380CC4-5D6E-409C-BE32-E72D297353CC}">
              <c16:uniqueId val="{00000000-511E-4BA2-BF76-FD74A6CFE14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1.4042932530116001</c:v>
                </c:pt>
              </c:numCache>
            </c:numRef>
          </c:val>
          <c:extLst>
            <c:ext xmlns:c16="http://schemas.microsoft.com/office/drawing/2014/chart" uri="{C3380CC4-5D6E-409C-BE32-E72D297353CC}">
              <c16:uniqueId val="{00000001-511E-4BA2-BF76-FD74A6CFE14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0.51226719100282647</c:v>
                </c:pt>
              </c:numCache>
            </c:numRef>
          </c:val>
          <c:extLst>
            <c:ext xmlns:c16="http://schemas.microsoft.com/office/drawing/2014/chart" uri="{C3380CC4-5D6E-409C-BE32-E72D297353CC}">
              <c16:uniqueId val="{00000002-511E-4BA2-BF76-FD74A6CFE14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0.14281626287263727</c:v>
                </c:pt>
              </c:numCache>
            </c:numRef>
          </c:val>
          <c:extLst>
            <c:ext xmlns:c16="http://schemas.microsoft.com/office/drawing/2014/chart" uri="{C3380CC4-5D6E-409C-BE32-E72D297353CC}">
              <c16:uniqueId val="{00000003-511E-4BA2-BF76-FD74A6CFE14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1.4909814438988009</c:v>
                </c:pt>
              </c:numCache>
            </c:numRef>
          </c:val>
          <c:extLst>
            <c:ext xmlns:c16="http://schemas.microsoft.com/office/drawing/2014/chart" uri="{C3380CC4-5D6E-409C-BE32-E72D297353CC}">
              <c16:uniqueId val="{00000004-511E-4BA2-BF76-FD74A6CFE14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0.14281626287263904</c:v>
                </c:pt>
              </c:numCache>
            </c:numRef>
          </c:val>
          <c:extLst>
            <c:ext xmlns:c16="http://schemas.microsoft.com/office/drawing/2014/chart" uri="{C3380CC4-5D6E-409C-BE32-E72D297353CC}">
              <c16:uniqueId val="{00000005-511E-4BA2-BF76-FD74A6CFE14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0.39343934701238226</c:v>
                </c:pt>
              </c:numCache>
            </c:numRef>
          </c:val>
          <c:extLst>
            <c:ext xmlns:c16="http://schemas.microsoft.com/office/drawing/2014/chart" uri="{C3380CC4-5D6E-409C-BE32-E72D297353CC}">
              <c16:uniqueId val="{00000006-511E-4BA2-BF76-FD74A6CFE14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511E-4BA2-BF76-FD74A6CFE145}"/>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7.458471059465742</c:v>
                </c:pt>
              </c:numCache>
            </c:numRef>
          </c:xVal>
          <c:yVal>
            <c:numLit>
              <c:formatCode>General</c:formatCode>
              <c:ptCount val="1"/>
              <c:pt idx="0">
                <c:v>1</c:v>
              </c:pt>
            </c:numLit>
          </c:yVal>
          <c:smooth val="0"/>
          <c:extLst>
            <c:ext xmlns:c16="http://schemas.microsoft.com/office/drawing/2014/chart" uri="{C3380CC4-5D6E-409C-BE32-E72D297353CC}">
              <c16:uniqueId val="{00000008-511E-4BA2-BF76-FD74A6CFE14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1E-4BA2-BF76-FD74A6CFE145}"/>
              </c:ext>
            </c:extLst>
          </c:dPt>
          <c:xVal>
            <c:numRef>
              <c:f>Sheet1!$B$12</c:f>
              <c:numCache>
                <c:formatCode>0.0</c:formatCode>
                <c:ptCount val="1"/>
                <c:pt idx="0">
                  <c:v>7.8009712010539456</c:v>
                </c:pt>
              </c:numCache>
            </c:numRef>
          </c:xVal>
          <c:yVal>
            <c:numLit>
              <c:formatCode>General</c:formatCode>
              <c:ptCount val="1"/>
              <c:pt idx="0">
                <c:v>1</c:v>
              </c:pt>
            </c:numLit>
          </c:yVal>
          <c:smooth val="0"/>
          <c:extLst>
            <c:ext xmlns:c16="http://schemas.microsoft.com/office/drawing/2014/chart" uri="{C3380CC4-5D6E-409C-BE32-E72D297353CC}">
              <c16:uniqueId val="{0000000A-511E-4BA2-BF76-FD74A6CFE145}"/>
            </c:ext>
          </c:extLst>
        </c:ser>
        <c:ser>
          <c:idx val="9"/>
          <c:order val="10"/>
          <c:tx>
            <c:v>label</c:v>
          </c:tx>
          <c:spPr>
            <a:ln w="25400" cap="rnd">
              <a:noFill/>
              <a:round/>
            </a:ln>
            <a:effectLst/>
          </c:spPr>
          <c:marker>
            <c:symbol val="none"/>
          </c:marker>
          <c:dLbls>
            <c:dLbl>
              <c:idx val="0"/>
              <c:layout>
                <c:manualLayout>
                  <c:x val="-0.22222882432810806"/>
                  <c:y val="0"/>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1E-4BA2-BF76-FD74A6CFE14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p42. Did different staff give you conflicting information?</c:v>
                  </c:pt>
                </c15:dlblRangeCache>
              </c15:datalabelsRange>
            </c:ext>
            <c:ext xmlns:c16="http://schemas.microsoft.com/office/drawing/2014/chart" uri="{C3380CC4-5D6E-409C-BE32-E72D297353CC}">
              <c16:uniqueId val="{0000000C-511E-4BA2-BF76-FD74A6CFE145}"/>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Sheet1!$A$2:$A$111</c:f>
              <c:strCache>
                <c:ptCount val="11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Sheet1!$D$2:$D$111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0-DC1B-48BD-B74C-DE174942BC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Sheet1!$A$2:$A$111</c:f>
              <c:strCache>
                <c:ptCount val="11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Sheet1!$E$2:$E$111</c:f>
              <c:numCache>
                <c:formatCode>General</c:formatCode>
                <c:ptCount val="110"/>
                <c:pt idx="0">
                  <c:v>7.4427334890899406</c:v>
                </c:pt>
                <c:pt idx="1">
                  <c:v>7.6339676852541229</c:v>
                </c:pt>
                <c:pt idx="2">
                  <c:v>7.6730212699397171</c:v>
                </c:pt>
                <c:pt idx="3">
                  <c:v>7.703432233009889</c:v>
                </c:pt>
                <c:pt idx="4">
                  <c:v>7.735646640106161</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1-DC1B-48BD-B74C-DE174942BC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Sheet1!$A$2:$A$111</c:f>
              <c:strCache>
                <c:ptCount val="11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Sheet1!$F$2:$F$111</c:f>
              <c:numCache>
                <c:formatCode>General</c:formatCode>
                <c:ptCount val="110"/>
                <c:pt idx="0">
                  <c:v>#N/A</c:v>
                </c:pt>
                <c:pt idx="1">
                  <c:v>#N/A</c:v>
                </c:pt>
                <c:pt idx="2">
                  <c:v>#N/A</c:v>
                </c:pt>
                <c:pt idx="3">
                  <c:v>#N/A</c:v>
                </c:pt>
                <c:pt idx="4">
                  <c:v>#N/A</c:v>
                </c:pt>
                <c:pt idx="5">
                  <c:v>7.723693825454748</c:v>
                </c:pt>
                <c:pt idx="6">
                  <c:v>7.737650568286071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2-DC1B-48BD-B74C-DE174942BCD7}"/>
            </c:ext>
          </c:extLst>
        </c:ser>
        <c:ser>
          <c:idx val="3"/>
          <c:order val="3"/>
          <c:tx>
            <c:strRef>
              <c:f>Sheet1!$G$1</c:f>
              <c:strCache>
                <c:ptCount val="1"/>
                <c:pt idx="0">
                  <c:v>About the same</c:v>
                </c:pt>
              </c:strCache>
            </c:strRef>
          </c:tx>
          <c:spPr>
            <a:solidFill>
              <a:srgbClr val="D9D9D9"/>
            </a:solidFill>
            <a:ln>
              <a:noFill/>
            </a:ln>
            <a:effectLst/>
          </c:spPr>
          <c:invertIfNegative val="0"/>
          <c:cat>
            <c:strRef>
              <c:f>Sheet1!$A$2:$A$111</c:f>
              <c:strCache>
                <c:ptCount val="11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Sheet1!$G$2:$G$111</c:f>
              <c:numCache>
                <c:formatCode>General</c:formatCode>
                <c:ptCount val="110"/>
                <c:pt idx="0">
                  <c:v>#N/A</c:v>
                </c:pt>
                <c:pt idx="1">
                  <c:v>#N/A</c:v>
                </c:pt>
                <c:pt idx="2">
                  <c:v>#N/A</c:v>
                </c:pt>
                <c:pt idx="3">
                  <c:v>#N/A</c:v>
                </c:pt>
                <c:pt idx="4">
                  <c:v>#N/A</c:v>
                </c:pt>
                <c:pt idx="5">
                  <c:v>#N/A</c:v>
                </c:pt>
                <c:pt idx="6">
                  <c:v>#N/A</c:v>
                </c:pt>
                <c:pt idx="7">
                  <c:v>7.7410519369926618</c:v>
                </c:pt>
                <c:pt idx="8">
                  <c:v>7.8259199245857776</c:v>
                </c:pt>
                <c:pt idx="9">
                  <c:v>7.8544518390597799</c:v>
                </c:pt>
                <c:pt idx="10">
                  <c:v>7.8601596635136843</c:v>
                </c:pt>
                <c:pt idx="11">
                  <c:v>7.8699472808495026</c:v>
                </c:pt>
                <c:pt idx="12">
                  <c:v>7.8734484875360558</c:v>
                </c:pt>
                <c:pt idx="13">
                  <c:v>7.9310759664812496</c:v>
                </c:pt>
                <c:pt idx="14">
                  <c:v>7.9560089358476107</c:v>
                </c:pt>
                <c:pt idx="15">
                  <c:v>7.961498626485322</c:v>
                </c:pt>
                <c:pt idx="16">
                  <c:v>7.9875484175603786</c:v>
                </c:pt>
                <c:pt idx="17">
                  <c:v>7.9925614699209753</c:v>
                </c:pt>
                <c:pt idx="18">
                  <c:v>8.0088752652126534</c:v>
                </c:pt>
                <c:pt idx="19">
                  <c:v>8.0158453752950507</c:v>
                </c:pt>
                <c:pt idx="20">
                  <c:v>8.0323587288733176</c:v>
                </c:pt>
                <c:pt idx="21">
                  <c:v>8.0500992951993773</c:v>
                </c:pt>
                <c:pt idx="22">
                  <c:v>8.0517187057422905</c:v>
                </c:pt>
                <c:pt idx="23">
                  <c:v>8.0540802943183767</c:v>
                </c:pt>
                <c:pt idx="24">
                  <c:v>8.0673481760289132</c:v>
                </c:pt>
                <c:pt idx="25">
                  <c:v>8.0753103947711811</c:v>
                </c:pt>
                <c:pt idx="26">
                  <c:v>8.0790740266895416</c:v>
                </c:pt>
                <c:pt idx="27">
                  <c:v>8.080345409320751</c:v>
                </c:pt>
                <c:pt idx="28">
                  <c:v>8.0899770784199507</c:v>
                </c:pt>
                <c:pt idx="29">
                  <c:v>8.0990985464729111</c:v>
                </c:pt>
                <c:pt idx="30">
                  <c:v>8.1009921571136427</c:v>
                </c:pt>
                <c:pt idx="31">
                  <c:v>8.1037034356264925</c:v>
                </c:pt>
                <c:pt idx="32">
                  <c:v>8.1049664825182912</c:v>
                </c:pt>
                <c:pt idx="33">
                  <c:v>8.1362074537490265</c:v>
                </c:pt>
                <c:pt idx="34">
                  <c:v>8.1567920582395033</c:v>
                </c:pt>
                <c:pt idx="35">
                  <c:v>8.1666214665126713</c:v>
                </c:pt>
                <c:pt idx="36">
                  <c:v>8.1717379612324788</c:v>
                </c:pt>
                <c:pt idx="37">
                  <c:v>8.2097385679513533</c:v>
                </c:pt>
                <c:pt idx="38">
                  <c:v>8.2262753241834101</c:v>
                </c:pt>
                <c:pt idx="39">
                  <c:v>8.2351343262107406</c:v>
                </c:pt>
                <c:pt idx="40">
                  <c:v>8.2356783819781079</c:v>
                </c:pt>
                <c:pt idx="41">
                  <c:v>8.2523108904553606</c:v>
                </c:pt>
                <c:pt idx="42">
                  <c:v>8.2754181766841874</c:v>
                </c:pt>
                <c:pt idx="43">
                  <c:v>8.2758667578663179</c:v>
                </c:pt>
                <c:pt idx="44">
                  <c:v>8.2806544714978205</c:v>
                </c:pt>
                <c:pt idx="45">
                  <c:v>8.2834588032716976</c:v>
                </c:pt>
                <c:pt idx="46">
                  <c:v>8.2984395127148076</c:v>
                </c:pt>
                <c:pt idx="47">
                  <c:v>8.3132330397616645</c:v>
                </c:pt>
                <c:pt idx="48">
                  <c:v>8.3152787896302769</c:v>
                </c:pt>
                <c:pt idx="49">
                  <c:v>8.3167805411895923</c:v>
                </c:pt>
                <c:pt idx="50">
                  <c:v>8.3386751461103596</c:v>
                </c:pt>
                <c:pt idx="51">
                  <c:v>8.34797041646992</c:v>
                </c:pt>
                <c:pt idx="52">
                  <c:v>8.3493554189902373</c:v>
                </c:pt>
                <c:pt idx="53">
                  <c:v>8.3693834647293404</c:v>
                </c:pt>
                <c:pt idx="54">
                  <c:v>8.3715776079867172</c:v>
                </c:pt>
                <c:pt idx="55">
                  <c:v>8.3738304196164588</c:v>
                </c:pt>
                <c:pt idx="56">
                  <c:v>8.394148697657668</c:v>
                </c:pt>
                <c:pt idx="57">
                  <c:v>8.401638149374369</c:v>
                </c:pt>
                <c:pt idx="58">
                  <c:v>8.4062327544056448</c:v>
                </c:pt>
                <c:pt idx="59">
                  <c:v>8.4168992313750728</c:v>
                </c:pt>
                <c:pt idx="60">
                  <c:v>8.420996915762748</c:v>
                </c:pt>
                <c:pt idx="61">
                  <c:v>8.4251191128025944</c:v>
                </c:pt>
                <c:pt idx="62">
                  <c:v>8.42593426692852</c:v>
                </c:pt>
                <c:pt idx="63">
                  <c:v>8.4333550904828414</c:v>
                </c:pt>
                <c:pt idx="64">
                  <c:v>8.44307153845042</c:v>
                </c:pt>
                <c:pt idx="65">
                  <c:v>8.4431311506976332</c:v>
                </c:pt>
                <c:pt idx="66">
                  <c:v>8.4554876553175884</c:v>
                </c:pt>
                <c:pt idx="67">
                  <c:v>8.4584267408094629</c:v>
                </c:pt>
                <c:pt idx="68">
                  <c:v>8.4622674635121164</c:v>
                </c:pt>
                <c:pt idx="69">
                  <c:v>8.4635443851604784</c:v>
                </c:pt>
                <c:pt idx="70">
                  <c:v>8.4697674032155668</c:v>
                </c:pt>
                <c:pt idx="71">
                  <c:v>8.473184013727062</c:v>
                </c:pt>
                <c:pt idx="72">
                  <c:v>8.4904714619292161</c:v>
                </c:pt>
                <c:pt idx="73">
                  <c:v>8.4913724873769265</c:v>
                </c:pt>
                <c:pt idx="74">
                  <c:v>8.4939256881914158</c:v>
                </c:pt>
                <c:pt idx="75">
                  <c:v>8.4951059128688211</c:v>
                </c:pt>
                <c:pt idx="76">
                  <c:v>8.5107723528888197</c:v>
                </c:pt>
                <c:pt idx="77">
                  <c:v>8.5167907705137829</c:v>
                </c:pt>
                <c:pt idx="78">
                  <c:v>8.5181689285738944</c:v>
                </c:pt>
                <c:pt idx="79">
                  <c:v>8.5204609281593395</c:v>
                </c:pt>
                <c:pt idx="80">
                  <c:v>8.5241891583816223</c:v>
                </c:pt>
                <c:pt idx="81">
                  <c:v>8.5264794137953448</c:v>
                </c:pt>
                <c:pt idx="82">
                  <c:v>8.5280008610523677</c:v>
                </c:pt>
                <c:pt idx="83">
                  <c:v>8.5341643516264956</c:v>
                </c:pt>
                <c:pt idx="84">
                  <c:v>8.5350032284806492</c:v>
                </c:pt>
                <c:pt idx="85">
                  <c:v>8.5391766971728291</c:v>
                </c:pt>
                <c:pt idx="86">
                  <c:v>8.5485976936386532</c:v>
                </c:pt>
                <c:pt idx="87">
                  <c:v>8.5549911039313766</c:v>
                </c:pt>
                <c:pt idx="88">
                  <c:v>8.5575596921120312</c:v>
                </c:pt>
                <c:pt idx="89">
                  <c:v>8.5594253687741162</c:v>
                </c:pt>
                <c:pt idx="90">
                  <c:v>8.5598415651950841</c:v>
                </c:pt>
                <c:pt idx="91">
                  <c:v>8.5726780773576472</c:v>
                </c:pt>
                <c:pt idx="92">
                  <c:v>8.5738118514643524</c:v>
                </c:pt>
                <c:pt idx="93">
                  <c:v>8.5964338442355768</c:v>
                </c:pt>
                <c:pt idx="94">
                  <c:v>8.6063577234515858</c:v>
                </c:pt>
                <c:pt idx="95">
                  <c:v>8.6256774264628664</c:v>
                </c:pt>
                <c:pt idx="96">
                  <c:v>8.6468085534402839</c:v>
                </c:pt>
                <c:pt idx="97">
                  <c:v>8.8152254028037689</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3-DC1B-48BD-B74C-DE174942BC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Sheet1!$A$2:$A$111</c:f>
              <c:strCache>
                <c:ptCount val="11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Sheet1!$H$2:$H$111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8.690806841238766</c:v>
                </c:pt>
                <c:pt idx="99">
                  <c:v>8.7185918456777483</c:v>
                </c:pt>
                <c:pt idx="100">
                  <c:v>8.7261256846872524</c:v>
                </c:pt>
                <c:pt idx="101">
                  <c:v>8.7412501006642742</c:v>
                </c:pt>
                <c:pt idx="102">
                  <c:v>8.793871113656154</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4-DC1B-48BD-B74C-DE174942BC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Sheet1!$A$2:$A$111</c:f>
              <c:strCache>
                <c:ptCount val="11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Sheet1!$I$2:$I$111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8.7392007815866375</c:v>
                </c:pt>
                <c:pt idx="104">
                  <c:v>8.836092813650481</c:v>
                </c:pt>
                <c:pt idx="105">
                  <c:v>8.934299260012855</c:v>
                </c:pt>
                <c:pt idx="106">
                  <c:v>8.9692373145517372</c:v>
                </c:pt>
                <c:pt idx="107">
                  <c:v>9.1664914383485172</c:v>
                </c:pt>
                <c:pt idx="108">
                  <c:v>9.186399683681449</c:v>
                </c:pt>
                <c:pt idx="109">
                  <c:v>#N/A</c:v>
                </c:pt>
              </c:numCache>
            </c:numRef>
          </c:val>
          <c:extLst>
            <c:ext xmlns:c16="http://schemas.microsoft.com/office/drawing/2014/chart" uri="{C3380CC4-5D6E-409C-BE32-E72D297353CC}">
              <c16:uniqueId val="{00000005-DC1B-48BD-B74C-DE174942BC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Sheet1!$A$2:$A$111</c:f>
              <c:strCache>
                <c:ptCount val="11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Sheet1!$J$2:$J$111</c:f>
              <c:numCache>
                <c:formatCode>General</c:formatCode>
                <c:ptCount val="11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9.0172350464254798</c:v>
                </c:pt>
              </c:numCache>
            </c:numRef>
          </c:val>
          <c:extLst>
            <c:ext xmlns:c16="http://schemas.microsoft.com/office/drawing/2014/chart" uri="{C3380CC4-5D6E-409C-BE32-E72D297353CC}">
              <c16:uniqueId val="{00000006-DC1B-48BD-B74C-DE174942BC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Sheet1!$A$2:$A$111</c:f>
              <c:strCache>
                <c:ptCount val="110"/>
                <c:pt idx="0">
                  <c:v>Your Trust</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strCache>
            </c:strRef>
          </c:cat>
          <c:val>
            <c:numRef>
              <c:f>Sheet1!$K$2:$K$111</c:f>
              <c:numCache>
                <c:formatCode>General</c:formatCode>
                <c:ptCount val="110"/>
                <c:pt idx="0">
                  <c:v>7.4427334890899406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numCache>
            </c:numRef>
          </c:val>
          <c:extLst>
            <c:ext xmlns:c16="http://schemas.microsoft.com/office/drawing/2014/chart" uri="{C3380CC4-5D6E-409C-BE32-E72D297353CC}">
              <c16:uniqueId val="{00000007-DC1B-48BD-B74C-DE174942BC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Sheet1!$B$2:$B$6</c:f>
              <c:numCache>
                <c:formatCode>0.0</c:formatCode>
                <c:ptCount val="5"/>
                <c:pt idx="0">
                  <c:v>7.4427334890899406</c:v>
                </c:pt>
                <c:pt idx="1">
                  <c:v>7.737650568286071</c:v>
                </c:pt>
                <c:pt idx="2">
                  <c:v>7.9875484175603786</c:v>
                </c:pt>
                <c:pt idx="3">
                  <c:v>8.0517187057422905</c:v>
                </c:pt>
                <c:pt idx="4">
                  <c:v>8.0790740266895416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C38-4915-915B-7B0E8C19CF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Northern Lincolnshire and Goole NHS Foundation Trust</c:v>
                </c:pt>
                <c:pt idx="1">
                  <c:v>Doncaster and Bassetlaw Teaching Hospitals NHS Foundation Trust</c:v>
                </c:pt>
                <c:pt idx="2">
                  <c:v>Harrogate and District NHS Foundation Trust</c:v>
                </c:pt>
                <c:pt idx="3">
                  <c:v>Bradford Teaching Hospitals NHS Foundation Trust</c:v>
                </c:pt>
                <c:pt idx="4">
                  <c:v>Hull University Teaching Hospitals NHS Trust</c:v>
                </c:pt>
              </c:strCache>
            </c:strRef>
          </c:cat>
          <c:val>
            <c:numRef>
              <c:f>Sheet1!$C$2:$C$6</c:f>
              <c:numCache>
                <c:formatCode>0.0</c:formatCode>
                <c:ptCount val="5"/>
                <c:pt idx="0">
                  <c:v>2.5572665109100594</c:v>
                </c:pt>
                <c:pt idx="1">
                  <c:v>2.262349431713929</c:v>
                </c:pt>
                <c:pt idx="2">
                  <c:v>2.0124515824396214</c:v>
                </c:pt>
                <c:pt idx="3">
                  <c:v>1.9482812942577095</c:v>
                </c:pt>
                <c:pt idx="4">
                  <c:v>1.9209259733104584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C38-4915-915B-7B0E8C19CF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0FAE-4C26-8AC0-A093492D3E01}"/>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0FAE-4C26-8AC0-A093492D3E01}"/>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0FAE-4C26-8AC0-A093492D3E01}"/>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0FAE-4C26-8AC0-A093492D3E01}"/>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0FAE-4C26-8AC0-A093492D3E01}"/>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0FAE-4C26-8AC0-A093492D3E01}"/>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0FAE-4C26-8AC0-A093492D3E0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404040"/>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0" formatCode="0">
                  <c:v>1</c:v>
                </c:pt>
                <c:pt idx="3" formatCode="0">
                  <c:v>55</c:v>
                </c:pt>
                <c:pt idx="4" formatCode="0">
                  <c:v>4</c:v>
                </c:pt>
                <c:pt idx="5" formatCode="0">
                  <c:v>6</c:v>
                </c:pt>
              </c:numCache>
            </c:numRef>
          </c:val>
          <c:extLst>
            <c:ext xmlns:c16="http://schemas.microsoft.com/office/drawing/2014/chart" uri="{C3380CC4-5D6E-409C-BE32-E72D297353CC}">
              <c16:uniqueId val="{0000000E-0FAE-4C26-8AC0-A093492D3E01}"/>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Sheet1!$B$2:$B$6</c:f>
              <c:numCache>
                <c:formatCode>0.0</c:formatCode>
                <c:ptCount val="5"/>
                <c:pt idx="0">
                  <c:v>8.7261256846872524</c:v>
                </c:pt>
                <c:pt idx="1">
                  <c:v>8.7185918456777483</c:v>
                </c:pt>
                <c:pt idx="2">
                  <c:v>8.5964338442355768</c:v>
                </c:pt>
                <c:pt idx="3">
                  <c:v>8.5575596921120312</c:v>
                </c:pt>
                <c:pt idx="4">
                  <c:v>8.5350032284806492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F2-495A-9266-0B57459F06C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Sheffield Children's NHS Foundation Trust</c:v>
                </c:pt>
                <c:pt idx="2">
                  <c:v>North Tees and Hartlepool NHS Foundation Trust</c:v>
                </c:pt>
                <c:pt idx="3">
                  <c:v>South Tees Hospitals NHS Foundation Trust</c:v>
                </c:pt>
                <c:pt idx="4">
                  <c:v>The Newcastle Upon Tyne Hospitals NHS Foundation Trust</c:v>
                </c:pt>
              </c:strCache>
            </c:strRef>
          </c:cat>
          <c:val>
            <c:numRef>
              <c:f>Sheet1!$C$2:$C$6</c:f>
              <c:numCache>
                <c:formatCode>0.0</c:formatCode>
                <c:ptCount val="5"/>
                <c:pt idx="0">
                  <c:v>1.2738743153127476</c:v>
                </c:pt>
                <c:pt idx="1">
                  <c:v>1.2814081543222517</c:v>
                </c:pt>
                <c:pt idx="2">
                  <c:v>1.4035661557644232</c:v>
                </c:pt>
                <c:pt idx="3">
                  <c:v>1.4424403078879688</c:v>
                </c:pt>
                <c:pt idx="4">
                  <c:v>1.4649967715193508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F2-495A-9266-0B57459F06C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7.4512066553858114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2.1868790433224206E-2</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0.16778807199876322</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1.7227636126437176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7.4719655867692838</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8.5167053051106389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044268332596255"/>
                  <c:y val="8.3945463210404244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c13. Did staff talk to you in a way you understood?</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6.370670924822126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0.45263561075038083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0.16609746225855826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1.7340338496816834</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0.16609746225855915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0.28325444736481309</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7.3588895794587996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7.8564209226719068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2453925149338624"/>
                  <c:y val="-7.6949119020082009E-17"/>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c12. How well did staff explain your care and treatment to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6.5780685770365181</c:v>
                </c:pt>
              </c:numCache>
            </c:numRef>
          </c:val>
          <c:extLst>
            <c:ext xmlns:c16="http://schemas.microsoft.com/office/drawing/2014/chart" uri="{C3380CC4-5D6E-409C-BE32-E72D297353CC}">
              <c16:uniqueId val="{00000000-3144-4828-9372-D8B16F92205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1.0757111791706464E-2</c:v>
                </c:pt>
              </c:numCache>
            </c:numRef>
          </c:val>
          <c:extLst>
            <c:ext xmlns:c16="http://schemas.microsoft.com/office/drawing/2014/chart" uri="{C3380CC4-5D6E-409C-BE32-E72D297353CC}">
              <c16:uniqueId val="{00000001-3144-4828-9372-D8B16F92205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0.60631713218868999</c:v>
                </c:pt>
              </c:numCache>
            </c:numRef>
          </c:val>
          <c:extLst>
            <c:ext xmlns:c16="http://schemas.microsoft.com/office/drawing/2014/chart" uri="{C3380CC4-5D6E-409C-BE32-E72D297353CC}">
              <c16:uniqueId val="{00000002-3144-4828-9372-D8B16F92205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0.16903668330842958</c:v>
                </c:pt>
              </c:numCache>
            </c:numRef>
          </c:val>
          <c:extLst>
            <c:ext xmlns:c16="http://schemas.microsoft.com/office/drawing/2014/chart" uri="{C3380CC4-5D6E-409C-BE32-E72D297353CC}">
              <c16:uniqueId val="{00000003-3144-4828-9372-D8B16F92205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1.7647188988261533</c:v>
                </c:pt>
              </c:numCache>
            </c:numRef>
          </c:val>
          <c:extLst>
            <c:ext xmlns:c16="http://schemas.microsoft.com/office/drawing/2014/chart" uri="{C3380CC4-5D6E-409C-BE32-E72D297353CC}">
              <c16:uniqueId val="{00000004-3144-4828-9372-D8B16F92205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0.16903668330843047</c:v>
                </c:pt>
              </c:numCache>
            </c:numRef>
          </c:val>
          <c:extLst>
            <c:ext xmlns:c16="http://schemas.microsoft.com/office/drawing/2014/chart" uri="{C3380CC4-5D6E-409C-BE32-E72D297353CC}">
              <c16:uniqueId val="{00000005-3144-4828-9372-D8B16F92205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8.8359928870982429E-2</c:v>
                </c:pt>
              </c:numCache>
            </c:numRef>
          </c:val>
          <c:extLst>
            <c:ext xmlns:c16="http://schemas.microsoft.com/office/drawing/2014/chart" uri="{C3380CC4-5D6E-409C-BE32-E72D297353CC}">
              <c16:uniqueId val="{00000006-3144-4828-9372-D8B16F92205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144-4828-9372-D8B16F922059}"/>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7.4570881322727214</c:v>
                </c:pt>
              </c:numCache>
            </c:numRef>
          </c:xVal>
          <c:yVal>
            <c:numLit>
              <c:formatCode>General</c:formatCode>
              <c:ptCount val="1"/>
              <c:pt idx="0">
                <c:v>1</c:v>
              </c:pt>
            </c:numLit>
          </c:yVal>
          <c:smooth val="0"/>
          <c:extLst>
            <c:ext xmlns:c16="http://schemas.microsoft.com/office/drawing/2014/chart" uri="{C3380CC4-5D6E-409C-BE32-E72D297353CC}">
              <c16:uniqueId val="{00000008-3144-4828-9372-D8B16F92205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144-4828-9372-D8B16F922059}"/>
              </c:ext>
            </c:extLst>
          </c:dPt>
          <c:xVal>
            <c:numRef>
              <c:f>Sheet1!$B$12</c:f>
              <c:numCache>
                <c:formatCode>0.0</c:formatCode>
                <c:ptCount val="1"/>
                <c:pt idx="0">
                  <c:v>8.2465389537384208</c:v>
                </c:pt>
              </c:numCache>
            </c:numRef>
          </c:xVal>
          <c:yVal>
            <c:numLit>
              <c:formatCode>General</c:formatCode>
              <c:ptCount val="1"/>
              <c:pt idx="0">
                <c:v>1</c:v>
              </c:pt>
            </c:numLit>
          </c:yVal>
          <c:smooth val="0"/>
          <c:extLst>
            <c:ext xmlns:c16="http://schemas.microsoft.com/office/drawing/2014/chart" uri="{C3380CC4-5D6E-409C-BE32-E72D297353CC}">
              <c16:uniqueId val="{0000000A-3144-4828-9372-D8B16F922059}"/>
            </c:ext>
          </c:extLst>
        </c:ser>
        <c:ser>
          <c:idx val="9"/>
          <c:order val="10"/>
          <c:tx>
            <c:v>label</c:v>
          </c:tx>
          <c:spPr>
            <a:ln w="25400" cap="rnd">
              <a:noFill/>
              <a:round/>
            </a:ln>
            <a:effectLst/>
          </c:spPr>
          <c:marker>
            <c:symbol val="none"/>
          </c:marker>
          <c:dLbls>
            <c:dLbl>
              <c:idx val="0"/>
              <c:layout>
                <c:manualLayout>
                  <c:x val="-0.20045820501163703"/>
                  <c:y val="-8.3945463210405771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144-4828-9372-D8B16F92205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c14. Did you feel able to ask staff questions?</c:v>
                  </c:pt>
                </c15:dlblRangeCache>
              </c15:datalabelsRange>
            </c:ext>
            <c:ext xmlns:c16="http://schemas.microsoft.com/office/drawing/2014/chart" uri="{C3380CC4-5D6E-409C-BE32-E72D297353CC}">
              <c16:uniqueId val="{0000000C-3144-4828-9372-D8B16F922059}"/>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6.7671134406907214</c:v>
                </c:pt>
              </c:numCache>
            </c:numRef>
          </c:val>
          <c:extLst>
            <c:ext xmlns:c16="http://schemas.microsoft.com/office/drawing/2014/chart" uri="{C3380CC4-5D6E-409C-BE32-E72D297353CC}">
              <c16:uniqueId val="{00000000-FF54-40EC-B999-E4B341F30D5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F54-40EC-B999-E4B341F30D5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0.56990227430107865</c:v>
                </c:pt>
              </c:numCache>
            </c:numRef>
          </c:val>
          <c:extLst>
            <c:ext xmlns:c16="http://schemas.microsoft.com/office/drawing/2014/chart" uri="{C3380CC4-5D6E-409C-BE32-E72D297353CC}">
              <c16:uniqueId val="{00000002-FF54-40EC-B999-E4B341F30D5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0.16254070063841919</c:v>
                </c:pt>
              </c:numCache>
            </c:numRef>
          </c:val>
          <c:extLst>
            <c:ext xmlns:c16="http://schemas.microsoft.com/office/drawing/2014/chart" uri="{C3380CC4-5D6E-409C-BE32-E72D297353CC}">
              <c16:uniqueId val="{00000003-FF54-40EC-B999-E4B341F30D5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1.6969017649363574</c:v>
                </c:pt>
              </c:numCache>
            </c:numRef>
          </c:val>
          <c:extLst>
            <c:ext xmlns:c16="http://schemas.microsoft.com/office/drawing/2014/chart" uri="{C3380CC4-5D6E-409C-BE32-E72D297353CC}">
              <c16:uniqueId val="{00000004-FF54-40EC-B999-E4B341F30D5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0.16254070063842008</c:v>
                </c:pt>
              </c:numCache>
            </c:numRef>
          </c:val>
          <c:extLst>
            <c:ext xmlns:c16="http://schemas.microsoft.com/office/drawing/2014/chart" uri="{C3380CC4-5D6E-409C-BE32-E72D297353CC}">
              <c16:uniqueId val="{00000005-FF54-40EC-B999-E4B341F30D5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1.5200905703293799E-2</c:v>
                </c:pt>
              </c:numCache>
            </c:numRef>
          </c:val>
          <c:extLst>
            <c:ext xmlns:c16="http://schemas.microsoft.com/office/drawing/2014/chart" uri="{C3380CC4-5D6E-409C-BE32-E72D297353CC}">
              <c16:uniqueId val="{00000006-FF54-40EC-B999-E4B341F30D5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F54-40EC-B999-E4B341F30D5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7.6011693231022077</c:v>
                </c:pt>
              </c:numCache>
            </c:numRef>
          </c:xVal>
          <c:yVal>
            <c:numLit>
              <c:formatCode>General</c:formatCode>
              <c:ptCount val="1"/>
              <c:pt idx="0">
                <c:v>1</c:v>
              </c:pt>
            </c:numLit>
          </c:yVal>
          <c:smooth val="0"/>
          <c:extLst>
            <c:ext xmlns:c16="http://schemas.microsoft.com/office/drawing/2014/chart" uri="{C3380CC4-5D6E-409C-BE32-E72D297353CC}">
              <c16:uniqueId val="{00000008-FF54-40EC-B999-E4B341F30D5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F54-40EC-B999-E4B341F30D5B}"/>
              </c:ext>
            </c:extLst>
          </c:dPt>
          <c:xVal>
            <c:numRef>
              <c:f>Sheet1!$B$12</c:f>
              <c:numCache>
                <c:formatCode>0.0</c:formatCode>
                <c:ptCount val="1"/>
                <c:pt idx="0">
                  <c:v>8.3480072980983984</c:v>
                </c:pt>
              </c:numCache>
            </c:numRef>
          </c:xVal>
          <c:yVal>
            <c:numLit>
              <c:formatCode>General</c:formatCode>
              <c:ptCount val="1"/>
              <c:pt idx="0">
                <c:v>1</c:v>
              </c:pt>
            </c:numLit>
          </c:yVal>
          <c:smooth val="0"/>
          <c:extLst>
            <c:ext xmlns:c16="http://schemas.microsoft.com/office/drawing/2014/chart" uri="{C3380CC4-5D6E-409C-BE32-E72D297353CC}">
              <c16:uniqueId val="{0000000A-FF54-40EC-B999-E4B341F30D5B}"/>
            </c:ext>
          </c:extLst>
        </c:ser>
        <c:ser>
          <c:idx val="9"/>
          <c:order val="10"/>
          <c:tx>
            <c:v>label</c:v>
          </c:tx>
          <c:spPr>
            <a:ln w="25400" cap="rnd">
              <a:noFill/>
              <a:round/>
            </a:ln>
            <a:effectLst/>
          </c:spPr>
          <c:marker>
            <c:symbol val="none"/>
          </c:marker>
          <c:dLbls>
            <c:dLbl>
              <c:idx val="0"/>
              <c:layout>
                <c:manualLayout>
                  <c:x val="-0.22458533149773233"/>
                  <c:y val="-7.6949119020082009E-17"/>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F54-40EC-B999-E4B341F30D5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c15. Did you feel like staff listened to what you had to say?</c:v>
                  </c:pt>
                </c15:dlblRangeCache>
              </c15:datalabelsRange>
            </c:ext>
            <c:ext xmlns:c16="http://schemas.microsoft.com/office/drawing/2014/chart" uri="{C3380CC4-5D6E-409C-BE32-E72D297353CC}">
              <c16:uniqueId val="{0000000C-FF54-40EC-B999-E4B341F30D5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7.6396811319116704</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0.13755293089753184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1.9021554274555426</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9.5027571542338762E-4</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7.965544199564631</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8.7283117765369731</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118238865888635"/>
                  <c:y val="-3.3578185284162079E-2"/>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c18. Did staff try to help you with your fears or worries?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6.4129664583676931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0.49740793415406603</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0.20099794760326883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2.0983899460068649</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0.20099794760326972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6.780697351629783E-2</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6.8017441133719974</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8.1605673131284604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207473158094312"/>
                  <c:y val="-2.518363896312158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c17. Did staff take the time to listen to your fears or worries?</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35E9-4447-8C4B-5C8A1C18457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35E9-4447-8C4B-5C8A1C18457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35E9-4447-8C4B-5C8A1C18457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35E9-4447-8C4B-5C8A1C18457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35E9-4447-8C4B-5C8A1C18457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35E9-4447-8C4B-5C8A1C18457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35E9-4447-8C4B-5C8A1C18457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35E9-4447-8C4B-5C8A1C184574}"/>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35E9-4447-8C4B-5C8A1C18457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E9-4447-8C4B-5C8A1C184574}"/>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35E9-4447-8C4B-5C8A1C184574}"/>
            </c:ext>
          </c:extLst>
        </c:ser>
        <c:ser>
          <c:idx val="9"/>
          <c:order val="10"/>
          <c:tx>
            <c:v>label</c:v>
          </c:tx>
          <c:spPr>
            <a:ln w="25400" cap="rnd">
              <a:noFill/>
              <a:round/>
            </a:ln>
            <a:effectLst/>
          </c:spPr>
          <c:marker>
            <c:symbol val="none"/>
          </c:marker>
          <c:dLbls>
            <c:dLbl>
              <c:idx val="0"/>
              <c:layout>
                <c:manualLayout>
                  <c:x val="-0.22439506958505076"/>
                  <c:y val="-2.51836389631215E-2"/>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E9-4447-8C4B-5C8A1C18457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c16. Were you able to talk to staff without your parent or carer being there?</c:v>
                  </c:pt>
                </c15:dlblRangeCache>
              </c15:datalabelsRange>
            </c:ext>
            <c:ext xmlns:c16="http://schemas.microsoft.com/office/drawing/2014/chart" uri="{C3380CC4-5D6E-409C-BE32-E72D297353CC}">
              <c16:uniqueId val="{0000000C-35E9-4447-8C4B-5C8A1C184574}"/>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Sheet1!$D$2:$D$115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Sheet1!$E$2:$E$115</c:f>
              <c:numCache>
                <c:formatCode>General</c:formatCode>
                <c:ptCount val="114"/>
                <c:pt idx="0">
                  <c:v>5.8576495172660961</c:v>
                </c:pt>
                <c:pt idx="1">
                  <c:v>6.198268876491829</c:v>
                </c:pt>
                <c:pt idx="2">
                  <c:v>6.6041735524218961</c:v>
                </c:pt>
                <c:pt idx="3">
                  <c:v>6.6580704359345129</c:v>
                </c:pt>
                <c:pt idx="4">
                  <c:v>6.700354661866835</c:v>
                </c:pt>
                <c:pt idx="5">
                  <c:v>6.7029812570701388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Sheet1!$F$2:$F$115</c:f>
              <c:numCache>
                <c:formatCode>General</c:formatCode>
                <c:ptCount val="114"/>
                <c:pt idx="0">
                  <c:v>#N/A</c:v>
                </c:pt>
                <c:pt idx="1">
                  <c:v>#N/A</c:v>
                </c:pt>
                <c:pt idx="2">
                  <c:v>#N/A</c:v>
                </c:pt>
                <c:pt idx="3">
                  <c:v>#N/A</c:v>
                </c:pt>
                <c:pt idx="4">
                  <c:v>#N/A</c:v>
                </c:pt>
                <c:pt idx="5">
                  <c:v>#N/A</c:v>
                </c:pt>
                <c:pt idx="6">
                  <c:v>6.674920609744162</c:v>
                </c:pt>
                <c:pt idx="7">
                  <c:v>6.7654396523906266</c:v>
                </c:pt>
                <c:pt idx="8">
                  <c:v>6.7842634431760569</c:v>
                </c:pt>
                <c:pt idx="9">
                  <c:v>6.8704090817603678</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Sheet1!$G$2:$G$115</c:f>
              <c:numCache>
                <c:formatCode>General</c:formatCode>
                <c:ptCount val="114"/>
                <c:pt idx="0">
                  <c:v>#N/A</c:v>
                </c:pt>
                <c:pt idx="1">
                  <c:v>#N/A</c:v>
                </c:pt>
                <c:pt idx="2">
                  <c:v>#N/A</c:v>
                </c:pt>
                <c:pt idx="3">
                  <c:v>#N/A</c:v>
                </c:pt>
                <c:pt idx="4">
                  <c:v>#N/A</c:v>
                </c:pt>
                <c:pt idx="5">
                  <c:v>#N/A</c:v>
                </c:pt>
                <c:pt idx="6">
                  <c:v>#N/A</c:v>
                </c:pt>
                <c:pt idx="7">
                  <c:v>#N/A</c:v>
                </c:pt>
                <c:pt idx="8">
                  <c:v>#N/A</c:v>
                </c:pt>
                <c:pt idx="9">
                  <c:v>#N/A</c:v>
                </c:pt>
                <c:pt idx="10">
                  <c:v>6.8410919222813842</c:v>
                </c:pt>
                <c:pt idx="11">
                  <c:v>6.8566361008275489</c:v>
                </c:pt>
                <c:pt idx="12">
                  <c:v>6.9245128447953794</c:v>
                </c:pt>
                <c:pt idx="13">
                  <c:v>6.9678616657920562</c:v>
                </c:pt>
                <c:pt idx="14">
                  <c:v>6.9866533557204189</c:v>
                </c:pt>
                <c:pt idx="15">
                  <c:v>7.0065173643764282</c:v>
                </c:pt>
                <c:pt idx="16">
                  <c:v>7.0570248427512734</c:v>
                </c:pt>
                <c:pt idx="17">
                  <c:v>7.0661028349175297</c:v>
                </c:pt>
                <c:pt idx="18">
                  <c:v>7.0698448931934026</c:v>
                </c:pt>
                <c:pt idx="19">
                  <c:v>7.0912193417309144</c:v>
                </c:pt>
                <c:pt idx="20">
                  <c:v>7.109718891686863</c:v>
                </c:pt>
                <c:pt idx="21">
                  <c:v>7.1444963831124149</c:v>
                </c:pt>
                <c:pt idx="22">
                  <c:v>7.1523005213371</c:v>
                </c:pt>
                <c:pt idx="23">
                  <c:v>7.1610633517073712</c:v>
                </c:pt>
                <c:pt idx="24">
                  <c:v>7.1829066708004436</c:v>
                </c:pt>
                <c:pt idx="25">
                  <c:v>7.1833674572886324</c:v>
                </c:pt>
                <c:pt idx="26">
                  <c:v>7.2152654735089001</c:v>
                </c:pt>
                <c:pt idx="27">
                  <c:v>7.2459712819948159</c:v>
                </c:pt>
                <c:pt idx="28">
                  <c:v>7.2481129738540258</c:v>
                </c:pt>
                <c:pt idx="29">
                  <c:v>7.2671773399297557</c:v>
                </c:pt>
                <c:pt idx="30">
                  <c:v>7.2765551146284562</c:v>
                </c:pt>
                <c:pt idx="31">
                  <c:v>7.3193659894856991</c:v>
                </c:pt>
                <c:pt idx="32">
                  <c:v>7.3261503864623903</c:v>
                </c:pt>
                <c:pt idx="33">
                  <c:v>7.3429844746734627</c:v>
                </c:pt>
                <c:pt idx="34">
                  <c:v>7.3652957188150401</c:v>
                </c:pt>
                <c:pt idx="35">
                  <c:v>7.3752601935258806</c:v>
                </c:pt>
                <c:pt idx="36">
                  <c:v>7.391152185595887</c:v>
                </c:pt>
                <c:pt idx="37">
                  <c:v>7.3952590482711358</c:v>
                </c:pt>
                <c:pt idx="38">
                  <c:v>7.4003363544230609</c:v>
                </c:pt>
                <c:pt idx="39">
                  <c:v>7.4026412691577832</c:v>
                </c:pt>
                <c:pt idx="40">
                  <c:v>7.4062579865436016</c:v>
                </c:pt>
                <c:pt idx="41">
                  <c:v>7.4105604999844914</c:v>
                </c:pt>
                <c:pt idx="42">
                  <c:v>7.4114106227274643</c:v>
                </c:pt>
                <c:pt idx="43">
                  <c:v>7.4116597200337413</c:v>
                </c:pt>
                <c:pt idx="44">
                  <c:v>7.4192058878530602</c:v>
                </c:pt>
                <c:pt idx="45">
                  <c:v>7.4233776109619534</c:v>
                </c:pt>
                <c:pt idx="46">
                  <c:v>7.4353950534713737</c:v>
                </c:pt>
                <c:pt idx="47">
                  <c:v>7.4431245676870503</c:v>
                </c:pt>
                <c:pt idx="48">
                  <c:v>7.451362272334018</c:v>
                </c:pt>
                <c:pt idx="49">
                  <c:v>7.468157544706175</c:v>
                </c:pt>
                <c:pt idx="50">
                  <c:v>7.4773674762367808</c:v>
                </c:pt>
                <c:pt idx="51">
                  <c:v>7.4891714875104149</c:v>
                </c:pt>
                <c:pt idx="52">
                  <c:v>7.5452812993763914</c:v>
                </c:pt>
                <c:pt idx="53">
                  <c:v>7.5469680410804214</c:v>
                </c:pt>
                <c:pt idx="54">
                  <c:v>7.5470220273507991</c:v>
                </c:pt>
                <c:pt idx="55">
                  <c:v>7.5671939887499953</c:v>
                </c:pt>
                <c:pt idx="56">
                  <c:v>7.5675502705521396</c:v>
                </c:pt>
                <c:pt idx="57">
                  <c:v>7.5719975075369703</c:v>
                </c:pt>
                <c:pt idx="58">
                  <c:v>7.575592817931935</c:v>
                </c:pt>
                <c:pt idx="59">
                  <c:v>7.5930447495985387</c:v>
                </c:pt>
                <c:pt idx="60">
                  <c:v>7.5948011473820918</c:v>
                </c:pt>
                <c:pt idx="61">
                  <c:v>7.5951520208168084</c:v>
                </c:pt>
                <c:pt idx="62">
                  <c:v>7.6075233331373511</c:v>
                </c:pt>
                <c:pt idx="63">
                  <c:v>7.6199127105496247</c:v>
                </c:pt>
                <c:pt idx="64">
                  <c:v>7.621325079222208</c:v>
                </c:pt>
                <c:pt idx="65">
                  <c:v>7.6273977343880706</c:v>
                </c:pt>
                <c:pt idx="66">
                  <c:v>7.6366628702972417</c:v>
                </c:pt>
                <c:pt idx="67">
                  <c:v>7.6399662739376186</c:v>
                </c:pt>
                <c:pt idx="68">
                  <c:v>7.6429253000446113</c:v>
                </c:pt>
                <c:pt idx="69">
                  <c:v>7.6436532466332032</c:v>
                </c:pt>
                <c:pt idx="70">
                  <c:v>7.6528338702181617</c:v>
                </c:pt>
                <c:pt idx="71">
                  <c:v>7.6532013574678253</c:v>
                </c:pt>
                <c:pt idx="72">
                  <c:v>7.661523336890772</c:v>
                </c:pt>
                <c:pt idx="73">
                  <c:v>7.6621035436887146</c:v>
                </c:pt>
                <c:pt idx="74">
                  <c:v>7.6741699946041777</c:v>
                </c:pt>
                <c:pt idx="75">
                  <c:v>7.6784484141407754</c:v>
                </c:pt>
                <c:pt idx="76">
                  <c:v>7.6847651158871582</c:v>
                </c:pt>
                <c:pt idx="77">
                  <c:v>7.6892102911742262</c:v>
                </c:pt>
                <c:pt idx="78">
                  <c:v>7.6987050317664023</c:v>
                </c:pt>
                <c:pt idx="79">
                  <c:v>7.726571207425053</c:v>
                </c:pt>
                <c:pt idx="80">
                  <c:v>7.7409341734328843</c:v>
                </c:pt>
                <c:pt idx="81">
                  <c:v>7.772786690484649</c:v>
                </c:pt>
                <c:pt idx="82">
                  <c:v>7.7817045494615682</c:v>
                </c:pt>
                <c:pt idx="83">
                  <c:v>7.7858858537754578</c:v>
                </c:pt>
                <c:pt idx="84">
                  <c:v>7.7920283397044718</c:v>
                </c:pt>
                <c:pt idx="85">
                  <c:v>7.8039047705666009</c:v>
                </c:pt>
                <c:pt idx="86">
                  <c:v>7.8119593256366251</c:v>
                </c:pt>
                <c:pt idx="87">
                  <c:v>7.8218707561155272</c:v>
                </c:pt>
                <c:pt idx="88">
                  <c:v>7.8485984860129614</c:v>
                </c:pt>
                <c:pt idx="89">
                  <c:v>7.8509623386211054</c:v>
                </c:pt>
                <c:pt idx="90">
                  <c:v>7.8991828910077606</c:v>
                </c:pt>
                <c:pt idx="91">
                  <c:v>7.9372919143558374</c:v>
                </c:pt>
                <c:pt idx="92">
                  <c:v>7.9523123952027834</c:v>
                </c:pt>
                <c:pt idx="93">
                  <c:v>7.96047406537539</c:v>
                </c:pt>
                <c:pt idx="94">
                  <c:v>7.9719634373411541</c:v>
                </c:pt>
                <c:pt idx="95">
                  <c:v>7.9981040411104827</c:v>
                </c:pt>
                <c:pt idx="96">
                  <c:v>8.0213961833227057</c:v>
                </c:pt>
                <c:pt idx="97">
                  <c:v>8.0494737896028603</c:v>
                </c:pt>
                <c:pt idx="98">
                  <c:v>8.0529745363944603</c:v>
                </c:pt>
                <c:pt idx="99">
                  <c:v>8.0569489444154652</c:v>
                </c:pt>
                <c:pt idx="100">
                  <c:v>8.0909977599852922</c:v>
                </c:pt>
                <c:pt idx="101">
                  <c:v>8.1017147337519031</c:v>
                </c:pt>
                <c:pt idx="102">
                  <c:v>8.1656913488031826</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Sheet1!$H$2:$H$115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8.1034928291438852</c:v>
                </c:pt>
                <c:pt idx="104">
                  <c:v>8.1369671081533728</c:v>
                </c:pt>
                <c:pt idx="105">
                  <c:v>8.1908756520718242</c:v>
                </c:pt>
                <c:pt idx="106">
                  <c:v>8.2102760455550907</c:v>
                </c:pt>
                <c:pt idx="107">
                  <c:v>8.2312504032891542</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Sheet1!$I$2:$I$115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8.2483811554504562</c:v>
                </c:pt>
                <c:pt idx="109">
                  <c:v>8.2885168909730069</c:v>
                </c:pt>
                <c:pt idx="110">
                  <c:v>8.3707255805970746</c:v>
                </c:pt>
                <c:pt idx="111">
                  <c:v>8.5536789963712572</c:v>
                </c:pt>
                <c:pt idx="112">
                  <c:v>#N/A</c:v>
                </c:pt>
                <c:pt idx="113">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Sheet1!$J$2:$J$115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8.8192995826229357</c:v>
                </c:pt>
                <c:pt idx="113">
                  <c:v>8.8398088753554962</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Sheet1!$A$2:$A$115</c:f>
              <c:strCache>
                <c:ptCount val="11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Your Trust</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strCache>
            </c:strRef>
          </c:cat>
          <c:val>
            <c:numRef>
              <c:f>Sheet1!$K$2:$K$115</c:f>
              <c:numCache>
                <c:formatCode>General</c:formatCode>
                <c:ptCount val="11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7.0912193417309144</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6.7654396523906266</c:v>
                </c:pt>
                <c:pt idx="1">
                  <c:v>6.8566361008275489</c:v>
                </c:pt>
                <c:pt idx="2">
                  <c:v>7.0912193417309144</c:v>
                </c:pt>
                <c:pt idx="3">
                  <c:v>7.1523005213371</c:v>
                </c:pt>
                <c:pt idx="4">
                  <c:v>7.1610633517073712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D18-4E2B-8CF0-2C304F06C3A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Airedale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3.2345603476093734</c:v>
                </c:pt>
                <c:pt idx="1">
                  <c:v>3.1433638991724511</c:v>
                </c:pt>
                <c:pt idx="2">
                  <c:v>2.9087806582690856</c:v>
                </c:pt>
                <c:pt idx="3">
                  <c:v>2.8476994786629</c:v>
                </c:pt>
                <c:pt idx="4">
                  <c:v>2.8389366482926288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D18-4E2B-8CF0-2C304F06C3A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4.9206734551941693</c:v>
                </c:pt>
                <c:pt idx="1">
                  <c:v>6.8017441133719974</c:v>
                </c:pt>
                <c:pt idx="2">
                  <c:v>6.9939305580548972</c:v>
                </c:pt>
                <c:pt idx="3">
                  <c:v>7.4719655867692838</c:v>
                </c:pt>
                <c:pt idx="4">
                  <c:v>6.4920230346350536</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6.4598193756752407</c:v>
                </c:pt>
                <c:pt idx="1">
                  <c:v>8.1605673131284604</c:v>
                </c:pt>
                <c:pt idx="2">
                  <c:v>8.3093872068280668</c:v>
                </c:pt>
                <c:pt idx="3">
                  <c:v>8.5167053051106389</c:v>
                </c:pt>
                <c:pt idx="4">
                  <c:v>7.516128997871931</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Sheet1!$B$2:$B$6</c:f>
              <c:numCache>
                <c:formatCode>0.0</c:formatCode>
                <c:ptCount val="5"/>
                <c:pt idx="0">
                  <c:v>8.5536789963712572</c:v>
                </c:pt>
                <c:pt idx="1">
                  <c:v>8.1656913488031826</c:v>
                </c:pt>
                <c:pt idx="2">
                  <c:v>8.1017147337519031</c:v>
                </c:pt>
                <c:pt idx="3">
                  <c:v>8.0529745363944603</c:v>
                </c:pt>
                <c:pt idx="4">
                  <c:v>8.0494737896028603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4C9-435E-8864-205551CA14D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South Tyneside and Sunderland NHS Foundation Trust</c:v>
                </c:pt>
                <c:pt idx="2">
                  <c:v>Sheffield Children's NHS Foundation Trust</c:v>
                </c:pt>
                <c:pt idx="3">
                  <c:v>Barnsley Hospital NHS Foundation Trust</c:v>
                </c:pt>
                <c:pt idx="4">
                  <c:v>North Tees and Hartlepool NHS Foundation Trust</c:v>
                </c:pt>
              </c:strCache>
            </c:strRef>
          </c:cat>
          <c:val>
            <c:numRef>
              <c:f>Sheet1!$C$2:$C$6</c:f>
              <c:numCache>
                <c:formatCode>0.0</c:formatCode>
                <c:ptCount val="5"/>
                <c:pt idx="0">
                  <c:v>1.4463210036287428</c:v>
                </c:pt>
                <c:pt idx="1">
                  <c:v>1.8343086511968174</c:v>
                </c:pt>
                <c:pt idx="2">
                  <c:v>1.8982852662480969</c:v>
                </c:pt>
                <c:pt idx="3">
                  <c:v>1.9470254636055397</c:v>
                </c:pt>
                <c:pt idx="4">
                  <c:v>1.9505262103971397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4C9-435E-8864-205551CA14D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6.7136195716758378</c:v>
                </c:pt>
              </c:numCache>
            </c:numRef>
          </c:val>
          <c:extLst>
            <c:ext xmlns:c16="http://schemas.microsoft.com/office/drawing/2014/chart" uri="{C3380CC4-5D6E-409C-BE32-E72D297353CC}">
              <c16:uniqueId val="{00000000-D8CF-4367-8337-D4D1207AFBE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0.47847003981599379</c:v>
                </c:pt>
              </c:numCache>
            </c:numRef>
          </c:val>
          <c:extLst>
            <c:ext xmlns:c16="http://schemas.microsoft.com/office/drawing/2014/chart" uri="{C3380CC4-5D6E-409C-BE32-E72D297353CC}">
              <c16:uniqueId val="{00000001-D8CF-4367-8337-D4D1207AFBE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0.39344313846251477</c:v>
                </c:pt>
              </c:numCache>
            </c:numRef>
          </c:val>
          <c:extLst>
            <c:ext xmlns:c16="http://schemas.microsoft.com/office/drawing/2014/chart" uri="{C3380CC4-5D6E-409C-BE32-E72D297353CC}">
              <c16:uniqueId val="{00000002-D8CF-4367-8337-D4D1207AFBE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0.10968900541551196</c:v>
                </c:pt>
              </c:numCache>
            </c:numRef>
          </c:val>
          <c:extLst>
            <c:ext xmlns:c16="http://schemas.microsoft.com/office/drawing/2014/chart" uri="{C3380CC4-5D6E-409C-BE32-E72D297353CC}">
              <c16:uniqueId val="{00000003-D8CF-4367-8337-D4D1207AFBE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1.1451375941694453</c:v>
                </c:pt>
              </c:numCache>
            </c:numRef>
          </c:val>
          <c:extLst>
            <c:ext xmlns:c16="http://schemas.microsoft.com/office/drawing/2014/chart" uri="{C3380CC4-5D6E-409C-BE32-E72D297353CC}">
              <c16:uniqueId val="{00000004-D8CF-4367-8337-D4D1207AFBE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0.10968900541551285</c:v>
                </c:pt>
              </c:numCache>
            </c:numRef>
          </c:val>
          <c:extLst>
            <c:ext xmlns:c16="http://schemas.microsoft.com/office/drawing/2014/chart" uri="{C3380CC4-5D6E-409C-BE32-E72D297353CC}">
              <c16:uniqueId val="{00000005-D8CF-4367-8337-D4D1207AFBE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0.39344313846251389</c:v>
                </c:pt>
              </c:numCache>
            </c:numRef>
          </c:val>
          <c:extLst>
            <c:ext xmlns:c16="http://schemas.microsoft.com/office/drawing/2014/chart" uri="{C3380CC4-5D6E-409C-BE32-E72D297353CC}">
              <c16:uniqueId val="{00000006-D8CF-4367-8337-D4D1207AFBE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0.32693959250333648</c:v>
                </c:pt>
              </c:numCache>
            </c:numRef>
          </c:val>
          <c:extLst>
            <c:ext xmlns:c16="http://schemas.microsoft.com/office/drawing/2014/chart" uri="{C3380CC4-5D6E-409C-BE32-E72D297353CC}">
              <c16:uniqueId val="{00000007-D8CF-4367-8337-D4D1207AFBE0}"/>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8.3232607991094376</c:v>
                </c:pt>
              </c:numCache>
            </c:numRef>
          </c:xVal>
          <c:yVal>
            <c:numLit>
              <c:formatCode>General</c:formatCode>
              <c:ptCount val="1"/>
              <c:pt idx="0">
                <c:v>1</c:v>
              </c:pt>
            </c:numLit>
          </c:yVal>
          <c:smooth val="0"/>
          <c:extLst>
            <c:ext xmlns:c16="http://schemas.microsoft.com/office/drawing/2014/chart" uri="{C3380CC4-5D6E-409C-BE32-E72D297353CC}">
              <c16:uniqueId val="{00000008-D8CF-4367-8337-D4D1207AFBE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8CF-4367-8337-D4D1207AFBE0}"/>
              </c:ext>
            </c:extLst>
          </c:dPt>
          <c:xVal>
            <c:numRef>
              <c:f>Sheet1!$B$12</c:f>
              <c:numCache>
                <c:formatCode>0.0</c:formatCode>
                <c:ptCount val="1"/>
                <c:pt idx="0">
                  <c:v>8.2677905524545814</c:v>
                </c:pt>
              </c:numCache>
            </c:numRef>
          </c:xVal>
          <c:yVal>
            <c:numLit>
              <c:formatCode>General</c:formatCode>
              <c:ptCount val="1"/>
              <c:pt idx="0">
                <c:v>1</c:v>
              </c:pt>
            </c:numLit>
          </c:yVal>
          <c:smooth val="0"/>
          <c:extLst>
            <c:ext xmlns:c16="http://schemas.microsoft.com/office/drawing/2014/chart" uri="{C3380CC4-5D6E-409C-BE32-E72D297353CC}">
              <c16:uniqueId val="{0000000A-D8CF-4367-8337-D4D1207AFBE0}"/>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B-D8CF-4367-8337-D4D1207AFBE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p52. Did you have confidence and trust in the staff caring for and treating your child?</c:v>
                  </c:pt>
                </c15:dlblRangeCache>
              </c15:datalabelsRange>
            </c:ext>
            <c:ext xmlns:c16="http://schemas.microsoft.com/office/drawing/2014/chart" uri="{C3380CC4-5D6E-409C-BE32-E72D297353CC}">
              <c16:uniqueId val="{0000000C-D8CF-4367-8337-D4D1207AFBE0}"/>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7.9577724515749502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0.33367966804385851</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0.11182886493260824</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1.1674774227601503</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5.3442903911914641E-2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8.8777453006337002</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8.9870196959314921</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833445764501833"/>
                  <c:y val="-1.5772028369780793E-2"/>
                </c:manualLayout>
              </c:layout>
              <c:tx>
                <c:rich>
                  <a:bodyPr/>
                  <a:lstStyle/>
                  <a:p>
                    <a:fld id="{7AA7990C-1A0B-411C-82F5-56C3C3F69F8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p48. Was your child given enough privacy when receiving care and treatment?</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4.7080475435108022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0.81153855799964614</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0.62088938730827881</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0.1730993190859289</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1.8071322377255932</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0.17309931908592802</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0.60461653087311262</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7.3865449950372319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7.2171409267674527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358291435897802"/>
                  <c:y val="6.6778419738649248E-3"/>
                </c:manualLayout>
              </c:layout>
              <c:tx>
                <c:rich>
                  <a:bodyPr/>
                  <a:lstStyle/>
                  <a:p>
                    <a:fld id="{4B711391-04B0-4F45-BC1E-9CB3554D833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p47. Did staff take the time to listen to your child's fears or worries?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3.1364788109652402</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0.7261350261151418</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0.29198470359855966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3.0482787198820596</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0.2919847035985601</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0.68695621765862036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3.777326272143287</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5.6787379006199714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p46. Did staff play with your child or do any activities with them while they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7.5020098114106508</c:v>
                </c:pt>
                <c:pt idx="1">
                  <c:v>7.528545484014507</c:v>
                </c:pt>
                <c:pt idx="2">
                  <c:v>7.7175329424058914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7.7607163888967108</c:v>
                </c:pt>
                <c:pt idx="4">
                  <c:v>7.8104602728629322</c:v>
                </c:pt>
                <c:pt idx="5">
                  <c:v>7.8129466336054563</c:v>
                </c:pt>
                <c:pt idx="6">
                  <c:v>7.8514903781126337</c:v>
                </c:pt>
                <c:pt idx="7">
                  <c:v>7.8560853097601404</c:v>
                </c:pt>
                <c:pt idx="8">
                  <c:v>7.8630187789454196</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#N/A</c:v>
                </c:pt>
                <c:pt idx="8">
                  <c:v>#N/A</c:v>
                </c:pt>
                <c:pt idx="9">
                  <c:v>7.8202626667859052</c:v>
                </c:pt>
                <c:pt idx="10">
                  <c:v>7.8749770271999608</c:v>
                </c:pt>
                <c:pt idx="11">
                  <c:v>7.8832011583879069</c:v>
                </c:pt>
                <c:pt idx="12">
                  <c:v>7.9234685084235741</c:v>
                </c:pt>
                <c:pt idx="13">
                  <c:v>7.9244550941696712</c:v>
                </c:pt>
                <c:pt idx="14">
                  <c:v>7.9254598636581957</c:v>
                </c:pt>
                <c:pt idx="15">
                  <c:v>7.9305364879139217</c:v>
                </c:pt>
                <c:pt idx="16">
                  <c:v>7.9674930323472886</c:v>
                </c:pt>
                <c:pt idx="17">
                  <c:v>7.9863002217345302</c:v>
                </c:pt>
                <c:pt idx="18">
                  <c:v>7.9909183567179971</c:v>
                </c:pt>
                <c:pt idx="19">
                  <c:v>7.9930264440813943</c:v>
                </c:pt>
                <c:pt idx="20">
                  <c:v>8.0059449092691093</c:v>
                </c:pt>
                <c:pt idx="21">
                  <c:v>8.0169303516784165</c:v>
                </c:pt>
                <c:pt idx="22">
                  <c:v>8.030158185893125</c:v>
                </c:pt>
                <c:pt idx="23">
                  <c:v>8.0344037679308524</c:v>
                </c:pt>
                <c:pt idx="24">
                  <c:v>8.0469054201232701</c:v>
                </c:pt>
                <c:pt idx="25">
                  <c:v>8.0493175609671717</c:v>
                </c:pt>
                <c:pt idx="26">
                  <c:v>8.0565431286085829</c:v>
                </c:pt>
                <c:pt idx="27">
                  <c:v>8.0868024092280084</c:v>
                </c:pt>
                <c:pt idx="28">
                  <c:v>8.0869521674072651</c:v>
                </c:pt>
                <c:pt idx="29">
                  <c:v>8.1026869477013044</c:v>
                </c:pt>
                <c:pt idx="30">
                  <c:v>8.1081108766504428</c:v>
                </c:pt>
                <c:pt idx="31">
                  <c:v>8.110285020739143</c:v>
                </c:pt>
                <c:pt idx="32">
                  <c:v>8.1223223597372485</c:v>
                </c:pt>
                <c:pt idx="33">
                  <c:v>8.1231124509536237</c:v>
                </c:pt>
                <c:pt idx="34">
                  <c:v>8.13193416848023</c:v>
                </c:pt>
                <c:pt idx="35">
                  <c:v>8.1708164775825214</c:v>
                </c:pt>
                <c:pt idx="36">
                  <c:v>8.1757079019880319</c:v>
                </c:pt>
                <c:pt idx="37">
                  <c:v>8.1840879294306337</c:v>
                </c:pt>
                <c:pt idx="38">
                  <c:v>8.1996924865759269</c:v>
                </c:pt>
                <c:pt idx="39">
                  <c:v>8.2017307560543475</c:v>
                </c:pt>
                <c:pt idx="40">
                  <c:v>8.2054591016348564</c:v>
                </c:pt>
                <c:pt idx="41">
                  <c:v>8.215378328577092</c:v>
                </c:pt>
                <c:pt idx="42">
                  <c:v>8.2244317685626562</c:v>
                </c:pt>
                <c:pt idx="43">
                  <c:v>8.2376046256979674</c:v>
                </c:pt>
                <c:pt idx="44">
                  <c:v>8.2376518066332132</c:v>
                </c:pt>
                <c:pt idx="45">
                  <c:v>8.2388105593198926</c:v>
                </c:pt>
                <c:pt idx="46">
                  <c:v>8.2394037071151054</c:v>
                </c:pt>
                <c:pt idx="47">
                  <c:v>8.2397173229780165</c:v>
                </c:pt>
                <c:pt idx="48">
                  <c:v>8.2408172080184681</c:v>
                </c:pt>
                <c:pt idx="49">
                  <c:v>8.2467494084197277</c:v>
                </c:pt>
                <c:pt idx="50">
                  <c:v>8.2509006940748897</c:v>
                </c:pt>
                <c:pt idx="51">
                  <c:v>8.256744244629127</c:v>
                </c:pt>
                <c:pt idx="52">
                  <c:v>8.2605869159385534</c:v>
                </c:pt>
                <c:pt idx="53">
                  <c:v>8.2771427976532639</c:v>
                </c:pt>
                <c:pt idx="54">
                  <c:v>8.2791315633088214</c:v>
                </c:pt>
                <c:pt idx="55">
                  <c:v>8.2874427318250596</c:v>
                </c:pt>
                <c:pt idx="56">
                  <c:v>8.2907472654459173</c:v>
                </c:pt>
                <c:pt idx="57">
                  <c:v>8.2978084000167875</c:v>
                </c:pt>
                <c:pt idx="58">
                  <c:v>8.2992086961581268</c:v>
                </c:pt>
                <c:pt idx="59">
                  <c:v>8.3030983845778756</c:v>
                </c:pt>
                <c:pt idx="60">
                  <c:v>8.3168233198806369</c:v>
                </c:pt>
                <c:pt idx="61">
                  <c:v>8.3355581862203074</c:v>
                </c:pt>
                <c:pt idx="62">
                  <c:v>8.3402292354217025</c:v>
                </c:pt>
                <c:pt idx="63">
                  <c:v>8.3411812596717798</c:v>
                </c:pt>
                <c:pt idx="64">
                  <c:v>8.3437058625118503</c:v>
                </c:pt>
                <c:pt idx="65">
                  <c:v>8.3500581730623491</c:v>
                </c:pt>
                <c:pt idx="66">
                  <c:v>8.3573751912358194</c:v>
                </c:pt>
                <c:pt idx="67">
                  <c:v>8.3627577097997197</c:v>
                </c:pt>
                <c:pt idx="68">
                  <c:v>8.3646328473141942</c:v>
                </c:pt>
                <c:pt idx="69">
                  <c:v>8.3650004157155831</c:v>
                </c:pt>
                <c:pt idx="70">
                  <c:v>8.3693149740863948</c:v>
                </c:pt>
                <c:pt idx="71">
                  <c:v>8.3756082231172027</c:v>
                </c:pt>
                <c:pt idx="72">
                  <c:v>8.3800510869253859</c:v>
                </c:pt>
                <c:pt idx="73">
                  <c:v>8.397893102391528</c:v>
                </c:pt>
                <c:pt idx="74">
                  <c:v>8.4038543975159197</c:v>
                </c:pt>
                <c:pt idx="75">
                  <c:v>8.4061580749555933</c:v>
                </c:pt>
                <c:pt idx="76">
                  <c:v>8.4137498107721953</c:v>
                </c:pt>
                <c:pt idx="77">
                  <c:v>8.4258393981800097</c:v>
                </c:pt>
                <c:pt idx="78">
                  <c:v>8.4267723584203775</c:v>
                </c:pt>
                <c:pt idx="79">
                  <c:v>8.453152375130724</c:v>
                </c:pt>
                <c:pt idx="80">
                  <c:v>8.4593146221407558</c:v>
                </c:pt>
                <c:pt idx="81">
                  <c:v>8.4602893022408399</c:v>
                </c:pt>
                <c:pt idx="82">
                  <c:v>8.4712035165631256</c:v>
                </c:pt>
                <c:pt idx="83">
                  <c:v>8.4772582322429066</c:v>
                </c:pt>
                <c:pt idx="84">
                  <c:v>8.4847354843144167</c:v>
                </c:pt>
                <c:pt idx="85">
                  <c:v>8.4873035641095012</c:v>
                </c:pt>
                <c:pt idx="86">
                  <c:v>8.4906334223950228</c:v>
                </c:pt>
                <c:pt idx="87">
                  <c:v>8.5037774687345387</c:v>
                </c:pt>
                <c:pt idx="88">
                  <c:v>8.5216341800148658</c:v>
                </c:pt>
                <c:pt idx="89">
                  <c:v>8.5251358701187705</c:v>
                </c:pt>
                <c:pt idx="90">
                  <c:v>8.5306791886073405</c:v>
                </c:pt>
                <c:pt idx="91">
                  <c:v>8.5377139806276574</c:v>
                </c:pt>
                <c:pt idx="92">
                  <c:v>8.5459667468348055</c:v>
                </c:pt>
                <c:pt idx="93">
                  <c:v>8.5508347213426479</c:v>
                </c:pt>
                <c:pt idx="94">
                  <c:v>8.5533111480381017</c:v>
                </c:pt>
                <c:pt idx="95">
                  <c:v>8.5613938341880633</c:v>
                </c:pt>
                <c:pt idx="96">
                  <c:v>8.5777204207795332</c:v>
                </c:pt>
                <c:pt idx="97">
                  <c:v>8.5930856458521223</c:v>
                </c:pt>
                <c:pt idx="98">
                  <c:v>8.6001552679635065</c:v>
                </c:pt>
                <c:pt idx="99">
                  <c:v>8.6110288739795724</c:v>
                </c:pt>
                <c:pt idx="100">
                  <c:v>8.6260250072505578</c:v>
                </c:pt>
                <c:pt idx="101">
                  <c:v>8.6379608394265848</c:v>
                </c:pt>
                <c:pt idx="102">
                  <c:v>8.6752227193185139</c:v>
                </c:pt>
                <c:pt idx="103">
                  <c:v>8.6808695477861413</c:v>
                </c:pt>
                <c:pt idx="104">
                  <c:v>8.6863456075655439</c:v>
                </c:pt>
                <c:pt idx="105">
                  <c:v>8.6912614282032106</c:v>
                </c:pt>
                <c:pt idx="106">
                  <c:v>8.7221391336122593</c:v>
                </c:pt>
                <c:pt idx="107">
                  <c:v>8.8149182852670869</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8.7162157160469143</c:v>
                </c:pt>
                <c:pt idx="109">
                  <c:v>8.7457129911421916</c:v>
                </c:pt>
                <c:pt idx="110">
                  <c:v>8.7729171308984508</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8.7774526650363907</c:v>
                </c:pt>
                <c:pt idx="112">
                  <c:v>8.850761543673654</c:v>
                </c:pt>
                <c:pt idx="113">
                  <c:v>8.8801035411152132</c:v>
                </c:pt>
                <c:pt idx="114">
                  <c:v>8.8817330110600388</c:v>
                </c:pt>
                <c:pt idx="115">
                  <c:v>8.9136924113494782</c:v>
                </c:pt>
                <c:pt idx="116">
                  <c:v>8.9450372926972754</c:v>
                </c:pt>
                <c:pt idx="117">
                  <c:v>9.0541757789038417</c:v>
                </c:pt>
                <c:pt idx="118">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9.308783997696267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Your Trust</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8.030158185893125</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Sheet1!$B$2:$B$6</c:f>
              <c:numCache>
                <c:formatCode>0.0</c:formatCode>
                <c:ptCount val="5"/>
                <c:pt idx="0">
                  <c:v>7.7607163888967108</c:v>
                </c:pt>
                <c:pt idx="1">
                  <c:v>7.9674930323472886</c:v>
                </c:pt>
                <c:pt idx="2">
                  <c:v>8.030158185893125</c:v>
                </c:pt>
                <c:pt idx="3">
                  <c:v>8.0469054201232701</c:v>
                </c:pt>
                <c:pt idx="4">
                  <c:v>8.0868024092280084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6B1-4DC2-8C41-D8DFBD18A1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Doncaster and Bassetlaw Teaching Hospitals NHS Foundation Trust</c:v>
                </c:pt>
                <c:pt idx="1">
                  <c:v>Bradford Teaching Hospitals NHS Foundation Trust</c:v>
                </c:pt>
                <c:pt idx="2">
                  <c:v>Northern Lincolnshire and Goole NHS Foundation Trust</c:v>
                </c:pt>
                <c:pt idx="3">
                  <c:v>Hull University Teaching Hospitals NHS Trust</c:v>
                </c:pt>
                <c:pt idx="4">
                  <c:v>Calderdale and Huddersfield NHS Foundation Trust</c:v>
                </c:pt>
              </c:strCache>
            </c:strRef>
          </c:cat>
          <c:val>
            <c:numRef>
              <c:f>Sheet1!$C$2:$C$6</c:f>
              <c:numCache>
                <c:formatCode>0.0</c:formatCode>
                <c:ptCount val="5"/>
                <c:pt idx="0">
                  <c:v>2.2392836111032892</c:v>
                </c:pt>
                <c:pt idx="1">
                  <c:v>2.0325069676527114</c:v>
                </c:pt>
                <c:pt idx="2">
                  <c:v>1.969841814106875</c:v>
                </c:pt>
                <c:pt idx="3">
                  <c:v>1.9530945798767299</c:v>
                </c:pt>
                <c:pt idx="4">
                  <c:v>1.9131975907719916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6B1-4DC2-8C41-D8DFBD18A1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Sheet1!$B$2:$B$6</c:f>
              <c:numCache>
                <c:formatCode>0.0</c:formatCode>
                <c:ptCount val="5"/>
                <c:pt idx="0">
                  <c:v>8.8817330110600388</c:v>
                </c:pt>
                <c:pt idx="1">
                  <c:v>8.850761543673654</c:v>
                </c:pt>
                <c:pt idx="2">
                  <c:v>8.7457129911421916</c:v>
                </c:pt>
                <c:pt idx="3">
                  <c:v>8.7221391336122593</c:v>
                </c:pt>
                <c:pt idx="4">
                  <c:v>8.4873035641095012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83F-453B-92C4-77BCA9E54D5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Tyneside and Sunderland NHS Foundation Trust</c:v>
                </c:pt>
                <c:pt idx="1">
                  <c:v>Northumbria Healthcare NHS Foundation Trust</c:v>
                </c:pt>
                <c:pt idx="2">
                  <c:v>South Tees Hospitals NHS Foundation Trust</c:v>
                </c:pt>
                <c:pt idx="3">
                  <c:v>North Tees and Hartlepool NHS Foundation Trust</c:v>
                </c:pt>
                <c:pt idx="4">
                  <c:v>Sheffield Children's NHS Foundation Trust</c:v>
                </c:pt>
              </c:strCache>
            </c:strRef>
          </c:cat>
          <c:val>
            <c:numRef>
              <c:f>Sheet1!$C$2:$C$6</c:f>
              <c:numCache>
                <c:formatCode>0.0</c:formatCode>
                <c:ptCount val="5"/>
                <c:pt idx="0">
                  <c:v>1.1182669889399612</c:v>
                </c:pt>
                <c:pt idx="1">
                  <c:v>1.149238456326346</c:v>
                </c:pt>
                <c:pt idx="2">
                  <c:v>1.2542870088578084</c:v>
                </c:pt>
                <c:pt idx="3">
                  <c:v>1.2778608663877407</c:v>
                </c:pt>
                <c:pt idx="4">
                  <c:v>1.5126964358904988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83F-453B-92C4-77BCA9E54D5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8.5816863809232071</c:v>
                </c:pt>
              </c:numCache>
            </c:numRef>
          </c:val>
          <c:extLst>
            <c:ext xmlns:c16="http://schemas.microsoft.com/office/drawing/2014/chart" uri="{C3380CC4-5D6E-409C-BE32-E72D297353CC}">
              <c16:uniqueId val="{00000000-495E-46BB-9E74-C55DBAC4B25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95E-46BB-9E74-C55DBAC4B25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0.16157455794589914</c:v>
                </c:pt>
              </c:numCache>
            </c:numRef>
          </c:val>
          <c:extLst>
            <c:ext xmlns:c16="http://schemas.microsoft.com/office/drawing/2014/chart" uri="{C3380CC4-5D6E-409C-BE32-E72D297353CC}">
              <c16:uniqueId val="{00000002-495E-46BB-9E74-C55DBAC4B25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7.8335585276505526E-2</c:v>
                </c:pt>
              </c:numCache>
            </c:numRef>
          </c:val>
          <c:extLst>
            <c:ext xmlns:c16="http://schemas.microsoft.com/office/drawing/2014/chart" uri="{C3380CC4-5D6E-409C-BE32-E72D297353CC}">
              <c16:uniqueId val="{00000003-495E-46BB-9E74-C55DBAC4B25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0.81781235340389102</c:v>
                </c:pt>
              </c:numCache>
            </c:numRef>
          </c:val>
          <c:extLst>
            <c:ext xmlns:c16="http://schemas.microsoft.com/office/drawing/2014/chart" uri="{C3380CC4-5D6E-409C-BE32-E72D297353CC}">
              <c16:uniqueId val="{00000004-495E-46BB-9E74-C55DBAC4B25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7.8335585276505526E-2</c:v>
                </c:pt>
              </c:numCache>
            </c:numRef>
          </c:val>
          <c:extLst>
            <c:ext xmlns:c16="http://schemas.microsoft.com/office/drawing/2014/chart" uri="{C3380CC4-5D6E-409C-BE32-E72D297353CC}">
              <c16:uniqueId val="{00000005-495E-46BB-9E74-C55DBAC4B25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8.2829140241774013E-2</c:v>
                </c:pt>
              </c:numCache>
            </c:numRef>
          </c:val>
          <c:extLst>
            <c:ext xmlns:c16="http://schemas.microsoft.com/office/drawing/2014/chart" uri="{C3380CC4-5D6E-409C-BE32-E72D297353CC}">
              <c16:uniqueId val="{00000006-495E-46BB-9E74-C55DBAC4B25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95E-46BB-9E74-C55DBAC4B25C}"/>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9.0812547271366668</c:v>
                </c:pt>
              </c:numCache>
            </c:numRef>
          </c:xVal>
          <c:yVal>
            <c:numLit>
              <c:formatCode>General</c:formatCode>
              <c:ptCount val="1"/>
              <c:pt idx="0">
                <c:v>1</c:v>
              </c:pt>
            </c:numLit>
          </c:yVal>
          <c:smooth val="0"/>
          <c:extLst>
            <c:ext xmlns:c16="http://schemas.microsoft.com/office/drawing/2014/chart" uri="{C3380CC4-5D6E-409C-BE32-E72D297353CC}">
              <c16:uniqueId val="{00000008-495E-46BB-9E74-C55DBAC4B25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95E-46BB-9E74-C55DBAC4B25C}"/>
              </c:ext>
            </c:extLst>
          </c:dPt>
          <c:xVal>
            <c:numRef>
              <c:f>Sheet1!$B$12</c:f>
              <c:numCache>
                <c:formatCode>0.0</c:formatCode>
                <c:ptCount val="1"/>
                <c:pt idx="0">
                  <c:v>9.2305027008475573</c:v>
                </c:pt>
              </c:numCache>
            </c:numRef>
          </c:xVal>
          <c:yVal>
            <c:numLit>
              <c:formatCode>General</c:formatCode>
              <c:ptCount val="1"/>
              <c:pt idx="0">
                <c:v>1</c:v>
              </c:pt>
            </c:numLit>
          </c:yVal>
          <c:smooth val="0"/>
          <c:extLst>
            <c:ext xmlns:c16="http://schemas.microsoft.com/office/drawing/2014/chart" uri="{C3380CC4-5D6E-409C-BE32-E72D297353CC}">
              <c16:uniqueId val="{0000000A-495E-46BB-9E74-C55DBAC4B25C}"/>
            </c:ext>
          </c:extLst>
        </c:ser>
        <c:ser>
          <c:idx val="9"/>
          <c:order val="10"/>
          <c:tx>
            <c:v>label</c:v>
          </c:tx>
          <c:spPr>
            <a:ln w="25400" cap="rnd">
              <a:noFill/>
              <a:round/>
            </a:ln>
            <a:effectLst/>
          </c:spPr>
          <c:marker>
            <c:symbol val="none"/>
          </c:marker>
          <c:dLbls>
            <c:dLbl>
              <c:idx val="0"/>
              <c:layout>
                <c:manualLayout>
                  <c:x val="-0.22645921125341614"/>
                  <c:y val="0"/>
                </c:manualLayout>
              </c:layout>
              <c:tx>
                <c:rich>
                  <a:bodyPr/>
                  <a:lstStyle/>
                  <a:p>
                    <a:fld id="{4E2BF19A-3B6F-4E66-9667-D087F892AE6D}"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95E-46BB-9E74-C55DBAC4B25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p49. Were you involved in decisions about your child's care and treatment as much as you wanted to be?</c:v>
                  </c:pt>
                </c15:dlblRangeCache>
              </c15:datalabelsRange>
            </c:ext>
            <c:ext xmlns:c16="http://schemas.microsoft.com/office/drawing/2014/chart" uri="{C3380CC4-5D6E-409C-BE32-E72D297353CC}">
              <c16:uniqueId val="{0000000C-495E-46BB-9E74-C55DBAC4B25C}"/>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6.5041766364311862</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9.3119943105406833E-2</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0.14508305458115434</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1.5146464264897217</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0.14508305458115345</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0.52039793884451591</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0.27899596497131007</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7.1531985529685054</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7.4997028473626077</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058804512493562"/>
                  <c:y val="-7.2287628288644765E-17"/>
                </c:manualLayout>
              </c:layout>
              <c:tx>
                <c:rich>
                  <a:bodyPr/>
                  <a:lstStyle/>
                  <a:p>
                    <a:fld id="{92026139-7A8E-4FB4-B4CB-CC9A0C5422E7}"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p45. Did staff caring for and treating your child seem aware of their medical history?</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8.464778174324417</c:v>
                </c:pt>
                <c:pt idx="1">
                  <c:v>8.5504746478414191</c:v>
                </c:pt>
                <c:pt idx="2">
                  <c:v>5.5409819414020438</c:v>
                </c:pt>
                <c:pt idx="3">
                  <c:v>3.3656956956418078</c:v>
                </c:pt>
                <c:pt idx="4">
                  <c:v>9.3275207660744943</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60128"/>
        <c:axId val="779048160"/>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7.7204325643007676</c:v>
                </c:pt>
                <c:pt idx="1">
                  <c:v>7.8492334958346444</c:v>
                </c:pt>
                <c:pt idx="2">
                  <c:v>5.0366359906505567</c:v>
                </c:pt>
                <c:pt idx="3">
                  <c:v>3.2685773566332479</c:v>
                </c:pt>
                <c:pt idx="4">
                  <c:v>9.2949832385402029</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60672"/>
        <c:axId val="779061216"/>
      </c:barChart>
      <c:catAx>
        <c:axId val="77906012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779048160"/>
        <c:crosses val="autoZero"/>
        <c:auto val="1"/>
        <c:lblAlgn val="ctr"/>
        <c:lblOffset val="200"/>
        <c:noMultiLvlLbl val="0"/>
      </c:catAx>
      <c:valAx>
        <c:axId val="779048160"/>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60128"/>
        <c:crosses val="autoZero"/>
        <c:crossBetween val="between"/>
      </c:valAx>
      <c:valAx>
        <c:axId val="779061216"/>
        <c:scaling>
          <c:orientation val="minMax"/>
          <c:max val="0.70000000000000007"/>
          <c:min val="0"/>
        </c:scaling>
        <c:delete val="1"/>
        <c:axPos val="b"/>
        <c:numFmt formatCode="General" sourceLinked="1"/>
        <c:majorTickMark val="out"/>
        <c:minorTickMark val="none"/>
        <c:tickLblPos val="nextTo"/>
        <c:crossAx val="779060672"/>
        <c:crosses val="max"/>
        <c:crossBetween val="between"/>
      </c:valAx>
      <c:catAx>
        <c:axId val="779060672"/>
        <c:scaling>
          <c:orientation val="maxMin"/>
        </c:scaling>
        <c:delete val="1"/>
        <c:axPos val="r"/>
        <c:numFmt formatCode="General" sourceLinked="1"/>
        <c:majorTickMark val="out"/>
        <c:minorTickMark val="none"/>
        <c:tickLblPos val="nextTo"/>
        <c:crossAx val="77906121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6.5858608460424612</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0.49341783674515138</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0.15161509129563466</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1.5828399594688207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0.15161509129563377</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0.17015611719850199</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7.6480369924382519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8.0223137538176577</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52543731439914"/>
                  <c:y val="0"/>
                </c:manualLayout>
              </c:layout>
              <c:tx>
                <c:rich>
                  <a:bodyPr/>
                  <a:lstStyle/>
                  <a:p>
                    <a:fld id="{88D945E2-949E-484C-B4FA-5DF28AA03DB0}"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p44. Did staff take into account your child's existing individual needs?</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7.2408181737287736</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0.15323251814159811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0.12138352898873173</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1.2672267546907277</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0.12138352898872995</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0.4295918712811666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7.4376760460956532</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8.1490475982044668</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p43. Were staff available when your child needed attention?</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6.5905885303372864</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0.259421430442484</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0.13092380556566674</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1.3668258833877047</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0.13092380556566674</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0.46961017438423447</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3.1342751253138346E-3</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7.7196785730122519</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7.6643467080392904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1911915161376419"/>
                  <c:y val="6.6778419738649248E-3"/>
                </c:manualLayout>
              </c:layout>
              <c:tx>
                <c:rich>
                  <a:bodyPr/>
                  <a:lstStyle/>
                  <a:p>
                    <a:fld id="{2C3C038C-0790-4BB7-A8C5-DDDFEE2A2235}"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p53. If you raised any concerns about your child's care and treatment, were these taken seriously by staff?</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8.2340947621633784</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0.18392164685882406</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0.28645676944025666</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7.9862005618471343E-2</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0.83374796437483312</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7.9862005618471343E-2</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0.16553821702009586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9.0994765309849868</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9.2012091662683471</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37346024574951375"/>
                  <c:y val="-3.304939496472638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2610196995656473"/>
                      <c:h val="0.55156730145741217"/>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p50. Did staff agree a plan for your child’s care and treatment with you?</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7.4568692373655443</c:v>
                </c:pt>
              </c:numCache>
            </c:numRef>
          </c:val>
          <c:extLst>
            <c:ext xmlns:c16="http://schemas.microsoft.com/office/drawing/2014/chart" uri="{C3380CC4-5D6E-409C-BE32-E72D297353CC}">
              <c16:uniqueId val="{00000000-7105-411F-A551-634306A456D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7105-411F-A551-634306A456D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0.3569449932026254</c:v>
                </c:pt>
              </c:numCache>
            </c:numRef>
          </c:val>
          <c:extLst>
            <c:ext xmlns:c16="http://schemas.microsoft.com/office/drawing/2014/chart" uri="{C3380CC4-5D6E-409C-BE32-E72D297353CC}">
              <c16:uniqueId val="{00000002-7105-411F-A551-634306A456D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0.10703010758350029</c:v>
                </c:pt>
              </c:numCache>
            </c:numRef>
          </c:val>
          <c:extLst>
            <c:ext xmlns:c16="http://schemas.microsoft.com/office/drawing/2014/chart" uri="{C3380CC4-5D6E-409C-BE32-E72D297353CC}">
              <c16:uniqueId val="{00000003-7105-411F-A551-634306A456D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1.1173790794946372</c:v>
                </c:pt>
              </c:numCache>
            </c:numRef>
          </c:val>
          <c:extLst>
            <c:ext xmlns:c16="http://schemas.microsoft.com/office/drawing/2014/chart" uri="{C3380CC4-5D6E-409C-BE32-E72D297353CC}">
              <c16:uniqueId val="{00000004-7105-411F-A551-634306A456D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0.10703010758350118</c:v>
                </c:pt>
              </c:numCache>
            </c:numRef>
          </c:val>
          <c:extLst>
            <c:ext xmlns:c16="http://schemas.microsoft.com/office/drawing/2014/chart" uri="{C3380CC4-5D6E-409C-BE32-E72D297353CC}">
              <c16:uniqueId val="{00000005-7105-411F-A551-634306A456D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0.33734187916161673</c:v>
                </c:pt>
              </c:numCache>
            </c:numRef>
          </c:val>
          <c:extLst>
            <c:ext xmlns:c16="http://schemas.microsoft.com/office/drawing/2014/chart" uri="{C3380CC4-5D6E-409C-BE32-E72D297353CC}">
              <c16:uniqueId val="{00000006-7105-411F-A551-634306A456D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105-411F-A551-634306A456D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8.0717858786155539</c:v>
                </c:pt>
              </c:numCache>
            </c:numRef>
          </c:xVal>
          <c:yVal>
            <c:numLit>
              <c:formatCode>General</c:formatCode>
              <c:ptCount val="1"/>
              <c:pt idx="0">
                <c:v>1</c:v>
              </c:pt>
            </c:numLit>
          </c:yVal>
          <c:smooth val="0"/>
          <c:extLst>
            <c:ext xmlns:c16="http://schemas.microsoft.com/office/drawing/2014/chart" uri="{C3380CC4-5D6E-409C-BE32-E72D297353CC}">
              <c16:uniqueId val="{00000008-7105-411F-A551-634306A456D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105-411F-A551-634306A456D4}"/>
              </c:ext>
            </c:extLst>
          </c:dPt>
          <c:xVal>
            <c:numRef>
              <c:f>Sheet1!$B$12</c:f>
              <c:numCache>
                <c:formatCode>0.0</c:formatCode>
                <c:ptCount val="1"/>
                <c:pt idx="0">
                  <c:v>8.479533877898989</c:v>
                </c:pt>
              </c:numCache>
            </c:numRef>
          </c:xVal>
          <c:yVal>
            <c:numLit>
              <c:formatCode>General</c:formatCode>
              <c:ptCount val="1"/>
              <c:pt idx="0">
                <c:v>1</c:v>
              </c:pt>
            </c:numLit>
          </c:yVal>
          <c:smooth val="0"/>
          <c:extLst>
            <c:ext xmlns:c16="http://schemas.microsoft.com/office/drawing/2014/chart" uri="{C3380CC4-5D6E-409C-BE32-E72D297353CC}">
              <c16:uniqueId val="{0000000A-7105-411F-A551-634306A456D4}"/>
            </c:ext>
          </c:extLst>
        </c:ser>
        <c:ser>
          <c:idx val="9"/>
          <c:order val="10"/>
          <c:tx>
            <c:v>label</c:v>
          </c:tx>
          <c:spPr>
            <a:ln w="25400" cap="rnd">
              <a:noFill/>
              <a:round/>
            </a:ln>
            <a:effectLst/>
          </c:spPr>
          <c:marker>
            <c:symbol val="none"/>
          </c:marker>
          <c:dLbls>
            <c:dLbl>
              <c:idx val="0"/>
              <c:layout>
                <c:manualLayout>
                  <c:x val="-0.2159857113182313"/>
                  <c:y val="-1.5772028369780793E-2"/>
                </c:manualLayout>
              </c:layout>
              <c:tx>
                <c:rich>
                  <a:bodyPr/>
                  <a:lstStyle/>
                  <a:p>
                    <a:fld id="{654DEC38-7643-4F51-A623-11B20C28C4E8}"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105-411F-A551-634306A456D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p51. Did staff caring for and treating your child work well together?</c:v>
                  </c:pt>
                </c15:dlblRangeCache>
              </c15:datalabelsRange>
            </c:ext>
            <c:ext xmlns:c16="http://schemas.microsoft.com/office/drawing/2014/chart" uri="{C3380CC4-5D6E-409C-BE32-E72D297353CC}">
              <c16:uniqueId val="{0000000C-7105-411F-A551-634306A456D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Sheet1!$D$2:$D$108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0-1573-44B3-9CEC-BC615CAC3A6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Sheet1!$E$2:$E$108</c:f>
              <c:numCache>
                <c:formatCode>General</c:formatCode>
                <c:ptCount val="107"/>
                <c:pt idx="0">
                  <c:v>7.0133553853424173</c:v>
                </c:pt>
                <c:pt idx="1">
                  <c:v>7.0280279789522382</c:v>
                </c:pt>
                <c:pt idx="2">
                  <c:v>7.1233496741181286</c:v>
                </c:pt>
                <c:pt idx="3">
                  <c:v>7.1327189977627894</c:v>
                </c:pt>
                <c:pt idx="4">
                  <c:v>7.2350479753598878</c:v>
                </c:pt>
                <c:pt idx="5">
                  <c:v>7.2459502989080207</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1-1573-44B3-9CEC-BC615CAC3A6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Sheet1!$F$2:$F$108</c:f>
              <c:numCache>
                <c:formatCode>General</c:formatCode>
                <c:ptCount val="107"/>
                <c:pt idx="0">
                  <c:v>#N/A</c:v>
                </c:pt>
                <c:pt idx="1">
                  <c:v>#N/A</c:v>
                </c:pt>
                <c:pt idx="2">
                  <c:v>#N/A</c:v>
                </c:pt>
                <c:pt idx="3">
                  <c:v>#N/A</c:v>
                </c:pt>
                <c:pt idx="4">
                  <c:v>#N/A</c:v>
                </c:pt>
                <c:pt idx="5">
                  <c:v>#N/A</c:v>
                </c:pt>
                <c:pt idx="6">
                  <c:v>7.1601091454848182</c:v>
                </c:pt>
                <c:pt idx="7">
                  <c:v>7.1877800733105959</c:v>
                </c:pt>
                <c:pt idx="8">
                  <c:v>7.2533243883787692</c:v>
                </c:pt>
                <c:pt idx="9">
                  <c:v>7.2770653933509406</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2-1573-44B3-9CEC-BC615CAC3A6D}"/>
            </c:ext>
          </c:extLst>
        </c:ser>
        <c:ser>
          <c:idx val="3"/>
          <c:order val="3"/>
          <c:tx>
            <c:strRef>
              <c:f>Sheet1!$G$1</c:f>
              <c:strCache>
                <c:ptCount val="1"/>
                <c:pt idx="0">
                  <c:v>About the same</c:v>
                </c:pt>
              </c:strCache>
            </c:strRef>
          </c:tx>
          <c:spPr>
            <a:solidFill>
              <a:srgbClr val="D9D9D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Sheet1!$G$2:$G$108</c:f>
              <c:numCache>
                <c:formatCode>General</c:formatCode>
                <c:ptCount val="107"/>
                <c:pt idx="0">
                  <c:v>#N/A</c:v>
                </c:pt>
                <c:pt idx="1">
                  <c:v>#N/A</c:v>
                </c:pt>
                <c:pt idx="2">
                  <c:v>#N/A</c:v>
                </c:pt>
                <c:pt idx="3">
                  <c:v>#N/A</c:v>
                </c:pt>
                <c:pt idx="4">
                  <c:v>#N/A</c:v>
                </c:pt>
                <c:pt idx="5">
                  <c:v>#N/A</c:v>
                </c:pt>
                <c:pt idx="6">
                  <c:v>#N/A</c:v>
                </c:pt>
                <c:pt idx="7">
                  <c:v>#N/A</c:v>
                </c:pt>
                <c:pt idx="8">
                  <c:v>#N/A</c:v>
                </c:pt>
                <c:pt idx="9">
                  <c:v>#N/A</c:v>
                </c:pt>
                <c:pt idx="10">
                  <c:v>7.4005454261160137</c:v>
                </c:pt>
                <c:pt idx="11">
                  <c:v>7.4258524809561779</c:v>
                </c:pt>
                <c:pt idx="12">
                  <c:v>7.4547728451724922</c:v>
                </c:pt>
                <c:pt idx="13">
                  <c:v>7.4635975563631023</c:v>
                </c:pt>
                <c:pt idx="14">
                  <c:v>7.5506129628450909</c:v>
                </c:pt>
                <c:pt idx="15">
                  <c:v>7.5895209930896996</c:v>
                </c:pt>
                <c:pt idx="16">
                  <c:v>7.6140091027621919</c:v>
                </c:pt>
                <c:pt idx="17">
                  <c:v>7.6147211709955576</c:v>
                </c:pt>
                <c:pt idx="18">
                  <c:v>7.6360797923212518</c:v>
                </c:pt>
                <c:pt idx="19">
                  <c:v>7.6618065775340822</c:v>
                </c:pt>
                <c:pt idx="20">
                  <c:v>7.676335234748886</c:v>
                </c:pt>
                <c:pt idx="21">
                  <c:v>7.6868535226715453</c:v>
                </c:pt>
                <c:pt idx="22">
                  <c:v>7.6971736631301013</c:v>
                </c:pt>
                <c:pt idx="23">
                  <c:v>7.7044522807672022</c:v>
                </c:pt>
                <c:pt idx="24">
                  <c:v>7.7702286382242036</c:v>
                </c:pt>
                <c:pt idx="25">
                  <c:v>7.7835880115174199</c:v>
                </c:pt>
                <c:pt idx="26">
                  <c:v>7.7849803670287043</c:v>
                </c:pt>
                <c:pt idx="27">
                  <c:v>7.7889998622429841</c:v>
                </c:pt>
                <c:pt idx="28">
                  <c:v>7.7928980255133906</c:v>
                </c:pt>
                <c:pt idx="29">
                  <c:v>7.8120211585484816</c:v>
                </c:pt>
                <c:pt idx="30">
                  <c:v>7.8471977001404616</c:v>
                </c:pt>
                <c:pt idx="31">
                  <c:v>7.8717296314570673</c:v>
                </c:pt>
                <c:pt idx="32">
                  <c:v>7.8780011619438124</c:v>
                </c:pt>
                <c:pt idx="33">
                  <c:v>7.8822346882349512</c:v>
                </c:pt>
                <c:pt idx="34">
                  <c:v>7.8825075288069124</c:v>
                </c:pt>
                <c:pt idx="35">
                  <c:v>7.8833208890977318</c:v>
                </c:pt>
                <c:pt idx="36">
                  <c:v>7.8845548085273656</c:v>
                </c:pt>
                <c:pt idx="37">
                  <c:v>7.893970174746431</c:v>
                </c:pt>
                <c:pt idx="38">
                  <c:v>7.9019061845314669</c:v>
                </c:pt>
                <c:pt idx="39">
                  <c:v>7.9033577195638571</c:v>
                </c:pt>
                <c:pt idx="40">
                  <c:v>7.9110502740288204</c:v>
                </c:pt>
                <c:pt idx="41">
                  <c:v>7.9132749249755214</c:v>
                </c:pt>
                <c:pt idx="42">
                  <c:v>7.9286051483566453</c:v>
                </c:pt>
                <c:pt idx="43">
                  <c:v>7.945728387081135</c:v>
                </c:pt>
                <c:pt idx="44">
                  <c:v>7.9465758535336866</c:v>
                </c:pt>
                <c:pt idx="45">
                  <c:v>7.9528684968527399</c:v>
                </c:pt>
                <c:pt idx="46">
                  <c:v>7.9840118204329817</c:v>
                </c:pt>
                <c:pt idx="47">
                  <c:v>7.9876763356184846</c:v>
                </c:pt>
                <c:pt idx="48">
                  <c:v>7.9881243028113902</c:v>
                </c:pt>
                <c:pt idx="49">
                  <c:v>8.0019255104197224</c:v>
                </c:pt>
                <c:pt idx="50">
                  <c:v>8.0064097916895545</c:v>
                </c:pt>
                <c:pt idx="51">
                  <c:v>8.0085126111528773</c:v>
                </c:pt>
                <c:pt idx="52">
                  <c:v>8.039642835196652</c:v>
                </c:pt>
                <c:pt idx="53">
                  <c:v>8.0473511941219318</c:v>
                </c:pt>
                <c:pt idx="54">
                  <c:v>8.0475280157193385</c:v>
                </c:pt>
                <c:pt idx="55">
                  <c:v>8.054231191200488</c:v>
                </c:pt>
                <c:pt idx="56">
                  <c:v>8.0605807870952635</c:v>
                </c:pt>
                <c:pt idx="57">
                  <c:v>8.0652199007718419</c:v>
                </c:pt>
                <c:pt idx="58">
                  <c:v>8.0766721814352476</c:v>
                </c:pt>
                <c:pt idx="59">
                  <c:v>8.0804976388380894</c:v>
                </c:pt>
                <c:pt idx="60">
                  <c:v>8.0878902181190249</c:v>
                </c:pt>
                <c:pt idx="61">
                  <c:v>8.1157092128232691</c:v>
                </c:pt>
                <c:pt idx="62">
                  <c:v>8.1160061913497277</c:v>
                </c:pt>
                <c:pt idx="63">
                  <c:v>8.1188101093359375</c:v>
                </c:pt>
                <c:pt idx="64">
                  <c:v>8.131069950295835</c:v>
                </c:pt>
                <c:pt idx="65">
                  <c:v>8.1443815804110855</c:v>
                </c:pt>
                <c:pt idx="66">
                  <c:v>8.1461138807797955</c:v>
                </c:pt>
                <c:pt idx="67">
                  <c:v>8.1613223804131945</c:v>
                </c:pt>
                <c:pt idx="68">
                  <c:v>8.1748737916898779</c:v>
                </c:pt>
                <c:pt idx="69">
                  <c:v>8.1756501977709011</c:v>
                </c:pt>
                <c:pt idx="70">
                  <c:v>8.1801470382304782</c:v>
                </c:pt>
                <c:pt idx="71">
                  <c:v>8.1832357615389704</c:v>
                </c:pt>
                <c:pt idx="72">
                  <c:v>8.2225159946689956</c:v>
                </c:pt>
                <c:pt idx="73">
                  <c:v>8.2327319858609282</c:v>
                </c:pt>
                <c:pt idx="74">
                  <c:v>8.252303440474515</c:v>
                </c:pt>
                <c:pt idx="75">
                  <c:v>8.2597792679950217</c:v>
                </c:pt>
                <c:pt idx="76">
                  <c:v>8.2676718048451363</c:v>
                </c:pt>
                <c:pt idx="77">
                  <c:v>8.3171563369941257</c:v>
                </c:pt>
                <c:pt idx="78">
                  <c:v>8.3556558231055167</c:v>
                </c:pt>
                <c:pt idx="79">
                  <c:v>8.3693189907282974</c:v>
                </c:pt>
                <c:pt idx="80">
                  <c:v>8.3806246286702031</c:v>
                </c:pt>
                <c:pt idx="81">
                  <c:v>8.3974946456528894</c:v>
                </c:pt>
                <c:pt idx="82">
                  <c:v>8.403612095985137</c:v>
                </c:pt>
                <c:pt idx="83">
                  <c:v>8.4345979060799792</c:v>
                </c:pt>
                <c:pt idx="84">
                  <c:v>8.4375328419468882</c:v>
                </c:pt>
                <c:pt idx="85">
                  <c:v>8.4451858241851898</c:v>
                </c:pt>
                <c:pt idx="86">
                  <c:v>8.4696654737734178</c:v>
                </c:pt>
                <c:pt idx="87">
                  <c:v>8.4940154025935399</c:v>
                </c:pt>
                <c:pt idx="88">
                  <c:v>8.5257274842165902</c:v>
                </c:pt>
                <c:pt idx="89">
                  <c:v>8.5309243823050718</c:v>
                </c:pt>
                <c:pt idx="90">
                  <c:v>8.5861034454736007</c:v>
                </c:pt>
                <c:pt idx="91">
                  <c:v>8.5894117954274716</c:v>
                </c:pt>
                <c:pt idx="92">
                  <c:v>8.6185094552171737</c:v>
                </c:pt>
                <c:pt idx="93">
                  <c:v>8.6245468653185533</c:v>
                </c:pt>
                <c:pt idx="94">
                  <c:v>8.626980074348209</c:v>
                </c:pt>
                <c:pt idx="95">
                  <c:v>8.6639851407163988</c:v>
                </c:pt>
                <c:pt idx="96">
                  <c:v>8.710850236177567</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3-1573-44B3-9CEC-BC615CAC3A6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Sheet1!$H$2:$H$108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8.7363582610705421</c:v>
                </c:pt>
                <c:pt idx="98">
                  <c:v>8.7768252648331124</c:v>
                </c:pt>
                <c:pt idx="99">
                  <c:v>8.7807061552027719</c:v>
                </c:pt>
                <c:pt idx="100">
                  <c:v>8.806767742093248</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4-1573-44B3-9CEC-BC615CAC3A6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Sheet1!$I$2:$I$108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8.8539428257285682</c:v>
                </c:pt>
                <c:pt idx="102">
                  <c:v>8.8880590939699946</c:v>
                </c:pt>
                <c:pt idx="103">
                  <c:v>8.8928291669790642</c:v>
                </c:pt>
                <c:pt idx="104">
                  <c:v>9.1113721177242013</c:v>
                </c:pt>
                <c:pt idx="105">
                  <c:v>9.2492088135861703</c:v>
                </c:pt>
                <c:pt idx="106">
                  <c:v>#N/A</c:v>
                </c:pt>
              </c:numCache>
            </c:numRef>
          </c:val>
          <c:extLst>
            <c:ext xmlns:c16="http://schemas.microsoft.com/office/drawing/2014/chart" uri="{C3380CC4-5D6E-409C-BE32-E72D297353CC}">
              <c16:uniqueId val="{00000005-1573-44B3-9CEC-BC615CAC3A6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Sheet1!$J$2:$J$108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9.3799897028388397</c:v>
                </c:pt>
              </c:numCache>
            </c:numRef>
          </c:val>
          <c:extLst>
            <c:ext xmlns:c16="http://schemas.microsoft.com/office/drawing/2014/chart" uri="{C3380CC4-5D6E-409C-BE32-E72D297353CC}">
              <c16:uniqueId val="{00000006-1573-44B3-9CEC-BC615CAC3A6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Sheet1!$A$2:$A$108</c:f>
              <c:strCache>
                <c:ptCount val="107"/>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strCache>
            </c:strRef>
          </c:cat>
          <c:val>
            <c:numRef>
              <c:f>Sheet1!$K$2:$K$108</c:f>
              <c:numCache>
                <c:formatCode>General</c:formatCode>
                <c:ptCount val="10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numCache>
            </c:numRef>
          </c:val>
          <c:extLst>
            <c:ext xmlns:c16="http://schemas.microsoft.com/office/drawing/2014/chart" uri="{C3380CC4-5D6E-409C-BE32-E72D297353CC}">
              <c16:uniqueId val="{00000007-1573-44B3-9CEC-BC615CAC3A6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Sheet1!$B$2:$B$6</c:f>
              <c:numCache>
                <c:formatCode>0.0</c:formatCode>
                <c:ptCount val="5"/>
                <c:pt idx="0">
                  <c:v>7.2350479753598878</c:v>
                </c:pt>
                <c:pt idx="1">
                  <c:v>7.2770653933509406</c:v>
                </c:pt>
                <c:pt idx="2">
                  <c:v>7.5506129628450909</c:v>
                </c:pt>
                <c:pt idx="3">
                  <c:v>7.5895209930896996</c:v>
                </c:pt>
                <c:pt idx="4">
                  <c:v>7.8120211585484816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849-497E-8AFD-CA112E427D9F}"/>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Harrogate and District NHS Foundation Trust</c:v>
                </c:pt>
                <c:pt idx="2">
                  <c:v>Northumbria Healthcare NHS Foundation Trust</c:v>
                </c:pt>
                <c:pt idx="3">
                  <c:v>North Tees and Hartlepool NHS Foundation Trust</c:v>
                </c:pt>
                <c:pt idx="4">
                  <c:v>Bradford Teaching Hospitals NHS Foundation Trust</c:v>
                </c:pt>
              </c:strCache>
            </c:strRef>
          </c:cat>
          <c:val>
            <c:numRef>
              <c:f>Sheet1!$C$2:$C$6</c:f>
              <c:numCache>
                <c:formatCode>0.0</c:formatCode>
                <c:ptCount val="5"/>
                <c:pt idx="0">
                  <c:v>2.7649520246401122</c:v>
                </c:pt>
                <c:pt idx="1">
                  <c:v>2.7229346066490594</c:v>
                </c:pt>
                <c:pt idx="2">
                  <c:v>2.4493870371549091</c:v>
                </c:pt>
                <c:pt idx="3">
                  <c:v>2.4104790069103004</c:v>
                </c:pt>
                <c:pt idx="4">
                  <c:v>2.1879788414515184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849-497E-8AFD-CA112E427D9F}"/>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Sheet1!$B$2:$B$6</c:f>
              <c:numCache>
                <c:formatCode>0.0</c:formatCode>
                <c:ptCount val="5"/>
                <c:pt idx="0">
                  <c:v>8.710850236177567</c:v>
                </c:pt>
                <c:pt idx="1">
                  <c:v>8.4940154025935399</c:v>
                </c:pt>
                <c:pt idx="2">
                  <c:v>8.3974946456528894</c:v>
                </c:pt>
                <c:pt idx="3">
                  <c:v>8.1613223804131945</c:v>
                </c:pt>
                <c:pt idx="4">
                  <c:v>8.0878902181190249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9DA-4934-9CC4-07D882720A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Barnsley Hospital NHS Foundation Trust</c:v>
                </c:pt>
                <c:pt idx="1">
                  <c:v>Mid Yorkshire Teaching NHS Trust</c:v>
                </c:pt>
                <c:pt idx="2">
                  <c:v>York and Scarborough Teaching Hospitals NHS Foundation Trust</c:v>
                </c:pt>
                <c:pt idx="3">
                  <c:v>South Tees Hospitals NHS Foundation Trust</c:v>
                </c:pt>
                <c:pt idx="4">
                  <c:v>Hull University Teaching Hospitals NHS Trust</c:v>
                </c:pt>
              </c:strCache>
            </c:strRef>
          </c:cat>
          <c:val>
            <c:numRef>
              <c:f>Sheet1!$C$2:$C$6</c:f>
              <c:numCache>
                <c:formatCode>0.0</c:formatCode>
                <c:ptCount val="5"/>
                <c:pt idx="0">
                  <c:v>1.289149763822433</c:v>
                </c:pt>
                <c:pt idx="1">
                  <c:v>1.5059845974064601</c:v>
                </c:pt>
                <c:pt idx="2">
                  <c:v>1.6025053543471106</c:v>
                </c:pt>
                <c:pt idx="3">
                  <c:v>1.8386776195868055</c:v>
                </c:pt>
                <c:pt idx="4">
                  <c:v>1.9121097818809751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9DA-4934-9CC4-07D882720A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8.6498841735336889</c:v>
                </c:pt>
              </c:numCache>
            </c:numRef>
          </c:val>
          <c:extLst>
            <c:ext xmlns:c16="http://schemas.microsoft.com/office/drawing/2014/chart" uri="{C3380CC4-5D6E-409C-BE32-E72D297353CC}">
              <c16:uniqueId val="{00000000-4474-48B1-9A60-24DF092C74E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474-48B1-9A60-24DF092C74E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0.16900246865097834</c:v>
                </c:pt>
              </c:numCache>
            </c:numRef>
          </c:val>
          <c:extLst>
            <c:ext xmlns:c16="http://schemas.microsoft.com/office/drawing/2014/chart" uri="{C3380CC4-5D6E-409C-BE32-E72D297353CC}">
              <c16:uniqueId val="{00000002-4474-48B1-9A60-24DF092C74E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7.6543737491270747E-2</c:v>
                </c:pt>
              </c:numCache>
            </c:numRef>
          </c:val>
          <c:extLst>
            <c:ext xmlns:c16="http://schemas.microsoft.com/office/drawing/2014/chart" uri="{C3380CC4-5D6E-409C-BE32-E72D297353CC}">
              <c16:uniqueId val="{00000003-4474-48B1-9A60-24DF092C74E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0.7991057177285299</c:v>
                </c:pt>
              </c:numCache>
            </c:numRef>
          </c:val>
          <c:extLst>
            <c:ext xmlns:c16="http://schemas.microsoft.com/office/drawing/2014/chart" uri="{C3380CC4-5D6E-409C-BE32-E72D297353CC}">
              <c16:uniqueId val="{00000004-4474-48B1-9A60-24DF092C74E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7.6543737491270747E-2</c:v>
                </c:pt>
              </c:numCache>
            </c:numRef>
          </c:val>
          <c:extLst>
            <c:ext xmlns:c16="http://schemas.microsoft.com/office/drawing/2014/chart" uri="{C3380CC4-5D6E-409C-BE32-E72D297353CC}">
              <c16:uniqueId val="{00000005-4474-48B1-9A60-24DF092C74E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9.973926948570444E-2</c:v>
                </c:pt>
              </c:numCache>
            </c:numRef>
          </c:val>
          <c:extLst>
            <c:ext xmlns:c16="http://schemas.microsoft.com/office/drawing/2014/chart" uri="{C3380CC4-5D6E-409C-BE32-E72D297353CC}">
              <c16:uniqueId val="{00000006-4474-48B1-9A60-24DF092C74E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474-48B1-9A60-24DF092C74E9}"/>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9.3275207660744943</c:v>
                </c:pt>
              </c:numCache>
            </c:numRef>
          </c:xVal>
          <c:yVal>
            <c:numLit>
              <c:formatCode>General</c:formatCode>
              <c:ptCount val="1"/>
              <c:pt idx="0">
                <c:v>1</c:v>
              </c:pt>
            </c:numLit>
          </c:yVal>
          <c:smooth val="0"/>
          <c:extLst>
            <c:ext xmlns:c16="http://schemas.microsoft.com/office/drawing/2014/chart" uri="{C3380CC4-5D6E-409C-BE32-E72D297353CC}">
              <c16:uniqueId val="{00000008-4474-48B1-9A60-24DF092C74E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474-48B1-9A60-24DF092C74E9}"/>
              </c:ext>
            </c:extLst>
          </c:dPt>
          <c:xVal>
            <c:numRef>
              <c:f>Sheet1!$B$12</c:f>
              <c:numCache>
                <c:formatCode>0.0</c:formatCode>
                <c:ptCount val="1"/>
                <c:pt idx="0">
                  <c:v>9.2949832385402029</c:v>
                </c:pt>
              </c:numCache>
            </c:numRef>
          </c:xVal>
          <c:yVal>
            <c:numLit>
              <c:formatCode>General</c:formatCode>
              <c:ptCount val="1"/>
              <c:pt idx="0">
                <c:v>1</c:v>
              </c:pt>
            </c:numLit>
          </c:yVal>
          <c:smooth val="0"/>
          <c:extLst>
            <c:ext xmlns:c16="http://schemas.microsoft.com/office/drawing/2014/chart" uri="{C3380CC4-5D6E-409C-BE32-E72D297353CC}">
              <c16:uniqueId val="{0000000A-4474-48B1-9A60-24DF092C74E9}"/>
            </c:ext>
          </c:extLst>
        </c:ser>
        <c:ser>
          <c:idx val="9"/>
          <c:order val="10"/>
          <c:tx>
            <c:v>label</c:v>
          </c:tx>
          <c:spPr>
            <a:ln w="25400" cap="rnd">
              <a:noFill/>
              <a:round/>
            </a:ln>
            <a:effectLst/>
          </c:spPr>
          <c:marker>
            <c:symbol val="none"/>
          </c:marker>
          <c:dLbls>
            <c:dLbl>
              <c:idx val="0"/>
              <c:layout>
                <c:manualLayout>
                  <c:x val="-0.21987352979017713"/>
                  <c:y val="-7.2287628288644765E-17"/>
                </c:manualLayout>
              </c:layout>
              <c:tx>
                <c:rich>
                  <a:bodyPr/>
                  <a:lstStyle/>
                  <a:p>
                    <a:fld id="{E5EBE82F-0354-4476-A761-260A2ED7BC3F}"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474-48B1-9A60-24DF092C74E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c11. How friendly were the staff looking after you?</c:v>
                  </c:pt>
                </c15:dlblRangeCache>
              </c15:datalabelsRange>
            </c:ext>
            <c:ext xmlns:c16="http://schemas.microsoft.com/office/drawing/2014/chart" uri="{C3380CC4-5D6E-409C-BE32-E72D297353CC}">
              <c16:uniqueId val="{0000000C-4474-48B1-9A60-24DF092C74E9}"/>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8.1354893112174036</c:v>
                </c:pt>
              </c:numCache>
            </c:numRef>
          </c:val>
          <c:extLs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6.6181896791549732E-2</c:v>
                </c:pt>
              </c:numCache>
            </c:numRef>
          </c:val>
          <c:extLs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1.402287195215008</c:v>
                </c:pt>
              </c:numCache>
            </c:numRef>
          </c:val>
          <c:extLs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896878896"/>
        <c:axId val="896879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8.3090923415191007</c:v>
                </c:pt>
              </c:numCache>
            </c:numRef>
          </c:xVal>
          <c:yVal>
            <c:numLit>
              <c:formatCode>General</c:formatCode>
              <c:ptCount val="1"/>
              <c:pt idx="0">
                <c:v>1</c:v>
              </c:pt>
            </c:numLit>
          </c:yVal>
          <c:smooth val="0"/>
          <c:extLs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615-48FB-A20C-204DBD5E11B4}"/>
              </c:ext>
            </c:extLst>
          </c:dPt>
          <c:xVal>
            <c:numRef>
              <c:f>Sheet1!$B$12</c:f>
              <c:numCache>
                <c:formatCode>0.0</c:formatCode>
                <c:ptCount val="1"/>
                <c:pt idx="0">
                  <c:v>8.9973219852825554</c:v>
                </c:pt>
              </c:numCache>
            </c:numRef>
          </c:xVal>
          <c:yVal>
            <c:numLit>
              <c:formatCode>General</c:formatCode>
              <c:ptCount val="1"/>
              <c:pt idx="0">
                <c:v>1</c:v>
              </c:pt>
            </c:numLit>
          </c:yVal>
          <c:smooth val="0"/>
          <c:extLs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layout>
                <c:manualLayout>
                  <c:x val="-0.20669307212599922"/>
                  <c:y val="6.6778419738649248E-3"/>
                </c:manualLayout>
              </c:layout>
              <c:tx>
                <c:rich>
                  <a:bodyPr/>
                  <a:lstStyle/>
                  <a:p>
                    <a:fld id="{7A0A1DE8-EDDB-4748-BDFB-7EE88730825C}" type="CELLRANGE">
                      <a:rPr lang="en-US" dirty="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615-48FB-A20C-204DBD5E11B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c10. Were you given enough privacy when you were receiving care and treatment?</c:v>
                  </c:pt>
                </c15:dlblRangeCache>
              </c15:datalabelsRange>
            </c:ext>
            <c:ext xmlns:c16="http://schemas.microsoft.com/office/drawing/2014/chart" uri="{C3380CC4-5D6E-409C-BE32-E72D297353CC}">
              <c16:uniqueId val="{0000000C-2615-48FB-A20C-204DBD5E11B4}"/>
            </c:ext>
          </c:extLst>
        </c:ser>
        <c:dLbls>
          <c:showLegendKey val="0"/>
          <c:showVal val="0"/>
          <c:showCatName val="0"/>
          <c:showSerName val="0"/>
          <c:showPercent val="0"/>
          <c:showBubbleSize val="0"/>
        </c:dLbls>
        <c:axId val="898312192"/>
        <c:axId val="898317632"/>
      </c:scatterChart>
      <c:catAx>
        <c:axId val="896878896"/>
        <c:scaling>
          <c:orientation val="minMax"/>
        </c:scaling>
        <c:delete val="1"/>
        <c:axPos val="l"/>
        <c:numFmt formatCode="General" sourceLinked="1"/>
        <c:majorTickMark val="out"/>
        <c:minorTickMark val="none"/>
        <c:tickLblPos val="nextTo"/>
        <c:crossAx val="896879440"/>
        <c:crosses val="autoZero"/>
        <c:auto val="1"/>
        <c:lblAlgn val="ctr"/>
        <c:lblOffset val="100"/>
        <c:noMultiLvlLbl val="0"/>
      </c:catAx>
      <c:valAx>
        <c:axId val="896879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8896"/>
        <c:crosses val="autoZero"/>
        <c:crossBetween val="between"/>
      </c:valAx>
      <c:valAx>
        <c:axId val="898317632"/>
        <c:scaling>
          <c:orientation val="minMax"/>
          <c:min val="0"/>
        </c:scaling>
        <c:delete val="1"/>
        <c:axPos val="r"/>
        <c:numFmt formatCode="#;;0" sourceLinked="0"/>
        <c:majorTickMark val="out"/>
        <c:minorTickMark val="none"/>
        <c:tickLblPos val="nextTo"/>
        <c:crossAx val="898312192"/>
        <c:crosses val="max"/>
        <c:crossBetween val="midCat"/>
        <c:majorUnit val="1"/>
      </c:valAx>
      <c:valAx>
        <c:axId val="89831219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632"/>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c:ext xmlns:c16="http://schemas.microsoft.com/office/drawing/2014/chart" uri="{C3380CC4-5D6E-409C-BE32-E72D297353CC}">
                <c16:uniqueId val="{00000000-FC9C-4B66-A911-2CF5E2899BBE}"/>
              </c:ext>
            </c:extLst>
          </c:dPt>
          <c:dPt>
            <c:idx val="3"/>
            <c:invertIfNegative val="1"/>
            <c:bubble3D val="0"/>
            <c:extLst>
              <c:ext xmlns:c16="http://schemas.microsoft.com/office/drawing/2014/chart" uri="{C3380CC4-5D6E-409C-BE32-E72D297353CC}">
                <c16:uniqueId val="{00000001-FC9C-4B66-A911-2CF5E2899BBE}"/>
              </c:ext>
            </c:extLst>
          </c:dPt>
          <c:dPt>
            <c:idx val="4"/>
            <c:invertIfNegative val="1"/>
            <c:bubble3D val="0"/>
            <c:extLst>
              <c:ext xmlns:c16="http://schemas.microsoft.com/office/drawing/2014/chart" uri="{C3380CC4-5D6E-409C-BE32-E72D297353CC}">
                <c16:uniqueId val="{00000002-FC9C-4B66-A911-2CF5E2899BBE}"/>
              </c:ext>
            </c:extLst>
          </c:dPt>
          <c:dPt>
            <c:idx val="27"/>
            <c:invertIfNegative val="1"/>
            <c:bubble3D val="0"/>
            <c:extLst>
              <c:ext xmlns:c16="http://schemas.microsoft.com/office/drawing/2014/chart" uri="{C3380CC4-5D6E-409C-BE32-E72D297353CC}">
                <c16:uniqueId val="{00000003-FC9C-4B66-A911-2CF5E2899BBE}"/>
              </c:ext>
            </c:extLst>
          </c:dPt>
          <c:dPt>
            <c:idx val="28"/>
            <c:invertIfNegative val="1"/>
            <c:bubble3D val="0"/>
            <c:extLst>
              <c:ext xmlns:c16="http://schemas.microsoft.com/office/drawing/2014/chart" uri="{C3380CC4-5D6E-409C-BE32-E72D297353CC}">
                <c16:uniqueId val="{00000004-FC9C-4B66-A911-2CF5E2899BBE}"/>
              </c:ext>
            </c:extLst>
          </c:dPt>
          <c:dPt>
            <c:idx val="29"/>
            <c:invertIfNegative val="1"/>
            <c:bubble3D val="0"/>
            <c:extLst>
              <c:ext xmlns:c16="http://schemas.microsoft.com/office/drawing/2014/chart" uri="{C3380CC4-5D6E-409C-BE32-E72D297353CC}">
                <c16:uniqueId val="{00000005-FC9C-4B66-A911-2CF5E2899BBE}"/>
              </c:ext>
            </c:extLst>
          </c:dPt>
          <c:dPt>
            <c:idx val="30"/>
            <c:invertIfNegative val="1"/>
            <c:bubble3D val="0"/>
            <c:extLst>
              <c:ext xmlns:c16="http://schemas.microsoft.com/office/drawing/2014/chart" uri="{C3380CC4-5D6E-409C-BE32-E72D297353CC}">
                <c16:uniqueId val="{00000006-FC9C-4B66-A911-2CF5E2899BBE}"/>
              </c:ext>
            </c:extLst>
          </c:dPt>
          <c:dPt>
            <c:idx val="31"/>
            <c:invertIfNegative val="1"/>
            <c:bubble3D val="0"/>
            <c:extLst>
              <c:ext xmlns:c16="http://schemas.microsoft.com/office/drawing/2014/chart" uri="{C3380CC4-5D6E-409C-BE32-E72D297353CC}">
                <c16:uniqueId val="{00000007-FC9C-4B66-A911-2CF5E2899BBE}"/>
              </c:ext>
            </c:extLst>
          </c:dPt>
          <c:dPt>
            <c:idx val="32"/>
            <c:invertIfNegative val="1"/>
            <c:bubble3D val="0"/>
            <c:extLst>
              <c:ext xmlns:c16="http://schemas.microsoft.com/office/drawing/2014/chart" uri="{C3380CC4-5D6E-409C-BE32-E72D297353CC}">
                <c16:uniqueId val="{00000008-FC9C-4B66-A911-2CF5E2899BBE}"/>
              </c:ext>
            </c:extLst>
          </c:dPt>
          <c:dPt>
            <c:idx val="33"/>
            <c:invertIfNegative val="1"/>
            <c:bubble3D val="0"/>
            <c:extLst>
              <c:ext xmlns:c16="http://schemas.microsoft.com/office/drawing/2014/chart" uri="{C3380CC4-5D6E-409C-BE32-E72D297353CC}">
                <c16:uniqueId val="{00000009-FC9C-4B66-A911-2CF5E2899BBE}"/>
              </c:ext>
            </c:extLst>
          </c:dPt>
          <c:dPt>
            <c:idx val="34"/>
            <c:invertIfNegative val="1"/>
            <c:bubble3D val="0"/>
            <c:extLst>
              <c:ext xmlns:c16="http://schemas.microsoft.com/office/drawing/2014/chart" uri="{C3380CC4-5D6E-409C-BE32-E72D297353CC}">
                <c16:uniqueId val="{0000000A-FC9C-4B66-A911-2CF5E2899BBE}"/>
              </c:ext>
            </c:extLst>
          </c:dPt>
          <c:dPt>
            <c:idx val="35"/>
            <c:invertIfNegative val="1"/>
            <c:bubble3D val="0"/>
            <c:extLst>
              <c:ext xmlns:c16="http://schemas.microsoft.com/office/drawing/2014/chart" uri="{C3380CC4-5D6E-409C-BE32-E72D297353CC}">
                <c16:uniqueId val="{0000000B-FC9C-4B66-A911-2CF5E2899BBE}"/>
              </c:ext>
            </c:extLst>
          </c:dPt>
          <c:dPt>
            <c:idx val="36"/>
            <c:invertIfNegative val="1"/>
            <c:bubble3D val="0"/>
            <c:extLst>
              <c:ext xmlns:c16="http://schemas.microsoft.com/office/drawing/2014/chart" uri="{C3380CC4-5D6E-409C-BE32-E72D297353CC}">
                <c16:uniqueId val="{0000000C-FC9C-4B66-A911-2CF5E2899BBE}"/>
              </c:ext>
            </c:extLst>
          </c:dPt>
          <c:dPt>
            <c:idx val="37"/>
            <c:invertIfNegative val="1"/>
            <c:bubble3D val="0"/>
            <c:extLst>
              <c:ext xmlns:c16="http://schemas.microsoft.com/office/drawing/2014/chart" uri="{C3380CC4-5D6E-409C-BE32-E72D297353CC}">
                <c16:uniqueId val="{0000000D-FC9C-4B66-A911-2CF5E2899BBE}"/>
              </c:ext>
            </c:extLst>
          </c:dPt>
          <c:dPt>
            <c:idx val="38"/>
            <c:invertIfNegative val="1"/>
            <c:bubble3D val="0"/>
            <c:extLst>
              <c:ext xmlns:c16="http://schemas.microsoft.com/office/drawing/2014/chart" uri="{C3380CC4-5D6E-409C-BE32-E72D297353CC}">
                <c16:uniqueId val="{0000000E-FC9C-4B66-A911-2CF5E2899BBE}"/>
              </c:ext>
            </c:extLst>
          </c:dPt>
          <c:dPt>
            <c:idx val="39"/>
            <c:invertIfNegative val="1"/>
            <c:bubble3D val="0"/>
            <c:extLs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3.777326272143287</c:v>
                </c:pt>
                <c:pt idx="1">
                  <c:v>7.0204391500025922</c:v>
                </c:pt>
                <c:pt idx="2">
                  <c:v>6.491416219954143</c:v>
                </c:pt>
                <c:pt idx="3">
                  <c:v>7.4376760460956532</c:v>
                </c:pt>
                <c:pt idx="4">
                  <c:v>7.2142358393711392</c:v>
                </c:pt>
              </c:numCache>
            </c:numRef>
          </c:val>
          <c:extLst>
            <c:ext xmlns:c14="http://schemas.microsoft.com/office/drawing/2007/8/2/chart" uri="{6F2FDCE9-48DA-4B69-8628-5D25D57E5C99}">
              <c14:invertSolidFillFmt>
                <c14:spPr xmlns:c14="http://schemas.microsoft.com/office/drawing/2007/8/2/chart">
                  <a:solidFill>
                    <a:srgbClr val="CB333B"/>
                  </a:solidFill>
                </c14:spPr>
              </c14:invertSolidFillFmt>
            </c:ext>
            <c:ext xmlns:c16="http://schemas.microsoft.com/office/drawing/2014/chart" uri="{C3380CC4-5D6E-409C-BE32-E72D297353CC}">
              <c16:uniqueId val="{00000012-FC9C-4B66-A911-2CF5E2899BBE}"/>
            </c:ext>
          </c:extLst>
        </c:ser>
        <c:dLbls>
          <c:dLblPos val="outEnd"/>
          <c:showLegendKey val="0"/>
          <c:showVal val="1"/>
          <c:showCatName val="0"/>
          <c:showSerName val="0"/>
          <c:showPercent val="0"/>
          <c:showBubbleSize val="0"/>
        </c:dLbls>
        <c:gapWidth val="35"/>
        <c:overlap val="100"/>
        <c:axId val="779051968"/>
        <c:axId val="7790514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5.6787379006199714</c:v>
                </c:pt>
                <c:pt idx="1">
                  <c:v>8.1419720279820833</c:v>
                </c:pt>
                <c:pt idx="2">
                  <c:v>7.4783958079714701</c:v>
                </c:pt>
                <c:pt idx="3">
                  <c:v>8.1490475982044668</c:v>
                </c:pt>
                <c:pt idx="4">
                  <c:v>7.8925066566075044</c:v>
                </c:pt>
              </c:numCache>
            </c:numRef>
          </c:val>
          <c:extLs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779059584"/>
        <c:axId val="779058496"/>
      </c:barChart>
      <c:catAx>
        <c:axId val="779051968"/>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779051424"/>
        <c:crosses val="autoZero"/>
        <c:auto val="1"/>
        <c:lblAlgn val="ctr"/>
        <c:lblOffset val="200"/>
        <c:noMultiLvlLbl val="0"/>
      </c:catAx>
      <c:valAx>
        <c:axId val="7790514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779051968"/>
        <c:crosses val="autoZero"/>
        <c:crossBetween val="between"/>
      </c:valAx>
      <c:valAx>
        <c:axId val="779058496"/>
        <c:scaling>
          <c:orientation val="minMax"/>
          <c:max val="0.70000000000000007"/>
          <c:min val="0"/>
        </c:scaling>
        <c:delete val="1"/>
        <c:axPos val="b"/>
        <c:numFmt formatCode="General" sourceLinked="1"/>
        <c:majorTickMark val="out"/>
        <c:minorTickMark val="none"/>
        <c:tickLblPos val="nextTo"/>
        <c:crossAx val="779059584"/>
        <c:crosses val="max"/>
        <c:crossBetween val="between"/>
      </c:valAx>
      <c:catAx>
        <c:axId val="779059584"/>
        <c:scaling>
          <c:orientation val="maxMin"/>
        </c:scaling>
        <c:delete val="1"/>
        <c:axPos val="r"/>
        <c:numFmt formatCode="General" sourceLinked="1"/>
        <c:majorTickMark val="out"/>
        <c:minorTickMark val="none"/>
        <c:tickLblPos val="nextTo"/>
        <c:crossAx val="779058496"/>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69648"/>
        <c:axId val="896879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3166243195468833"/>
                  <c:y val="-9.314189982154012E-7"/>
                </c:manualLayout>
              </c:layout>
              <c:tx>
                <c:rich>
                  <a:bodyPr/>
                  <a:lstStyle/>
                  <a:p>
                    <a:fld id="{02163273-0DA1-4BF1-9DF3-7DC0875F252A}"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layout>
                    <c:manualLayout>
                      <c:w val="0.20916150520091667"/>
                      <c:h val="0.55156708141719735"/>
                    </c:manualLayout>
                  </c15:layout>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c7. Did staff play with you or do any activities with you while you were in hospital? / Did staff give you any activities to do while you were in hospital?</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8352"/>
        <c:axId val="896868016"/>
      </c:scatterChart>
      <c:catAx>
        <c:axId val="896869648"/>
        <c:scaling>
          <c:orientation val="minMax"/>
        </c:scaling>
        <c:delete val="1"/>
        <c:axPos val="l"/>
        <c:numFmt formatCode="General" sourceLinked="1"/>
        <c:majorTickMark val="out"/>
        <c:minorTickMark val="none"/>
        <c:tickLblPos val="nextTo"/>
        <c:crossAx val="896879984"/>
        <c:crosses val="autoZero"/>
        <c:auto val="1"/>
        <c:lblAlgn val="ctr"/>
        <c:lblOffset val="100"/>
        <c:noMultiLvlLbl val="0"/>
      </c:catAx>
      <c:valAx>
        <c:axId val="896879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69648"/>
        <c:crosses val="autoZero"/>
        <c:crossBetween val="between"/>
      </c:valAx>
      <c:valAx>
        <c:axId val="896868016"/>
        <c:scaling>
          <c:orientation val="minMax"/>
          <c:min val="0"/>
        </c:scaling>
        <c:delete val="1"/>
        <c:axPos val="r"/>
        <c:numFmt formatCode="#;;0" sourceLinked="0"/>
        <c:majorTickMark val="out"/>
        <c:minorTickMark val="none"/>
        <c:tickLblPos val="nextTo"/>
        <c:crossAx val="896878352"/>
        <c:crosses val="max"/>
        <c:crossBetween val="midCat"/>
        <c:majorUnit val="1"/>
      </c:valAx>
      <c:valAx>
        <c:axId val="89687835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01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0069833371560457"/>
          <c:w val="0.74050409342017565"/>
          <c:h val="0.39150247176424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6875632"/>
        <c:axId val="89686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0827155480119086"/>
                  <c:y val="8.3945463210405007E-3"/>
                </c:manualLayout>
              </c:layout>
              <c:tx>
                <c:rich>
                  <a:bodyPr/>
                  <a:lstStyle/>
                  <a:p>
                    <a:fld id="{DDD26FAB-490D-43F8-A437-AB434D273E98}"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c9ii. Were you involved in decisions about your care and treatment as much as you wanted to be?</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6880528"/>
        <c:axId val="896871280"/>
      </c:scatterChart>
      <c:catAx>
        <c:axId val="896875632"/>
        <c:scaling>
          <c:orientation val="minMax"/>
        </c:scaling>
        <c:delete val="1"/>
        <c:axPos val="l"/>
        <c:numFmt formatCode="General" sourceLinked="1"/>
        <c:majorTickMark val="out"/>
        <c:minorTickMark val="none"/>
        <c:tickLblPos val="nextTo"/>
        <c:crossAx val="896866928"/>
        <c:crosses val="autoZero"/>
        <c:auto val="1"/>
        <c:lblAlgn val="ctr"/>
        <c:lblOffset val="100"/>
        <c:noMultiLvlLbl val="0"/>
      </c:catAx>
      <c:valAx>
        <c:axId val="89686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5632"/>
        <c:crosses val="autoZero"/>
        <c:crossBetween val="between"/>
      </c:valAx>
      <c:valAx>
        <c:axId val="896871280"/>
        <c:scaling>
          <c:orientation val="minMax"/>
          <c:min val="0"/>
        </c:scaling>
        <c:delete val="1"/>
        <c:axPos val="r"/>
        <c:numFmt formatCode="#;;0" sourceLinked="0"/>
        <c:majorTickMark val="out"/>
        <c:minorTickMark val="none"/>
        <c:tickLblPos val="nextTo"/>
        <c:crossAx val="896880528"/>
        <c:crosses val="max"/>
        <c:crossBetween val="midCat"/>
        <c:majorUnit val="1"/>
      </c:valAx>
      <c:valAx>
        <c:axId val="896880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128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0</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6873456"/>
        <c:axId val="896874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0827155480119086"/>
                  <c:y val="-7.4240221481379539E-3"/>
                </c:manualLayout>
              </c:layout>
              <c:tx>
                <c:rich>
                  <a:bodyPr/>
                  <a:lstStyle/>
                  <a:p>
                    <a:fld id="{E6D72F91-48B4-417C-8AE3-3F83E423AF8B}"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c9i. Were you involved in decisions about your care and treatment? </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6875088"/>
        <c:axId val="896868560"/>
      </c:scatterChart>
      <c:catAx>
        <c:axId val="896873456"/>
        <c:scaling>
          <c:orientation val="minMax"/>
        </c:scaling>
        <c:delete val="1"/>
        <c:axPos val="l"/>
        <c:numFmt formatCode="General" sourceLinked="1"/>
        <c:majorTickMark val="out"/>
        <c:minorTickMark val="none"/>
        <c:tickLblPos val="nextTo"/>
        <c:crossAx val="896874544"/>
        <c:crosses val="autoZero"/>
        <c:auto val="1"/>
        <c:lblAlgn val="ctr"/>
        <c:lblOffset val="100"/>
        <c:noMultiLvlLbl val="0"/>
      </c:catAx>
      <c:valAx>
        <c:axId val="896874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3456"/>
        <c:crosses val="autoZero"/>
        <c:crossBetween val="between"/>
      </c:valAx>
      <c:valAx>
        <c:axId val="896868560"/>
        <c:scaling>
          <c:orientation val="minMax"/>
          <c:min val="0"/>
        </c:scaling>
        <c:delete val="1"/>
        <c:axPos val="r"/>
        <c:numFmt formatCode="#;;0" sourceLinked="0"/>
        <c:majorTickMark val="out"/>
        <c:minorTickMark val="none"/>
        <c:tickLblPos val="nextTo"/>
        <c:crossAx val="896875088"/>
        <c:crosses val="max"/>
        <c:crossBetween val="midCat"/>
        <c:majorUnit val="1"/>
      </c:valAx>
      <c:valAx>
        <c:axId val="8968750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685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Sheet1!$D$2:$D$120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Sheet1!$E$2:$E$120</c:f>
              <c:numCache>
                <c:formatCode>General</c:formatCode>
                <c:ptCount val="119"/>
                <c:pt idx="0">
                  <c:v>4.0193014585123352</c:v>
                </c:pt>
                <c:pt idx="1">
                  <c:v>4.1496298645378831</c:v>
                </c:pt>
                <c:pt idx="2">
                  <c:v>4.4387113732868588</c:v>
                </c:pt>
                <c:pt idx="3">
                  <c:v>4.4574924208223674</c:v>
                </c:pt>
                <c:pt idx="4">
                  <c:v>4.5376372799410483</c:v>
                </c:pt>
                <c:pt idx="5">
                  <c:v>4.5858019950032318</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Sheet1!$F$2:$F$120</c:f>
              <c:numCache>
                <c:formatCode>General</c:formatCode>
                <c:ptCount val="119"/>
                <c:pt idx="0">
                  <c:v>#N/A</c:v>
                </c:pt>
                <c:pt idx="1">
                  <c:v>#N/A</c:v>
                </c:pt>
                <c:pt idx="2">
                  <c:v>#N/A</c:v>
                </c:pt>
                <c:pt idx="3">
                  <c:v>#N/A</c:v>
                </c:pt>
                <c:pt idx="4">
                  <c:v>#N/A</c:v>
                </c:pt>
                <c:pt idx="5">
                  <c:v>#N/A</c:v>
                </c:pt>
                <c:pt idx="6">
                  <c:v>4.5787155609094921</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Sheet1!$G$2:$G$120</c:f>
              <c:numCache>
                <c:formatCode>General</c:formatCode>
                <c:ptCount val="119"/>
                <c:pt idx="0">
                  <c:v>#N/A</c:v>
                </c:pt>
                <c:pt idx="1">
                  <c:v>#N/A</c:v>
                </c:pt>
                <c:pt idx="2">
                  <c:v>#N/A</c:v>
                </c:pt>
                <c:pt idx="3">
                  <c:v>#N/A</c:v>
                </c:pt>
                <c:pt idx="4">
                  <c:v>#N/A</c:v>
                </c:pt>
                <c:pt idx="5">
                  <c:v>#N/A</c:v>
                </c:pt>
                <c:pt idx="6">
                  <c:v>#N/A</c:v>
                </c:pt>
                <c:pt idx="7">
                  <c:v>4.7632468419304779</c:v>
                </c:pt>
                <c:pt idx="8">
                  <c:v>4.8545111936288716</c:v>
                </c:pt>
                <c:pt idx="9">
                  <c:v>4.8945044847811916</c:v>
                </c:pt>
                <c:pt idx="10">
                  <c:v>4.9631947416160394</c:v>
                </c:pt>
                <c:pt idx="11">
                  <c:v>4.9698385476074041</c:v>
                </c:pt>
                <c:pt idx="12">
                  <c:v>4.9765823127191613</c:v>
                </c:pt>
                <c:pt idx="13">
                  <c:v>4.9795190629420834</c:v>
                </c:pt>
                <c:pt idx="14">
                  <c:v>4.9924043176842767</c:v>
                </c:pt>
                <c:pt idx="15">
                  <c:v>5.0037877852054269</c:v>
                </c:pt>
                <c:pt idx="16">
                  <c:v>5.0329674319183821</c:v>
                </c:pt>
                <c:pt idx="17">
                  <c:v>5.0569919912612846</c:v>
                </c:pt>
                <c:pt idx="18">
                  <c:v>5.0614647762795002</c:v>
                </c:pt>
                <c:pt idx="19">
                  <c:v>5.0930660767954681</c:v>
                </c:pt>
                <c:pt idx="20">
                  <c:v>5.0986393037255233</c:v>
                </c:pt>
                <c:pt idx="21">
                  <c:v>5.1021485106395357</c:v>
                </c:pt>
                <c:pt idx="22">
                  <c:v>5.1115038778271424</c:v>
                </c:pt>
                <c:pt idx="23">
                  <c:v>5.1784886572878239</c:v>
                </c:pt>
                <c:pt idx="24">
                  <c:v>5.1826504654438956</c:v>
                </c:pt>
                <c:pt idx="25">
                  <c:v>5.2123254872558267</c:v>
                </c:pt>
                <c:pt idx="26">
                  <c:v>5.242333999196072</c:v>
                </c:pt>
                <c:pt idx="27">
                  <c:v>5.2870463509103391</c:v>
                </c:pt>
                <c:pt idx="28">
                  <c:v>5.2889299422295171</c:v>
                </c:pt>
                <c:pt idx="29">
                  <c:v>5.3108906383783534</c:v>
                </c:pt>
                <c:pt idx="30">
                  <c:v>5.348333453543952</c:v>
                </c:pt>
                <c:pt idx="31">
                  <c:v>5.3592043747507727</c:v>
                </c:pt>
                <c:pt idx="32">
                  <c:v>5.375729899914786</c:v>
                </c:pt>
                <c:pt idx="33">
                  <c:v>5.4001620907389682</c:v>
                </c:pt>
                <c:pt idx="34">
                  <c:v>5.4002930084767549</c:v>
                </c:pt>
                <c:pt idx="35">
                  <c:v>5.4064328724516102</c:v>
                </c:pt>
                <c:pt idx="36">
                  <c:v>5.5058144480316979</c:v>
                </c:pt>
                <c:pt idx="37">
                  <c:v>5.5310871073647778</c:v>
                </c:pt>
                <c:pt idx="38">
                  <c:v>5.5437813213321743</c:v>
                </c:pt>
                <c:pt idx="39">
                  <c:v>5.5535203514402127</c:v>
                </c:pt>
                <c:pt idx="40">
                  <c:v>5.56808342075258</c:v>
                </c:pt>
                <c:pt idx="41">
                  <c:v>5.574013598052673</c:v>
                </c:pt>
                <c:pt idx="42">
                  <c:v>5.5810482654464373</c:v>
                </c:pt>
                <c:pt idx="43">
                  <c:v>5.5917952461302587</c:v>
                </c:pt>
                <c:pt idx="44">
                  <c:v>5.6072270607800414</c:v>
                </c:pt>
                <c:pt idx="45">
                  <c:v>5.6073312196562606</c:v>
                </c:pt>
                <c:pt idx="46">
                  <c:v>5.608324870083754</c:v>
                </c:pt>
                <c:pt idx="47">
                  <c:v>5.6100676313282349</c:v>
                </c:pt>
                <c:pt idx="48">
                  <c:v>5.627907659900691</c:v>
                </c:pt>
                <c:pt idx="49">
                  <c:v>5.6844347125660377</c:v>
                </c:pt>
                <c:pt idx="50">
                  <c:v>5.7195726166679561</c:v>
                </c:pt>
                <c:pt idx="51">
                  <c:v>5.7259526448672808</c:v>
                </c:pt>
                <c:pt idx="52">
                  <c:v>5.7977056323914287</c:v>
                </c:pt>
                <c:pt idx="53">
                  <c:v>5.8124316659894024</c:v>
                </c:pt>
                <c:pt idx="54">
                  <c:v>5.8218363921617016</c:v>
                </c:pt>
                <c:pt idx="55">
                  <c:v>5.8354422928855563</c:v>
                </c:pt>
                <c:pt idx="56">
                  <c:v>5.8391673900142074</c:v>
                </c:pt>
                <c:pt idx="57">
                  <c:v>5.8443009608621228</c:v>
                </c:pt>
                <c:pt idx="58">
                  <c:v>5.8554043212781739</c:v>
                </c:pt>
                <c:pt idx="59">
                  <c:v>5.8562249656082841</c:v>
                </c:pt>
                <c:pt idx="60">
                  <c:v>5.8599603314144186</c:v>
                </c:pt>
                <c:pt idx="61">
                  <c:v>5.8653606943044103</c:v>
                </c:pt>
                <c:pt idx="62">
                  <c:v>5.8899281456889057</c:v>
                </c:pt>
                <c:pt idx="63">
                  <c:v>5.8977289961695174</c:v>
                </c:pt>
                <c:pt idx="64">
                  <c:v>5.9048611959273929</c:v>
                </c:pt>
                <c:pt idx="65">
                  <c:v>5.929679283603285</c:v>
                </c:pt>
                <c:pt idx="66">
                  <c:v>5.9424119440872936</c:v>
                </c:pt>
                <c:pt idx="67">
                  <c:v>5.9477907203220273</c:v>
                </c:pt>
                <c:pt idx="68">
                  <c:v>5.9583640521039136</c:v>
                </c:pt>
                <c:pt idx="69">
                  <c:v>6.005314248735095</c:v>
                </c:pt>
                <c:pt idx="70">
                  <c:v>6.0099281748646058</c:v>
                </c:pt>
                <c:pt idx="71">
                  <c:v>6.0178498878683477</c:v>
                </c:pt>
                <c:pt idx="72">
                  <c:v>6.029259895793329</c:v>
                </c:pt>
                <c:pt idx="73">
                  <c:v>6.0584163783739404</c:v>
                </c:pt>
                <c:pt idx="74">
                  <c:v>6.0668248878770417</c:v>
                </c:pt>
                <c:pt idx="75">
                  <c:v>6.071626041419087</c:v>
                </c:pt>
                <c:pt idx="76">
                  <c:v>6.0736738777684174</c:v>
                </c:pt>
                <c:pt idx="77">
                  <c:v>6.1332366886447689</c:v>
                </c:pt>
                <c:pt idx="78">
                  <c:v>6.1462057659523879</c:v>
                </c:pt>
                <c:pt idx="79">
                  <c:v>6.1651054939713754</c:v>
                </c:pt>
                <c:pt idx="80">
                  <c:v>6.1808259873518256</c:v>
                </c:pt>
                <c:pt idx="81">
                  <c:v>6.2022248505510484</c:v>
                </c:pt>
                <c:pt idx="82">
                  <c:v>6.207204400030057</c:v>
                </c:pt>
                <c:pt idx="83">
                  <c:v>6.2284177282317961</c:v>
                </c:pt>
                <c:pt idx="84">
                  <c:v>6.2611282038838736</c:v>
                </c:pt>
                <c:pt idx="85">
                  <c:v>6.2652817850787788</c:v>
                </c:pt>
                <c:pt idx="86">
                  <c:v>6.3001799869031689</c:v>
                </c:pt>
                <c:pt idx="87">
                  <c:v>6.3043845644360594</c:v>
                </c:pt>
                <c:pt idx="88">
                  <c:v>6.3076338365464082</c:v>
                </c:pt>
                <c:pt idx="89">
                  <c:v>6.3162074098029137</c:v>
                </c:pt>
                <c:pt idx="90">
                  <c:v>6.3346254723945554</c:v>
                </c:pt>
                <c:pt idx="91">
                  <c:v>6.3402422561655563</c:v>
                </c:pt>
                <c:pt idx="92">
                  <c:v>6.3617649314728073</c:v>
                </c:pt>
                <c:pt idx="93">
                  <c:v>6.3706977656187238</c:v>
                </c:pt>
                <c:pt idx="94">
                  <c:v>6.3756876750415454</c:v>
                </c:pt>
                <c:pt idx="95">
                  <c:v>6.4142178112362522</c:v>
                </c:pt>
                <c:pt idx="96">
                  <c:v>6.4659660283033968</c:v>
                </c:pt>
                <c:pt idx="97">
                  <c:v>6.4761765986166502</c:v>
                </c:pt>
                <c:pt idx="98">
                  <c:v>6.4834735331689313</c:v>
                </c:pt>
                <c:pt idx="99">
                  <c:v>6.4841514300316501</c:v>
                </c:pt>
                <c:pt idx="100">
                  <c:v>6.5389704282911332</c:v>
                </c:pt>
                <c:pt idx="101">
                  <c:v>6.5436548579807106</c:v>
                </c:pt>
                <c:pt idx="102">
                  <c:v>6.5636077596541078</c:v>
                </c:pt>
                <c:pt idx="103">
                  <c:v>6.5891491027107776</c:v>
                </c:pt>
                <c:pt idx="104">
                  <c:v>6.5899181267490254</c:v>
                </c:pt>
                <c:pt idx="105">
                  <c:v>6.6107630485767244</c:v>
                </c:pt>
                <c:pt idx="106">
                  <c:v>6.6436604524760927</c:v>
                </c:pt>
                <c:pt idx="107">
                  <c:v>6.6758210292497413</c:v>
                </c:pt>
                <c:pt idx="108">
                  <c:v>6.7436974420783518</c:v>
                </c:pt>
                <c:pt idx="109">
                  <c:v>6.7614306488549296</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Sheet1!$H$2:$H$120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6.7723565425011287</c:v>
                </c:pt>
                <c:pt idx="111">
                  <c:v>6.8452301625299636</c:v>
                </c:pt>
                <c:pt idx="112">
                  <c:v>7.4470907406255904</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Sheet1!$I$2:$I$120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7.0844711167217849</c:v>
                </c:pt>
                <c:pt idx="114">
                  <c:v>7.1219169370736024</c:v>
                </c:pt>
                <c:pt idx="115">
                  <c:v>7.2841473448734817</c:v>
                </c:pt>
                <c:pt idx="116">
                  <c:v>7.4784719753077713</c:v>
                </c:pt>
                <c:pt idx="117">
                  <c:v>7.8574856039441228</c:v>
                </c:pt>
                <c:pt idx="118">
                  <c:v>#N/A</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Sheet1!$J$2:$J$120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7.7637605921964674</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Sheet1!$A$2:$A$120</c:f>
              <c:strCache>
                <c:ptCount val="119"/>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Your Trust</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strCache>
            </c:strRef>
          </c:cat>
          <c:val>
            <c:numRef>
              <c:f>Sheet1!$K$2:$K$120</c:f>
              <c:numCache>
                <c:formatCode>General</c:formatCode>
                <c:ptCount val="119"/>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6.6758210292497413</c:v>
                </c:pt>
                <c:pt idx="108">
                  <c:v>#N/A</c:v>
                </c:pt>
                <c:pt idx="109">
                  <c:v>#N/A</c:v>
                </c:pt>
                <c:pt idx="110">
                  <c:v>#N/A</c:v>
                </c:pt>
                <c:pt idx="111">
                  <c:v>#N/A</c:v>
                </c:pt>
                <c:pt idx="112">
                  <c:v>#N/A</c:v>
                </c:pt>
                <c:pt idx="113">
                  <c:v>#N/A</c:v>
                </c:pt>
                <c:pt idx="114">
                  <c:v>#N/A</c:v>
                </c:pt>
                <c:pt idx="115">
                  <c:v>#N/A</c:v>
                </c:pt>
                <c:pt idx="116">
                  <c:v>#N/A</c:v>
                </c:pt>
                <c:pt idx="117">
                  <c:v>#N/A</c:v>
                </c:pt>
                <c:pt idx="118">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Sheet1!$B$2:$B$6</c:f>
              <c:numCache>
                <c:formatCode>0.0</c:formatCode>
                <c:ptCount val="5"/>
                <c:pt idx="0">
                  <c:v>4.4574924208223674</c:v>
                </c:pt>
                <c:pt idx="1">
                  <c:v>4.5858019950032318</c:v>
                </c:pt>
                <c:pt idx="2">
                  <c:v>4.9795190629420834</c:v>
                </c:pt>
                <c:pt idx="3">
                  <c:v>5.3592043747507727</c:v>
                </c:pt>
                <c:pt idx="4">
                  <c:v>5.4002930084767549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E90-47B4-9910-289F17EE7C83}"/>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Airedale NHS Foundation Trust</c:v>
                </c:pt>
                <c:pt idx="1">
                  <c:v>Bradford Teaching Hospitals NHS Foundation Trust</c:v>
                </c:pt>
                <c:pt idx="2">
                  <c:v>Calderdale and Huddersfield NHS Foundation Trust</c:v>
                </c:pt>
                <c:pt idx="3">
                  <c:v>Hull University Teaching Hospitals NHS Trust</c:v>
                </c:pt>
                <c:pt idx="4">
                  <c:v>County Durham and Darlington NHS Foundation Trust</c:v>
                </c:pt>
              </c:strCache>
            </c:strRef>
          </c:cat>
          <c:val>
            <c:numRef>
              <c:f>Sheet1!$C$2:$C$6</c:f>
              <c:numCache>
                <c:formatCode>0.0</c:formatCode>
                <c:ptCount val="5"/>
                <c:pt idx="0">
                  <c:v>5.5425075791776326</c:v>
                </c:pt>
                <c:pt idx="1">
                  <c:v>5.4141980049967682</c:v>
                </c:pt>
                <c:pt idx="2">
                  <c:v>5.0204809370579166</c:v>
                </c:pt>
                <c:pt idx="3">
                  <c:v>4.6407956252492273</c:v>
                </c:pt>
                <c:pt idx="4">
                  <c:v>4.5997069915232451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E90-47B4-9910-289F17EE7C83}"/>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Sheet1!$B$2:$B$6</c:f>
              <c:numCache>
                <c:formatCode>0.0</c:formatCode>
                <c:ptCount val="5"/>
                <c:pt idx="0">
                  <c:v>7.7637605921964674</c:v>
                </c:pt>
                <c:pt idx="1">
                  <c:v>7.0844711167217849</c:v>
                </c:pt>
                <c:pt idx="2">
                  <c:v>6.6758210292497413</c:v>
                </c:pt>
                <c:pt idx="3">
                  <c:v>6.6436604524760927</c:v>
                </c:pt>
                <c:pt idx="4">
                  <c:v>6.4761765986166502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301-4486-853B-B8AC1B0F502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Tees and Hartlepool NHS Foundation Trust</c:v>
                </c:pt>
                <c:pt idx="2">
                  <c:v>Northern Lincolnshire and Goole NHS Foundation Trust</c:v>
                </c:pt>
                <c:pt idx="3">
                  <c:v>South Tyneside and Sunderland NHS Foundation Trust</c:v>
                </c:pt>
                <c:pt idx="4">
                  <c:v>Harrogate and District NHS Foundation Trust</c:v>
                </c:pt>
              </c:strCache>
            </c:strRef>
          </c:cat>
          <c:val>
            <c:numRef>
              <c:f>Sheet1!$C$2:$C$6</c:f>
              <c:numCache>
                <c:formatCode>0.0</c:formatCode>
                <c:ptCount val="5"/>
                <c:pt idx="0">
                  <c:v>2.2362394078035326</c:v>
                </c:pt>
                <c:pt idx="1">
                  <c:v>2.9155288832782151</c:v>
                </c:pt>
                <c:pt idx="2">
                  <c:v>3.3241789707502587</c:v>
                </c:pt>
                <c:pt idx="3">
                  <c:v>3.3563395475239073</c:v>
                </c:pt>
                <c:pt idx="4">
                  <c:v>3.5238234013833498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301-4486-853B-B8AC1B0F502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3.5054947816590132</c:v>
                </c:pt>
              </c:numCache>
            </c:numRef>
          </c:val>
          <c:extLs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0.13520223731426473</c:v>
                </c:pt>
              </c:numCache>
            </c:numRef>
          </c:val>
          <c:extLs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0.27371619253344504</c:v>
                </c:pt>
              </c:numCache>
            </c:numRef>
          </c:val>
          <c:extLs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2.85755806624028</c:v>
                </c:pt>
              </c:numCache>
            </c:numRef>
          </c:val>
          <c:extLs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0.27371619253344548</c:v>
                </c:pt>
              </c:numCache>
            </c:numRef>
          </c:val>
          <c:extLs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0.98179172498120515</c:v>
                </c:pt>
              </c:numCache>
            </c:numRef>
          </c:val>
          <c:extLs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8.8776079900320326E-2</c:v>
                </c:pt>
              </c:numCache>
            </c:numRef>
          </c:val>
          <c:extLs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6.4550497797727289</c:v>
                </c:pt>
              </c:numCache>
            </c:numRef>
          </c:xVal>
          <c:yVal>
            <c:numLit>
              <c:formatCode>General</c:formatCode>
              <c:ptCount val="1"/>
              <c:pt idx="0">
                <c:v>1</c:v>
              </c:pt>
            </c:numLit>
          </c:yVal>
          <c:smooth val="0"/>
          <c:extLs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40A9-434B-AA3B-41C1B0AE334B}"/>
              </c:ext>
            </c:extLst>
          </c:dPt>
          <c:xVal>
            <c:numRef>
              <c:f>Sheet1!$B$12</c:f>
              <c:numCache>
                <c:formatCode>0.0</c:formatCode>
                <c:ptCount val="1"/>
                <c:pt idx="0">
                  <c:v>5.3431922446268629</c:v>
                </c:pt>
              </c:numCache>
            </c:numRef>
          </c:xVal>
          <c:yVal>
            <c:numLit>
              <c:formatCode>General</c:formatCode>
              <c:ptCount val="1"/>
              <c:pt idx="0">
                <c:v>1</c:v>
              </c:pt>
            </c:numLit>
          </c:yVal>
          <c:smooth val="0"/>
          <c:extLs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layout>
                <c:manualLayout>
                  <c:x val="-0.22306032588021599"/>
                  <c:y val="8.3945463210405007E-3"/>
                </c:manualLayout>
              </c:layout>
              <c:tx>
                <c:rich>
                  <a:bodyPr/>
                  <a:lstStyle/>
                  <a:p>
                    <a:fld id="{058FB6BB-AA46-44CB-8CA7-4532D0DF2B24}" type="CELLRANGE">
                      <a:rPr lang="en-US" sz="900" b="0" i="0" u="none" strike="noStrike" kern="1200" baseline="0" smtClean="0">
                        <a:solidFill>
                          <a:prstClr val="black"/>
                        </a:solidFill>
                        <a:latin typeface="Arial" panose="020B0604020202020204" pitchFamily="34" charset="0"/>
                        <a:cs typeface="Arial" panose="020B0604020202020204" pitchFamily="34" charset="0"/>
                      </a:rPr>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40A9-434B-AA3B-41C1B0AE334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p55. Was hospital food available for your child outside of mealtimes?</c:v>
                  </c:pt>
                </c15:dlblRangeCache>
              </c15:datalabelsRange>
            </c:ext>
            <c:ext xmlns:c16="http://schemas.microsoft.com/office/drawing/2014/chart" uri="{C3380CC4-5D6E-409C-BE32-E72D297353CC}">
              <c16:uniqueId val="{0000000C-40A9-434B-AA3B-41C1B0AE334B}"/>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4.2441321689025751</c:v>
                </c:pt>
              </c:numCache>
            </c:numRef>
          </c:val>
          <c:extLs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5.0302088351955376E-2</c:v>
                </c:pt>
              </c:numCache>
            </c:numRef>
          </c:val>
          <c:extLs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0.74471312609947571</c:v>
                </c:pt>
              </c:numCache>
            </c:numRef>
          </c:val>
          <c:extLs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0.20762045168951726</c:v>
                </c:pt>
              </c:numCache>
            </c:numRef>
          </c:val>
          <c:extLs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2.1675279454624743</c:v>
                </c:pt>
              </c:numCache>
            </c:numRef>
          </c:val>
          <c:extLs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0.20762045168951726</c:v>
                </c:pt>
              </c:numCache>
            </c:numRef>
          </c:val>
          <c:extLs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0.47610663812396936</c:v>
                </c:pt>
              </c:numCache>
            </c:numRef>
          </c:val>
          <c:extLs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6.8965922787267546</c:v>
                </c:pt>
              </c:numCache>
            </c:numRef>
          </c:xVal>
          <c:yVal>
            <c:numLit>
              <c:formatCode>General</c:formatCode>
              <c:ptCount val="1"/>
              <c:pt idx="0">
                <c:v>1</c:v>
              </c:pt>
            </c:numLit>
          </c:yVal>
          <c:smooth val="0"/>
          <c:extLs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A-DC4F-4916-B2C7-BCFE40D20E8B}"/>
              </c:ext>
            </c:extLst>
          </c:dPt>
          <c:xVal>
            <c:numRef>
              <c:f>Sheet1!$B$12</c:f>
              <c:numCache>
                <c:formatCode>0.0</c:formatCode>
                <c:ptCount val="1"/>
                <c:pt idx="0">
                  <c:v>6.3305318077747614</c:v>
                </c:pt>
              </c:numCache>
            </c:numRef>
          </c:xVal>
          <c:yVal>
            <c:numLit>
              <c:formatCode>General</c:formatCode>
              <c:ptCount val="1"/>
              <c:pt idx="0">
                <c:v>1</c:v>
              </c:pt>
            </c:numLit>
          </c:yVal>
          <c:smooth val="0"/>
          <c:extLs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layout>
                <c:manualLayout>
                  <c:x val="-0.21138947341104927"/>
                  <c:y val="-7.6949119020082009E-17"/>
                </c:manualLayout>
              </c:layout>
              <c:tx>
                <c:rich>
                  <a:bodyPr/>
                  <a:lstStyle/>
                  <a:p>
                    <a:fld id="{D333FF99-B02C-444B-B7E8-90A34F5E397C}" type="CELLRANGE">
                      <a:rPr lang="en-US" smtClean="0"/>
                      <a:pPr/>
                      <a:t>[CELLRANGE]</a:t>
                    </a:fld>
                    <a:endParaRPr lang="en-GB"/>
                  </a:p>
                </c:rich>
              </c:tx>
              <c:dLblPos val="r"/>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C-DC4F-4916-B2C7-BCFE40D20E8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p54. Was there enough choice of hospital food for your child?</c:v>
                  </c:pt>
                </c15:dlblRangeCache>
              </c15:datalabelsRange>
            </c:ext>
            <c:ext xmlns:c16="http://schemas.microsoft.com/office/drawing/2014/chart" uri="{C3380CC4-5D6E-409C-BE32-E72D297353CC}">
              <c16:uniqueId val="{0000000D-DC4F-4916-B2C7-BCFE40D20E8B}"/>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2">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Sheet1!$D$2:$D$59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0-A52A-4299-BD32-29F232F7EAB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Sheet1!$E$2:$E$59</c:f>
              <c:numCache>
                <c:formatCode>General</c:formatCode>
                <c:ptCount val="58"/>
                <c:pt idx="0">
                  <c:v>4.3381342158924534</c:v>
                </c:pt>
                <c:pt idx="1">
                  <c:v>4.6056437868269953</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1-A52A-4299-BD32-29F232F7EAB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Sheet1!$F$2:$F$59</c:f>
              <c:numCache>
                <c:formatCode>General</c:formatCode>
                <c:ptCount val="58"/>
                <c:pt idx="0">
                  <c:v>#N/A</c:v>
                </c:pt>
                <c:pt idx="1">
                  <c:v>#N/A</c:v>
                </c:pt>
                <c:pt idx="2">
                  <c:v>4.5584880726072203</c:v>
                </c:pt>
                <c:pt idx="3">
                  <c:v>4.810889084739344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2-A52A-4299-BD32-29F232F7EABB}"/>
            </c:ext>
          </c:extLst>
        </c:ser>
        <c:ser>
          <c:idx val="3"/>
          <c:order val="3"/>
          <c:tx>
            <c:strRef>
              <c:f>Sheet1!$G$1</c:f>
              <c:strCache>
                <c:ptCount val="1"/>
                <c:pt idx="0">
                  <c:v>About the same</c:v>
                </c:pt>
              </c:strCache>
            </c:strRef>
          </c:tx>
          <c:spPr>
            <a:solidFill>
              <a:srgbClr val="D9D9D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Sheet1!$G$2:$G$59</c:f>
              <c:numCache>
                <c:formatCode>General</c:formatCode>
                <c:ptCount val="58"/>
                <c:pt idx="0">
                  <c:v>#N/A</c:v>
                </c:pt>
                <c:pt idx="1">
                  <c:v>#N/A</c:v>
                </c:pt>
                <c:pt idx="2">
                  <c:v>#N/A</c:v>
                </c:pt>
                <c:pt idx="3">
                  <c:v>#N/A</c:v>
                </c:pt>
                <c:pt idx="4">
                  <c:v>4.979608329221259</c:v>
                </c:pt>
                <c:pt idx="5">
                  <c:v>5.0318847057856093</c:v>
                </c:pt>
                <c:pt idx="6">
                  <c:v>5.0340715052072778</c:v>
                </c:pt>
                <c:pt idx="7">
                  <c:v>5.085923242869903</c:v>
                </c:pt>
                <c:pt idx="8">
                  <c:v>5.2664036936926504</c:v>
                </c:pt>
                <c:pt idx="9">
                  <c:v>5.2682357203121821</c:v>
                </c:pt>
                <c:pt idx="10">
                  <c:v>5.2703768950654224</c:v>
                </c:pt>
                <c:pt idx="11">
                  <c:v>5.2803558621943143</c:v>
                </c:pt>
                <c:pt idx="12">
                  <c:v>5.3381789482165534</c:v>
                </c:pt>
                <c:pt idx="13">
                  <c:v>5.3831270270389533</c:v>
                </c:pt>
                <c:pt idx="14">
                  <c:v>5.4006532796561286</c:v>
                </c:pt>
                <c:pt idx="15">
                  <c:v>5.5056002102917514</c:v>
                </c:pt>
                <c:pt idx="16">
                  <c:v>5.5172730124050977</c:v>
                </c:pt>
                <c:pt idx="17">
                  <c:v>5.622547796794783</c:v>
                </c:pt>
                <c:pt idx="18">
                  <c:v>5.6679280793464129</c:v>
                </c:pt>
                <c:pt idx="19">
                  <c:v>5.6910365445269564</c:v>
                </c:pt>
                <c:pt idx="20">
                  <c:v>5.691472711047858</c:v>
                </c:pt>
                <c:pt idx="21">
                  <c:v>5.7136075259776646</c:v>
                </c:pt>
                <c:pt idx="22">
                  <c:v>5.7267173413767933</c:v>
                </c:pt>
                <c:pt idx="23">
                  <c:v>5.7374061229361217</c:v>
                </c:pt>
                <c:pt idx="24">
                  <c:v>5.7517285572307904</c:v>
                </c:pt>
                <c:pt idx="25">
                  <c:v>5.775668032936716</c:v>
                </c:pt>
                <c:pt idx="26">
                  <c:v>5.78034000719129</c:v>
                </c:pt>
                <c:pt idx="27">
                  <c:v>5.8589448279873979</c:v>
                </c:pt>
                <c:pt idx="28">
                  <c:v>5.9361313180155673</c:v>
                </c:pt>
                <c:pt idx="29">
                  <c:v>5.9546330045388238</c:v>
                </c:pt>
                <c:pt idx="30">
                  <c:v>6.0121936358002497</c:v>
                </c:pt>
                <c:pt idx="31">
                  <c:v>6.019754262359502</c:v>
                </c:pt>
                <c:pt idx="32">
                  <c:v>6.0888080095248567</c:v>
                </c:pt>
                <c:pt idx="33">
                  <c:v>6.0979225405887334</c:v>
                </c:pt>
                <c:pt idx="34">
                  <c:v>6.1148111200780413</c:v>
                </c:pt>
                <c:pt idx="35">
                  <c:v>6.1366512596351672</c:v>
                </c:pt>
                <c:pt idx="36">
                  <c:v>6.1860716106829221</c:v>
                </c:pt>
                <c:pt idx="37">
                  <c:v>6.2119038770104114</c:v>
                </c:pt>
                <c:pt idx="38">
                  <c:v>6.2253124679788669</c:v>
                </c:pt>
                <c:pt idx="39">
                  <c:v>6.2267752621930308</c:v>
                </c:pt>
                <c:pt idx="40">
                  <c:v>6.3588432533581853</c:v>
                </c:pt>
                <c:pt idx="41">
                  <c:v>6.3724177585094619</c:v>
                </c:pt>
                <c:pt idx="42">
                  <c:v>6.3966842010445122</c:v>
                </c:pt>
                <c:pt idx="43">
                  <c:v>6.4199570844289751</c:v>
                </c:pt>
                <c:pt idx="44">
                  <c:v>6.6065803882468792</c:v>
                </c:pt>
                <c:pt idx="45">
                  <c:v>6.6472573756177544</c:v>
                </c:pt>
                <c:pt idx="46">
                  <c:v>6.6599885387200048</c:v>
                </c:pt>
                <c:pt idx="47">
                  <c:v>6.6838119532913014</c:v>
                </c:pt>
                <c:pt idx="48">
                  <c:v>6.7189356211048326</c:v>
                </c:pt>
                <c:pt idx="49">
                  <c:v>6.8039613606034042</c:v>
                </c:pt>
                <c:pt idx="50">
                  <c:v>6.8354602264059583</c:v>
                </c:pt>
                <c:pt idx="51">
                  <c:v>6.9538118613664794</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3-A52A-4299-BD32-29F232F7EAB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Sheet1!$H$2:$H$59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7.0823823462426496</c:v>
                </c:pt>
                <c:pt idx="53">
                  <c:v>7.15717146612179</c:v>
                </c:pt>
                <c:pt idx="54">
                  <c:v>7.1592219330043294</c:v>
                </c:pt>
                <c:pt idx="55">
                  <c:v>7.1732360810764906</c:v>
                </c:pt>
                <c:pt idx="56">
                  <c:v>#N/A</c:v>
                </c:pt>
                <c:pt idx="57">
                  <c:v>#N/A</c:v>
                </c:pt>
              </c:numCache>
            </c:numRef>
          </c:val>
          <c:extLst>
            <c:ext xmlns:c16="http://schemas.microsoft.com/office/drawing/2014/chart" uri="{C3380CC4-5D6E-409C-BE32-E72D297353CC}">
              <c16:uniqueId val="{00000004-A52A-4299-BD32-29F232F7EAB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Sheet1!$I$2:$I$59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7.3470832688952701</c:v>
                </c:pt>
                <c:pt idx="57">
                  <c:v>7.4804061029182476</c:v>
                </c:pt>
              </c:numCache>
            </c:numRef>
          </c:val>
          <c:extLst>
            <c:ext xmlns:c16="http://schemas.microsoft.com/office/drawing/2014/chart" uri="{C3380CC4-5D6E-409C-BE32-E72D297353CC}">
              <c16:uniqueId val="{00000005-A52A-4299-BD32-29F232F7EAB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Sheet1!$J$2:$J$59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6-A52A-4299-BD32-29F232F7EAB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Sheet1!$A$2:$A$59</c:f>
              <c:strCache>
                <c:ptCount val="58"/>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strCache>
            </c:strRef>
          </c:cat>
          <c:val>
            <c:numRef>
              <c:f>Sheet1!$K$2:$K$59</c:f>
              <c:numCache>
                <c:formatCode>General</c:formatCode>
                <c:ptCount val="5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numCache>
            </c:numRef>
          </c:val>
          <c:extLst>
            <c:ext xmlns:c16="http://schemas.microsoft.com/office/drawing/2014/chart" uri="{C3380CC4-5D6E-409C-BE32-E72D297353CC}">
              <c16:uniqueId val="{00000007-A52A-4299-BD32-29F232F7EAB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1.465922717005045E-2"/>
          <c:y val="2.1173488426156472E-2"/>
          <c:w val="0.96730413619987488"/>
          <c:h val="0.19509877624127869"/>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Sheet1!$B$2:$B$6</c:f>
              <c:numCache>
                <c:formatCode>0.0</c:formatCode>
                <c:ptCount val="5"/>
                <c:pt idx="0">
                  <c:v>5.0318847057856093</c:v>
                </c:pt>
                <c:pt idx="1">
                  <c:v>6.1860716106829221</c:v>
                </c:pt>
                <c:pt idx="2">
                  <c:v>6.6065803882468792</c:v>
                </c:pt>
                <c:pt idx="3">
                  <c:v>7.15717146612179</c:v>
                </c:pt>
                <c:pt idx="4">
                  <c:v>7.1592219330043294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D5-492B-A1AC-18B9221DC41C}"/>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Bradford Teaching Hospitals NHS Foundation Trust</c:v>
                </c:pt>
                <c:pt idx="1">
                  <c:v>County Durham and Darlington NHS Foundation Trust</c:v>
                </c:pt>
                <c:pt idx="2">
                  <c:v>The Newcastle Upon Tyne Hospitals NHS Foundation Trust</c:v>
                </c:pt>
                <c:pt idx="3">
                  <c:v>Sheffield Children's NHS Foundation Trust</c:v>
                </c:pt>
                <c:pt idx="4">
                  <c:v>York and Scarborough Teaching Hospitals NHS Foundation Trust</c:v>
                </c:pt>
              </c:strCache>
            </c:strRef>
          </c:cat>
          <c:val>
            <c:numRef>
              <c:f>Sheet1!$C$2:$C$6</c:f>
              <c:numCache>
                <c:formatCode>0.0</c:formatCode>
                <c:ptCount val="5"/>
                <c:pt idx="0">
                  <c:v>4.9681152942143907</c:v>
                </c:pt>
                <c:pt idx="1">
                  <c:v>3.8139283893170779</c:v>
                </c:pt>
                <c:pt idx="2">
                  <c:v>3.3934196117531208</c:v>
                </c:pt>
                <c:pt idx="3">
                  <c:v>2.84282853387821</c:v>
                </c:pt>
                <c:pt idx="4">
                  <c:v>2.8407780669956706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D5-492B-A1AC-18B9221DC41C}"/>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23/05/2025</a:t>
            </a:fld>
            <a:endParaRPr lang="en-GB" dirty="0"/>
          </a:p>
        </p:txBody>
      </p:sp>
      <p:sp>
        <p:nvSpPr>
          <p:cNvPr id="4" name="Footer Placeholder 3">
            <a:extLst>
              <a:ext uri="{FF2B5EF4-FFF2-40B4-BE49-F238E27FC236}">
                <a16:creationId xmlns:a16="http://schemas.microsoft.com/office/drawing/2014/main"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23/05/2025</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0545F-13C6-C18B-24FA-580AB14F1E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AE2A68-40C3-453A-A6AF-0611D6D3698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A684956-B5D5-C565-7C1B-94F15A3F0574}"/>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9949B28-DF9C-84D4-A9F4-73A3230D2FE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4653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9C7FE2-52AA-0F78-ED71-1933E77E76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E1964E-5053-1EB1-7B63-73D4EEEE5A31}"/>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13837138-9281-0262-E3DF-3E9B1C4D88F8}"/>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60D046B8-1289-71CA-F3E8-B0C87F9B9F61}"/>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96635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58958-D3AB-81A3-06DE-79E99CED6F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52AD6D-7BD4-AD68-E6D6-DE2743EC765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0B86054-47BF-610C-DF53-479200A053E2}"/>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F13E54E-11ED-4828-D2BF-BE68C290BAE5}"/>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99333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0982BE-58FE-7057-383D-9135EDC1D4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CEABC6-D952-9594-5626-8188DFCCD27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5618E8-0696-41A0-CB75-8913E82EF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69C26D1-63C5-9E08-A62F-F0A62C3230B1}"/>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4088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CD5A24-EB93-5668-1023-DCF64AA516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09145B6-D397-5E99-5CA9-93443128ABD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ECB040-1609-14AB-F895-1C953E2B55F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5D97B1-DCBF-18A9-81D9-2272AA3CA847}"/>
              </a:ext>
            </a:extLst>
          </p:cNvPr>
          <p:cNvSpPr>
            <a:spLocks noGrp="1"/>
          </p:cNvSpPr>
          <p:nvPr>
            <p:ph type="sldNum" sz="quarter" idx="5"/>
          </p:nvPr>
        </p:nvSpPr>
        <p:spPr/>
        <p:txBody>
          <a:bodyPr/>
          <a:lstStyle/>
          <a:p>
            <a:fld id="{F995ADB6-A4C8-407F-AA7E-F37056F52D96}" type="slidenum">
              <a:rPr lang="en-GB" smtClean="0"/>
              <a:t>20</a:t>
            </a:fld>
            <a:endParaRPr lang="en-GB" dirty="0"/>
          </a:p>
        </p:txBody>
      </p:sp>
    </p:spTree>
    <p:extLst>
      <p:ext uri="{BB962C8B-B14F-4D97-AF65-F5344CB8AC3E}">
        <p14:creationId xmlns:p14="http://schemas.microsoft.com/office/powerpoint/2010/main" val="2670957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97328-A856-2C11-42B4-5CF23FD647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F1837A-1787-6BE5-8CBF-1F0D1A040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D6B4DE-20B6-E395-9023-523F3BA9ED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B1F5878-4F92-156C-9A0D-847581DBB74E}"/>
              </a:ext>
            </a:extLst>
          </p:cNvPr>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2983764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15A405-8FAE-7E0F-BEDB-8698E99CD0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24F8772-A522-BF18-0401-3739A44C20E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2BEEA9E-9695-3AFE-C9C3-EB5A3488E7C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4183699-09D2-7EB8-99E7-DF3E484A7F71}"/>
              </a:ext>
            </a:extLst>
          </p:cNvPr>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7814697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6DE13-EE9E-72F8-2414-708BF47C777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FE12E4-0836-5D3A-D07C-82B10D2FEF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D18F228-1294-B879-F8A0-756794BB29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DB9128D-1F71-C3EF-A278-FCB66F0567DD}"/>
              </a:ext>
            </a:extLst>
          </p:cNvPr>
          <p:cNvSpPr>
            <a:spLocks noGrp="1"/>
          </p:cNvSpPr>
          <p:nvPr>
            <p:ph type="sldNum" sz="quarter" idx="5"/>
          </p:nvPr>
        </p:nvSpPr>
        <p:spPr/>
        <p:txBody>
          <a:bodyPr/>
          <a:lstStyle/>
          <a:p>
            <a:fld id="{F995ADB6-A4C8-407F-AA7E-F37056F52D96}" type="slidenum">
              <a:rPr lang="en-GB" smtClean="0"/>
              <a:t>24</a:t>
            </a:fld>
            <a:endParaRPr lang="en-GB" dirty="0"/>
          </a:p>
        </p:txBody>
      </p:sp>
    </p:spTree>
    <p:extLst>
      <p:ext uri="{BB962C8B-B14F-4D97-AF65-F5344CB8AC3E}">
        <p14:creationId xmlns:p14="http://schemas.microsoft.com/office/powerpoint/2010/main" val="2376444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6C0166-F62D-59D7-476E-50C01584BB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97862EC-7ACB-50CF-0ADB-744999F9AD0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8C36732-07CE-D983-41C4-6948D2F4D92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099A3C8-5376-E9C0-AF85-C3C22A62AA23}"/>
              </a:ext>
            </a:extLst>
          </p:cNvPr>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078929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877B2-19E7-742E-7E77-4C8A5E37E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7F233-C7FB-4B3D-13B4-0F4B617573B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8FE3E2-C336-4DDE-BB3A-C72CF3F713E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13561C7-5940-5613-A869-DF72789C816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79822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339F4-2A22-E839-8B9B-052ACAE98F0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D8D81D6-93C8-D11F-311D-04C1BF92AC5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77EEBBB-FE9B-3C43-7622-36467712698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8824D81-87EC-B994-9915-30C9633414F1}"/>
              </a:ext>
            </a:extLst>
          </p:cNvPr>
          <p:cNvSpPr>
            <a:spLocks noGrp="1"/>
          </p:cNvSpPr>
          <p:nvPr>
            <p:ph type="sldNum" sz="quarter" idx="5"/>
          </p:nvPr>
        </p:nvSpPr>
        <p:spPr/>
        <p:txBody>
          <a:bodyPr/>
          <a:lstStyle/>
          <a:p>
            <a:fld id="{F995ADB6-A4C8-407F-AA7E-F37056F52D96}" type="slidenum">
              <a:rPr lang="en-GB" smtClean="0"/>
              <a:t>30</a:t>
            </a:fld>
            <a:endParaRPr lang="en-GB" dirty="0"/>
          </a:p>
        </p:txBody>
      </p:sp>
    </p:spTree>
    <p:extLst>
      <p:ext uri="{BB962C8B-B14F-4D97-AF65-F5344CB8AC3E}">
        <p14:creationId xmlns:p14="http://schemas.microsoft.com/office/powerpoint/2010/main" val="14461459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BA3E9-AF3B-913F-ED1A-489FEEA91B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F16B30-FFDB-8B73-B516-91CF7D4B2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9907676-647A-4443-42EF-08F241770E1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0DC3500-CBA9-0A84-BE04-4EF0BAD8493A}"/>
              </a:ext>
            </a:extLst>
          </p:cNvPr>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27166119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F0448-5C72-1232-BDF4-D5BEDFB344E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7F53B7-CB8F-53F3-E86F-E430C56BF0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B9FA3B-7F66-06DA-F647-5BAE5509A7D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B22F33D-F209-2E0E-5355-AD5214476B26}"/>
              </a:ext>
            </a:extLst>
          </p:cNvPr>
          <p:cNvSpPr>
            <a:spLocks noGrp="1"/>
          </p:cNvSpPr>
          <p:nvPr>
            <p:ph type="sldNum" sz="quarter" idx="5"/>
          </p:nvPr>
        </p:nvSpPr>
        <p:spPr/>
        <p:txBody>
          <a:bodyPr/>
          <a:lstStyle/>
          <a:p>
            <a:fld id="{F995ADB6-A4C8-407F-AA7E-F37056F52D96}" type="slidenum">
              <a:rPr lang="en-GB" smtClean="0"/>
              <a:t>32</a:t>
            </a:fld>
            <a:endParaRPr lang="en-GB" dirty="0"/>
          </a:p>
        </p:txBody>
      </p:sp>
    </p:spTree>
    <p:extLst>
      <p:ext uri="{BB962C8B-B14F-4D97-AF65-F5344CB8AC3E}">
        <p14:creationId xmlns:p14="http://schemas.microsoft.com/office/powerpoint/2010/main" val="20951369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AD0A2D-AF4B-59FF-DB55-40CAF162E7A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7FD2F3-1635-93EF-3565-33D9995FA7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EC25D1-47E7-4D93-1400-0BB987879E5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55CEDCE-BA71-74D2-FD22-2B0FA2886FE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15930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5DC9-C7E3-1D18-268B-D278A39F79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B473AAC-115E-F998-DDF9-8F9DD248993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7DC675-6EE6-C9E7-5D12-FEFE1C3EAC4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D439169-47BC-CF8D-641D-E1FF483411DF}"/>
              </a:ext>
            </a:extLst>
          </p:cNvPr>
          <p:cNvSpPr>
            <a:spLocks noGrp="1"/>
          </p:cNvSpPr>
          <p:nvPr>
            <p:ph type="sldNum" sz="quarter" idx="5"/>
          </p:nvPr>
        </p:nvSpPr>
        <p:spPr/>
        <p:txBody>
          <a:bodyPr/>
          <a:lstStyle/>
          <a:p>
            <a:fld id="{F995ADB6-A4C8-407F-AA7E-F37056F52D96}" type="slidenum">
              <a:rPr lang="en-GB" smtClean="0"/>
              <a:t>37</a:t>
            </a:fld>
            <a:endParaRPr lang="en-GB" dirty="0"/>
          </a:p>
        </p:txBody>
      </p:sp>
    </p:spTree>
    <p:extLst>
      <p:ext uri="{BB962C8B-B14F-4D97-AF65-F5344CB8AC3E}">
        <p14:creationId xmlns:p14="http://schemas.microsoft.com/office/powerpoint/2010/main" val="182226454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ECAA63-315C-6441-90A3-1C7F0F576A4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AB2059-B2FD-9EC6-AC5F-2F0A41CA188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AE530F0-7488-AFF9-55A6-A3353E49C01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38846FD-ED3B-789D-048B-DE5F521A8D65}"/>
              </a:ext>
            </a:extLst>
          </p:cNvPr>
          <p:cNvSpPr>
            <a:spLocks noGrp="1"/>
          </p:cNvSpPr>
          <p:nvPr>
            <p:ph type="sldNum" sz="quarter" idx="5"/>
          </p:nvPr>
        </p:nvSpPr>
        <p:spPr/>
        <p:txBody>
          <a:bodyPr/>
          <a:lstStyle/>
          <a:p>
            <a:fld id="{F995ADB6-A4C8-407F-AA7E-F37056F52D96}" type="slidenum">
              <a:rPr lang="en-GB" smtClean="0"/>
              <a:t>39</a:t>
            </a:fld>
            <a:endParaRPr lang="en-GB" dirty="0"/>
          </a:p>
        </p:txBody>
      </p:sp>
    </p:spTree>
    <p:extLst>
      <p:ext uri="{BB962C8B-B14F-4D97-AF65-F5344CB8AC3E}">
        <p14:creationId xmlns:p14="http://schemas.microsoft.com/office/powerpoint/2010/main" val="2023065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C253D8-5B29-ED9E-4D8B-D4D80C52FE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A8CB7-E1C6-7395-CDB2-28B3841810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BD88CF-EE2A-07B4-CE02-C17EB7B4265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4D83890-A1DA-5DF0-DE07-4401E8D7EE03}"/>
              </a:ext>
            </a:extLst>
          </p:cNvPr>
          <p:cNvSpPr>
            <a:spLocks noGrp="1"/>
          </p:cNvSpPr>
          <p:nvPr>
            <p:ph type="sldNum" sz="quarter" idx="5"/>
          </p:nvPr>
        </p:nvSpPr>
        <p:spPr/>
        <p:txBody>
          <a:bodyPr/>
          <a:lstStyle/>
          <a:p>
            <a:fld id="{F995ADB6-A4C8-407F-AA7E-F37056F52D96}" type="slidenum">
              <a:rPr lang="en-GB" smtClean="0"/>
              <a:t>40</a:t>
            </a:fld>
            <a:endParaRPr lang="en-GB" dirty="0"/>
          </a:p>
        </p:txBody>
      </p:sp>
    </p:spTree>
    <p:extLst>
      <p:ext uri="{BB962C8B-B14F-4D97-AF65-F5344CB8AC3E}">
        <p14:creationId xmlns:p14="http://schemas.microsoft.com/office/powerpoint/2010/main" val="39634891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F80257-0269-BF3C-FC09-36A8B38F3A0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7FCD54-6744-A2DD-509E-2BD7425F1E9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DF0BB00-A4E1-14AF-B214-9508FCA9EBB5}"/>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5BF3810-9D4B-4610-2364-FE8424A0AB20}"/>
              </a:ext>
            </a:extLst>
          </p:cNvPr>
          <p:cNvSpPr>
            <a:spLocks noGrp="1"/>
          </p:cNvSpPr>
          <p:nvPr>
            <p:ph type="sldNum" sz="quarter" idx="5"/>
          </p:nvPr>
        </p:nvSpPr>
        <p:spPr/>
        <p:txBody>
          <a:bodyPr/>
          <a:lstStyle/>
          <a:p>
            <a:fld id="{F995ADB6-A4C8-407F-AA7E-F37056F52D96}" type="slidenum">
              <a:rPr lang="en-GB" smtClean="0"/>
              <a:t>41</a:t>
            </a:fld>
            <a:endParaRPr lang="en-GB" dirty="0"/>
          </a:p>
        </p:txBody>
      </p:sp>
    </p:spTree>
    <p:extLst>
      <p:ext uri="{BB962C8B-B14F-4D97-AF65-F5344CB8AC3E}">
        <p14:creationId xmlns:p14="http://schemas.microsoft.com/office/powerpoint/2010/main" val="4245141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BCB44-9451-C55B-A0C4-7A86FC38B58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7479C0D-ED68-0304-B65F-87A0B4F1F12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7AF8E7-B522-435F-E25E-4F975CE27BA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89E1D80-BA48-7670-C75D-224EAF042F7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373575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44</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CDFAB5-2918-300E-4A3D-98670E5AF8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E0323-37DF-C974-BB4B-A68CD3B1AD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7AAAA8-16C0-24BE-76D8-158230D819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37A57DA-4695-2025-9109-BC119AD59C9E}"/>
              </a:ext>
            </a:extLst>
          </p:cNvPr>
          <p:cNvSpPr>
            <a:spLocks noGrp="1"/>
          </p:cNvSpPr>
          <p:nvPr>
            <p:ph type="sldNum" sz="quarter" idx="5"/>
          </p:nvPr>
        </p:nvSpPr>
        <p:spPr/>
        <p:txBody>
          <a:bodyPr/>
          <a:lstStyle/>
          <a:p>
            <a:fld id="{F995ADB6-A4C8-407F-AA7E-F37056F52D96}" type="slidenum">
              <a:rPr lang="en-GB" smtClean="0"/>
              <a:t>46</a:t>
            </a:fld>
            <a:endParaRPr lang="en-GB" dirty="0"/>
          </a:p>
        </p:txBody>
      </p:sp>
    </p:spTree>
    <p:extLst>
      <p:ext uri="{BB962C8B-B14F-4D97-AF65-F5344CB8AC3E}">
        <p14:creationId xmlns:p14="http://schemas.microsoft.com/office/powerpoint/2010/main" val="19934031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307EF9-831E-B1FA-6B15-02048AA2E6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B69010-708E-40B0-A2F5-5FE18211BE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302CC3-9F20-1705-CFF5-E074FE9AD89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E598AD-D5FA-11EC-F588-ACBAD5D4950B}"/>
              </a:ext>
            </a:extLst>
          </p:cNvPr>
          <p:cNvSpPr>
            <a:spLocks noGrp="1"/>
          </p:cNvSpPr>
          <p:nvPr>
            <p:ph type="sldNum" sz="quarter" idx="5"/>
          </p:nvPr>
        </p:nvSpPr>
        <p:spPr/>
        <p:txBody>
          <a:bodyPr/>
          <a:lstStyle/>
          <a:p>
            <a:fld id="{F995ADB6-A4C8-407F-AA7E-F37056F52D96}" type="slidenum">
              <a:rPr lang="en-GB" smtClean="0"/>
              <a:t>47</a:t>
            </a:fld>
            <a:endParaRPr lang="en-GB" dirty="0"/>
          </a:p>
        </p:txBody>
      </p:sp>
    </p:spTree>
    <p:extLst>
      <p:ext uri="{BB962C8B-B14F-4D97-AF65-F5344CB8AC3E}">
        <p14:creationId xmlns:p14="http://schemas.microsoft.com/office/powerpoint/2010/main" val="276386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4B8F6-F791-CC7B-3AFF-9F070385B8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C8AC25B-F7EB-58FC-009F-747D0576641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517D88-355F-8704-D677-C18128D777CE}"/>
              </a:ext>
            </a:extLst>
          </p:cNvPr>
          <p:cNvSpPr>
            <a:spLocks noGrp="1"/>
          </p:cNvSpPr>
          <p:nvPr>
            <p:ph type="body" idx="1"/>
          </p:nvPr>
        </p:nvSpPr>
        <p:spPr/>
        <p:txBody>
          <a:bodyPr/>
          <a:lstStyle/>
          <a:p>
            <a:pPr marL="0" indent="0">
              <a:buFontTx/>
              <a:buNone/>
            </a:pPr>
            <a:endParaRPr lang="en-GB" dirty="0"/>
          </a:p>
        </p:txBody>
      </p:sp>
      <p:sp>
        <p:nvSpPr>
          <p:cNvPr id="4" name="Slide Number Placeholder 3">
            <a:extLst>
              <a:ext uri="{FF2B5EF4-FFF2-40B4-BE49-F238E27FC236}">
                <a16:creationId xmlns:a16="http://schemas.microsoft.com/office/drawing/2014/main" id="{DFBB0DAB-EF09-7ACF-67BE-FA6FD5943C3B}"/>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11509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C67E05-9AE3-A9A6-FABE-BE2467795A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BF48902-DD1F-D3CE-ED6E-87469EDDB1F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8F81823-96F2-2E14-6E8C-9042284FE20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D0D39233-6AF6-D287-CD51-F4A7128730E2}"/>
              </a:ext>
            </a:extLst>
          </p:cNvPr>
          <p:cNvSpPr>
            <a:spLocks noGrp="1"/>
          </p:cNvSpPr>
          <p:nvPr>
            <p:ph type="sldNum" sz="quarter" idx="5"/>
          </p:nvPr>
        </p:nvSpPr>
        <p:spPr/>
        <p:txBody>
          <a:bodyPr/>
          <a:lstStyle/>
          <a:p>
            <a:fld id="{F995ADB6-A4C8-407F-AA7E-F37056F52D96}" type="slidenum">
              <a:rPr lang="en-GB" smtClean="0"/>
              <a:t>49</a:t>
            </a:fld>
            <a:endParaRPr lang="en-GB" dirty="0"/>
          </a:p>
        </p:txBody>
      </p:sp>
    </p:spTree>
    <p:extLst>
      <p:ext uri="{BB962C8B-B14F-4D97-AF65-F5344CB8AC3E}">
        <p14:creationId xmlns:p14="http://schemas.microsoft.com/office/powerpoint/2010/main" val="122830767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E154F-BCC8-7067-2026-3D1BDFBC50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A0BF59D-5BD8-8EE2-F42A-9893F367227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8570E04-EE93-2BF4-7D95-DEC21E201208}"/>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46EBA11-4427-2FFD-0568-A1E468286F13}"/>
              </a:ext>
            </a:extLst>
          </p:cNvPr>
          <p:cNvSpPr>
            <a:spLocks noGrp="1"/>
          </p:cNvSpPr>
          <p:nvPr>
            <p:ph type="sldNum" sz="quarter" idx="5"/>
          </p:nvPr>
        </p:nvSpPr>
        <p:spPr/>
        <p:txBody>
          <a:bodyPr/>
          <a:lstStyle/>
          <a:p>
            <a:fld id="{F995ADB6-A4C8-407F-AA7E-F37056F52D96}" type="slidenum">
              <a:rPr lang="en-GB" smtClean="0"/>
              <a:t>50</a:t>
            </a:fld>
            <a:endParaRPr lang="en-GB" dirty="0"/>
          </a:p>
        </p:txBody>
      </p:sp>
    </p:spTree>
    <p:extLst>
      <p:ext uri="{BB962C8B-B14F-4D97-AF65-F5344CB8AC3E}">
        <p14:creationId xmlns:p14="http://schemas.microsoft.com/office/powerpoint/2010/main" val="4109244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3AA27-3F69-3620-4029-9985BA3D959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02553E-E369-516D-8D7F-2E01315580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7E99047-CAB7-FC44-0B58-D44A53DCBEA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A8F5B0D8-B253-6D41-7AEC-3FD971E27EC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65719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53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BC6827-E766-1FD5-3DFE-4926CEE7AEB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5628FC-1B8D-BE9A-0810-88EA540710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6306E2-B27A-78F1-4615-D8674222C4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8939A921-E718-AFBC-DD54-BA0833014E45}"/>
              </a:ext>
            </a:extLst>
          </p:cNvPr>
          <p:cNvSpPr>
            <a:spLocks noGrp="1"/>
          </p:cNvSpPr>
          <p:nvPr>
            <p:ph type="sldNum" sz="quarter" idx="5"/>
          </p:nvPr>
        </p:nvSpPr>
        <p:spPr/>
        <p:txBody>
          <a:bodyPr/>
          <a:lstStyle/>
          <a:p>
            <a:fld id="{F995ADB6-A4C8-407F-AA7E-F37056F52D96}" type="slidenum">
              <a:rPr lang="en-GB" smtClean="0"/>
              <a:t>55</a:t>
            </a:fld>
            <a:endParaRPr lang="en-GB" dirty="0"/>
          </a:p>
        </p:txBody>
      </p:sp>
    </p:spTree>
    <p:extLst>
      <p:ext uri="{BB962C8B-B14F-4D97-AF65-F5344CB8AC3E}">
        <p14:creationId xmlns:p14="http://schemas.microsoft.com/office/powerpoint/2010/main" val="31450096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9035D9-E50F-8BF4-004E-012122F6FC5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9880D8-B507-857E-7082-6DD699470D1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CC86016-CB79-E597-1197-A171B7E511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D08A1D1-B0A7-17AA-5657-4D0F083004E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99398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D2ECCA-770E-52EC-D6DD-0916ED2224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3815483-C0DE-5273-7BFC-048267CF2CF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C4D46B6-AADC-191E-0FE0-CF123FA3D87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28FA0B2-4BC5-5BA9-7E1C-52484C6935FF}"/>
              </a:ext>
            </a:extLst>
          </p:cNvPr>
          <p:cNvSpPr>
            <a:spLocks noGrp="1"/>
          </p:cNvSpPr>
          <p:nvPr>
            <p:ph type="sldNum" sz="quarter" idx="5"/>
          </p:nvPr>
        </p:nvSpPr>
        <p:spPr/>
        <p:txBody>
          <a:bodyPr/>
          <a:lstStyle/>
          <a:p>
            <a:fld id="{F995ADB6-A4C8-407F-AA7E-F37056F52D96}" type="slidenum">
              <a:rPr lang="en-GB" smtClean="0"/>
              <a:t>58</a:t>
            </a:fld>
            <a:endParaRPr lang="en-GB" dirty="0"/>
          </a:p>
        </p:txBody>
      </p:sp>
    </p:spTree>
    <p:extLst>
      <p:ext uri="{BB962C8B-B14F-4D97-AF65-F5344CB8AC3E}">
        <p14:creationId xmlns:p14="http://schemas.microsoft.com/office/powerpoint/2010/main" val="364234580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60</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58677C-281F-9757-1D5D-07E0CB19E1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09FE4A-023A-368B-E8CA-0DA5356FBE2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D184FE-1CAF-46F4-D4E3-9445B9083C5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94A57E9-5DC7-FE35-F0CB-3096B093CEC2}"/>
              </a:ext>
            </a:extLst>
          </p:cNvPr>
          <p:cNvSpPr>
            <a:spLocks noGrp="1"/>
          </p:cNvSpPr>
          <p:nvPr>
            <p:ph type="sldNum" sz="quarter" idx="5"/>
          </p:nvPr>
        </p:nvSpPr>
        <p:spPr/>
        <p:txBody>
          <a:bodyPr/>
          <a:lstStyle/>
          <a:p>
            <a:fld id="{F995ADB6-A4C8-407F-AA7E-F37056F52D96}" type="slidenum">
              <a:rPr lang="en-GB" smtClean="0"/>
              <a:t>61</a:t>
            </a:fld>
            <a:endParaRPr lang="en-GB" dirty="0"/>
          </a:p>
        </p:txBody>
      </p:sp>
    </p:spTree>
    <p:extLst>
      <p:ext uri="{BB962C8B-B14F-4D97-AF65-F5344CB8AC3E}">
        <p14:creationId xmlns:p14="http://schemas.microsoft.com/office/powerpoint/2010/main" val="37176579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56C5A-80ED-F8E5-C451-5B5C3BCB21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80FAEA-C6FC-295F-EE90-140E0A2F2C5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4B08EA1-005D-B1F8-AD56-A1499E922A7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A7138F0-DDA5-0273-D1C2-0081289D1BB8}"/>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823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64</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D7AF8C-7074-A685-C8AE-85B7D56B8E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41E4D25-502B-69EE-9205-5EFC561FDF8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1EE77D-757F-D3D1-82D7-EA4EFB85F8D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35004660-CF0E-38FB-C287-D555DED033BA}"/>
              </a:ext>
            </a:extLst>
          </p:cNvPr>
          <p:cNvSpPr>
            <a:spLocks noGrp="1"/>
          </p:cNvSpPr>
          <p:nvPr>
            <p:ph type="sldNum" sz="quarter" idx="5"/>
          </p:nvPr>
        </p:nvSpPr>
        <p:spPr/>
        <p:txBody>
          <a:bodyPr/>
          <a:lstStyle/>
          <a:p>
            <a:fld id="{F995ADB6-A4C8-407F-AA7E-F37056F52D96}" type="slidenum">
              <a:rPr lang="en-GB" smtClean="0"/>
              <a:t>66</a:t>
            </a:fld>
            <a:endParaRPr lang="en-GB" dirty="0"/>
          </a:p>
        </p:txBody>
      </p:sp>
    </p:spTree>
    <p:extLst>
      <p:ext uri="{BB962C8B-B14F-4D97-AF65-F5344CB8AC3E}">
        <p14:creationId xmlns:p14="http://schemas.microsoft.com/office/powerpoint/2010/main" val="262675551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B74BF9-2DB9-B852-DC11-24C2AD2227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99C63F-DBF8-3173-B0CA-8204FF5E075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8ED9889-5DDF-010E-EBA1-DCB1D524ED5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4D021EA-B6A9-7D53-C2A3-CD40B6C6A15A}"/>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1111862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69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9D7453-ED8A-F44B-2717-BF0B7877ECC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5CBC230-868D-609D-4E3A-65CE623EBC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6EF4BB4-8A54-0EC3-2D4B-23D7F97495F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4B53BE0C-E999-1A5D-8207-3FDFAC3D21D8}"/>
              </a:ext>
            </a:extLst>
          </p:cNvPr>
          <p:cNvSpPr>
            <a:spLocks noGrp="1"/>
          </p:cNvSpPr>
          <p:nvPr>
            <p:ph type="sldNum" sz="quarter" idx="5"/>
          </p:nvPr>
        </p:nvSpPr>
        <p:spPr/>
        <p:txBody>
          <a:bodyPr/>
          <a:lstStyle/>
          <a:p>
            <a:fld id="{F995ADB6-A4C8-407F-AA7E-F37056F52D96}" type="slidenum">
              <a:rPr lang="en-GB" smtClean="0"/>
              <a:t>71</a:t>
            </a:fld>
            <a:endParaRPr lang="en-GB" dirty="0"/>
          </a:p>
        </p:txBody>
      </p:sp>
    </p:spTree>
    <p:extLst>
      <p:ext uri="{BB962C8B-B14F-4D97-AF65-F5344CB8AC3E}">
        <p14:creationId xmlns:p14="http://schemas.microsoft.com/office/powerpoint/2010/main" val="325083526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B915DE-97DD-4169-1123-8913EFE0CA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994AC3-858D-7A06-E963-2F94C0468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370578-4E77-9217-F918-5C4260B1E5E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3399CA1-8735-F720-D62D-B02E0D48F13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321585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74</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75EBED-7FDB-0AB1-881B-A617F3F41B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F5F25BD-5EFD-D7E4-0A95-4A0B539207E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5D44C0-F4E6-711F-DCCC-658C9F9C244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F45501-8721-35D7-DB50-47DC8BEFE7A6}"/>
              </a:ext>
            </a:extLst>
          </p:cNvPr>
          <p:cNvSpPr>
            <a:spLocks noGrp="1"/>
          </p:cNvSpPr>
          <p:nvPr>
            <p:ph type="sldNum" sz="quarter" idx="5"/>
          </p:nvPr>
        </p:nvSpPr>
        <p:spPr/>
        <p:txBody>
          <a:bodyPr/>
          <a:lstStyle/>
          <a:p>
            <a:fld id="{F995ADB6-A4C8-407F-AA7E-F37056F52D96}" type="slidenum">
              <a:rPr lang="en-GB" smtClean="0"/>
              <a:t>76</a:t>
            </a:fld>
            <a:endParaRPr lang="en-GB" dirty="0"/>
          </a:p>
        </p:txBody>
      </p:sp>
    </p:spTree>
    <p:extLst>
      <p:ext uri="{BB962C8B-B14F-4D97-AF65-F5344CB8AC3E}">
        <p14:creationId xmlns:p14="http://schemas.microsoft.com/office/powerpoint/2010/main" val="5171693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844B6C-528E-C43E-4C83-4DEFB324759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64B78B-1E21-92DC-E2D1-749E46B8D2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C2D100-6A83-8CC4-4AED-EA7D0EC8E57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4D788BF-49C7-AF70-6800-725CC633A630}"/>
              </a:ext>
            </a:extLst>
          </p:cNvPr>
          <p:cNvSpPr>
            <a:spLocks noGrp="1"/>
          </p:cNvSpPr>
          <p:nvPr>
            <p:ph type="sldNum" sz="quarter" idx="5"/>
          </p:nvPr>
        </p:nvSpPr>
        <p:spPr/>
        <p:txBody>
          <a:bodyPr/>
          <a:lstStyle/>
          <a:p>
            <a:fld id="{F995ADB6-A4C8-407F-AA7E-F37056F52D96}" type="slidenum">
              <a:rPr lang="en-GB" smtClean="0"/>
              <a:t>77</a:t>
            </a:fld>
            <a:endParaRPr lang="en-GB" dirty="0"/>
          </a:p>
        </p:txBody>
      </p:sp>
    </p:spTree>
    <p:extLst>
      <p:ext uri="{BB962C8B-B14F-4D97-AF65-F5344CB8AC3E}">
        <p14:creationId xmlns:p14="http://schemas.microsoft.com/office/powerpoint/2010/main" val="331161396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3A3B4E-36A1-892C-CB51-5B664F63971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BED1E4-0159-7868-6179-20E6B195FD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C336A0C-0AAB-3A67-CCC7-BECF15EDDABA}"/>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2F4CAE3-788B-9E2C-1BE4-9F17CAC567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87187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4B6E6C-2EB7-491F-29EB-47586537881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DDB4-1C30-AEDC-6A4E-139BE35CEE1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5DA72C-AF20-B348-2C0F-EF775A01F52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37D6F4B-1218-3A5F-4195-CA351788EA08}"/>
              </a:ext>
            </a:extLst>
          </p:cNvPr>
          <p:cNvSpPr>
            <a:spLocks noGrp="1"/>
          </p:cNvSpPr>
          <p:nvPr>
            <p:ph type="sldNum" sz="quarter" idx="5"/>
          </p:nvPr>
        </p:nvSpPr>
        <p:spPr/>
        <p:txBody>
          <a:bodyPr/>
          <a:lstStyle/>
          <a:p>
            <a:fld id="{F995ADB6-A4C8-407F-AA7E-F37056F52D96}" type="slidenum">
              <a:rPr lang="en-GB" smtClean="0"/>
              <a:t>80</a:t>
            </a:fld>
            <a:endParaRPr lang="en-GB" dirty="0"/>
          </a:p>
        </p:txBody>
      </p:sp>
    </p:spTree>
    <p:extLst>
      <p:ext uri="{BB962C8B-B14F-4D97-AF65-F5344CB8AC3E}">
        <p14:creationId xmlns:p14="http://schemas.microsoft.com/office/powerpoint/2010/main" val="166745555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D44A3-D020-622C-6FE8-97556DC967D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F376D2-5C30-FA50-C811-E09608373CB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117780-FF74-281D-FC45-0704B916060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10C8DAD-C807-CE1F-9C5A-2DD6FB027E07}"/>
              </a:ext>
            </a:extLst>
          </p:cNvPr>
          <p:cNvSpPr>
            <a:spLocks noGrp="1"/>
          </p:cNvSpPr>
          <p:nvPr>
            <p:ph type="sldNum" sz="quarter" idx="5"/>
          </p:nvPr>
        </p:nvSpPr>
        <p:spPr/>
        <p:txBody>
          <a:bodyPr/>
          <a:lstStyle/>
          <a:p>
            <a:fld id="{F995ADB6-A4C8-407F-AA7E-F37056F52D96}" type="slidenum">
              <a:rPr lang="en-GB" smtClean="0"/>
              <a:t>82</a:t>
            </a:fld>
            <a:endParaRPr lang="en-GB" dirty="0"/>
          </a:p>
        </p:txBody>
      </p:sp>
    </p:spTree>
    <p:extLst>
      <p:ext uri="{BB962C8B-B14F-4D97-AF65-F5344CB8AC3E}">
        <p14:creationId xmlns:p14="http://schemas.microsoft.com/office/powerpoint/2010/main" val="383488178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0CC036-1D98-5D3E-DEF9-4EC4126727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8ABC9A2-29A8-922D-CEB3-CA5D91B5D0D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89B0C6F-BAF5-9624-FC70-2AD3CF842AD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C28CED7B-7546-3F50-3046-4F5D5E64A5F2}"/>
              </a:ext>
            </a:extLst>
          </p:cNvPr>
          <p:cNvSpPr>
            <a:spLocks noGrp="1"/>
          </p:cNvSpPr>
          <p:nvPr>
            <p:ph type="sldNum" sz="quarter" idx="5"/>
          </p:nvPr>
        </p:nvSpPr>
        <p:spPr/>
        <p:txBody>
          <a:bodyPr/>
          <a:lstStyle/>
          <a:p>
            <a:fld id="{F995ADB6-A4C8-407F-AA7E-F37056F52D96}" type="slidenum">
              <a:rPr lang="en-GB" smtClean="0"/>
              <a:t>83</a:t>
            </a:fld>
            <a:endParaRPr lang="en-GB" dirty="0"/>
          </a:p>
        </p:txBody>
      </p:sp>
    </p:spTree>
    <p:extLst>
      <p:ext uri="{BB962C8B-B14F-4D97-AF65-F5344CB8AC3E}">
        <p14:creationId xmlns:p14="http://schemas.microsoft.com/office/powerpoint/2010/main" val="367638145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84.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4.xml"/></Relationships>
</file>

<file path=ppt/slideLayouts/_rels/slideLayout4.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7.xml"/><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8" Type="http://schemas.openxmlformats.org/officeDocument/2006/relationships/slide" Target="../slides/slide84.xml"/><Relationship Id="rId3" Type="http://schemas.openxmlformats.org/officeDocument/2006/relationships/slide" Target="../slides/slide14.xml"/><Relationship Id="rId7" Type="http://schemas.openxmlformats.org/officeDocument/2006/relationships/slide" Target="../slides/slide7.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slide" Target="../slides/slide14.xml"/><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8" name="Picture 7" descr="A doctor looking at a patient&#10;&#10;Description automatically generated with low confidence">
            <a:extLst>
              <a:ext uri="{FF2B5EF4-FFF2-40B4-BE49-F238E27FC236}">
                <a16:creationId xmlns:a16="http://schemas.microsoft.com/office/drawing/2014/main" id="{F54556A9-3B77-B6BA-4D5C-939BB02D4808}"/>
              </a:ext>
            </a:extLst>
          </p:cNvPr>
          <p:cNvPicPr>
            <a:picLocks noChangeAspect="1"/>
          </p:cNvPicPr>
          <p:nvPr userDrawn="1"/>
        </p:nvPicPr>
        <p:blipFill>
          <a:blip r:embed="rId2" cstate="print">
            <a:alphaModFix amt="70000"/>
            <a:grayscl/>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1" y="-2"/>
            <a:ext cx="12192000" cy="6858002"/>
          </a:xfrm>
          <a:prstGeom prst="rect">
            <a:avLst/>
          </a:prstGeom>
        </p:spPr>
      </p:pic>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4" name="Rectangle 3">
            <a:extLst>
              <a:ext uri="{FF2B5EF4-FFF2-40B4-BE49-F238E27FC236}">
                <a16:creationId xmlns:a16="http://schemas.microsoft.com/office/drawing/2014/main" id="{006A4D4D-6DE2-0BAA-B29A-5D11AED2A2EA}"/>
              </a:ext>
            </a:extLst>
          </p:cNvPr>
          <p:cNvSpPr/>
          <p:nvPr userDrawn="1"/>
        </p:nvSpPr>
        <p:spPr>
          <a:xfrm>
            <a:off x="-2" y="0"/>
            <a:ext cx="12192000" cy="6857999"/>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81C391CD-38D0-358D-1901-1A7ADEDA5B79}"/>
              </a:ext>
            </a:extLst>
          </p:cNvPr>
          <p:cNvSpPr/>
          <p:nvPr userDrawn="1"/>
        </p:nvSpPr>
        <p:spPr>
          <a:xfrm>
            <a:off x="8164365" y="-1"/>
            <a:ext cx="4027634"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pic>
        <p:nvPicPr>
          <p:cNvPr id="17" name="Picture 2">
            <a:extLst>
              <a:ext uri="{FF2B5EF4-FFF2-40B4-BE49-F238E27FC236}">
                <a16:creationId xmlns:a16="http://schemas.microsoft.com/office/drawing/2014/main" id="{2CB83898-ED43-4212-9021-40C63B452D70}"/>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0336354" y="6100895"/>
            <a:ext cx="1114046" cy="45042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89732" y="6032745"/>
            <a:ext cx="1649489" cy="612569"/>
          </a:xfrm>
          <a:prstGeom prst="rect">
            <a:avLst/>
          </a:prstGeom>
        </p:spPr>
      </p:pic>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11126" y="6101541"/>
            <a:ext cx="1048505" cy="466754"/>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582210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a:t>
            </a:r>
            <a:r>
              <a:rPr lang="en-GB" sz="800">
                <a:solidFill>
                  <a:schemeClr val="bg1"/>
                </a:solidFill>
                <a:latin typeface="Arial" panose="020B0604020202020204" pitchFamily="34" charset="0"/>
                <a:cs typeface="Arial" panose="020B0604020202020204" pitchFamily="34" charset="0"/>
              </a:rPr>
              <a:t>|  RJL | Northern Lincolnshire and Goole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id="{FFB7C044-4104-4E31-8D71-867AD5E193AB}"/>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id="{35CAC150-DEAD-4284-8234-BCD0C5DCFA87}"/>
              </a:ext>
            </a:extLst>
          </p:cNvPr>
          <p:cNvSpPr/>
          <p:nvPr userDrawn="1"/>
        </p:nvSpPr>
        <p:spPr>
          <a:xfrm>
            <a:off x="6507707" y="0"/>
            <a:ext cx="140294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6230EB6-5F65-0E9A-5844-1608B27D882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extLst>
              <a:ext uri="{FF2B5EF4-FFF2-40B4-BE49-F238E27FC236}">
                <a16:creationId xmlns:a16="http://schemas.microsoft.com/office/drawing/2014/main" id="{442381D1-AD76-4F97-9E93-3244344DBCBD}"/>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41464"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id="{009DCDFA-BF29-4702-A523-6115F20A334A}"/>
              </a:ext>
            </a:extLst>
          </p:cNvPr>
          <p:cNvSpPr/>
          <p:nvPr userDrawn="1"/>
        </p:nvSpPr>
        <p:spPr>
          <a:xfrm>
            <a:off x="2041605" y="-43275"/>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id="{778A1576-9C7B-4F8A-82EA-F56A4298F37B}"/>
              </a:ext>
            </a:extLst>
          </p:cNvPr>
          <p:cNvSpPr/>
          <p:nvPr userDrawn="1"/>
        </p:nvSpPr>
        <p:spPr>
          <a:xfrm>
            <a:off x="3533097" y="4367"/>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id="{5410901A-3D0F-4803-A517-7F839A01E94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id="{38F6895A-F11A-4962-9EAE-7B20CB750A4A}"/>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id="{B0CBDAAB-AE79-459C-8832-3205C1EB820A}"/>
              </a:ext>
            </a:extLst>
          </p:cNvPr>
          <p:cNvPicPr>
            <a:picLocks noChangeAspect="1"/>
          </p:cNvPicPr>
          <p:nvPr userDrawn="1"/>
        </p:nvPicPr>
        <p:blipFill>
          <a:blip r:embed="rId7"/>
          <a:stretch>
            <a:fillRect/>
          </a:stretch>
        </p:blipFill>
        <p:spPr>
          <a:xfrm>
            <a:off x="10161714" y="24285"/>
            <a:ext cx="773524" cy="344679"/>
          </a:xfrm>
          <a:prstGeom prst="rect">
            <a:avLst/>
          </a:prstGeom>
        </p:spPr>
      </p:pic>
      <p:sp>
        <p:nvSpPr>
          <p:cNvPr id="2" name="TextBox 1">
            <a:extLst>
              <a:ext uri="{FF2B5EF4-FFF2-40B4-BE49-F238E27FC236}">
                <a16:creationId xmlns:a16="http://schemas.microsoft.com/office/drawing/2014/main" id="{E7FBBC95-FB03-0A77-34F6-00EC4B4793F0}"/>
              </a:ext>
            </a:extLst>
          </p:cNvPr>
          <p:cNvSpPr txBox="1"/>
          <p:nvPr userDrawn="1"/>
        </p:nvSpPr>
        <p:spPr>
          <a:xfrm>
            <a:off x="5000785"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
        <p:nvSpPr>
          <p:cNvPr id="3" name="Rectangle 2">
            <a:hlinkClick r:id="rId8" action="ppaction://hlinksldjump"/>
            <a:extLst>
              <a:ext uri="{FF2B5EF4-FFF2-40B4-BE49-F238E27FC236}">
                <a16:creationId xmlns:a16="http://schemas.microsoft.com/office/drawing/2014/main" id="{63095EE7-B7B4-9C5B-37AC-A42A2742CE09}"/>
              </a:ext>
            </a:extLst>
          </p:cNvPr>
          <p:cNvSpPr/>
          <p:nvPr userDrawn="1"/>
        </p:nvSpPr>
        <p:spPr>
          <a:xfrm>
            <a:off x="5033098" y="167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02597EB-F076-7699-73D7-A10EEE82CA9B}"/>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10E3ED1A-6187-AB19-19F0-599DF42277A1}"/>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D2167F85-84A3-8812-069A-0C470628D495}"/>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3" action="ppaction://hlinksldjump" tooltip="Headline results"/>
            <a:extLst>
              <a:ext uri="{FF2B5EF4-FFF2-40B4-BE49-F238E27FC236}">
                <a16:creationId xmlns:a16="http://schemas.microsoft.com/office/drawing/2014/main" id="{FD1C8524-247B-84A6-B351-544D4C8BC0F8}"/>
              </a:ext>
            </a:extLst>
          </p:cNvPr>
          <p:cNvSpPr/>
          <p:nvPr userDrawn="1"/>
        </p:nvSpPr>
        <p:spPr>
          <a:xfrm>
            <a:off x="2034760"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37230" y="83022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ED9DE06-0DC1-4760-85F4-9A63ED149D9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5E4DDAD1-05B3-421D-81BA-3F7FE1DA9B2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A8C8C741-4FCF-4E9A-B4AF-72CFB7ACEFDC}"/>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00629BB7-DCCB-C093-A869-AEF0A4156C66}"/>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C89F9EE7-5E38-A405-E23D-5D800DAA817A}"/>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EC0486BB-DE33-C89F-CFBA-6720079148F9}"/>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endParaRPr lang="en-GB" sz="900" dirty="0">
              <a:solidFill>
                <a:schemeClr val="bg1"/>
              </a:solidFill>
              <a:latin typeface="Arial" panose="020B0604020202020204" pitchFamily="34" charset="0"/>
              <a:cs typeface="Arial" panose="020B0604020202020204" pitchFamily="34" charset="0"/>
            </a:endParaRPr>
          </a:p>
        </p:txBody>
      </p:sp>
      <p:sp>
        <p:nvSpPr>
          <p:cNvPr id="13" name="Rectangle 12">
            <a:hlinkClick r:id="rId7" action="ppaction://hlinksldjump" tooltip="Benchmarking"/>
            <a:extLst>
              <a:ext uri="{FF2B5EF4-FFF2-40B4-BE49-F238E27FC236}">
                <a16:creationId xmlns:a16="http://schemas.microsoft.com/office/drawing/2014/main" id="{0B0BBD4A-D5BD-5688-7406-13839888DBCC}"/>
              </a:ext>
            </a:extLst>
          </p:cNvPr>
          <p:cNvSpPr/>
          <p:nvPr userDrawn="1"/>
        </p:nvSpPr>
        <p:spPr>
          <a:xfrm>
            <a:off x="3549393" y="-2626"/>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BCEE580A-5E58-DE75-ACAC-EB6B3320E866}"/>
              </a:ext>
            </a:extLst>
          </p:cNvPr>
          <p:cNvSpPr txBox="1"/>
          <p:nvPr userDrawn="1"/>
        </p:nvSpPr>
        <p:spPr>
          <a:xfrm>
            <a:off x="5012966"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EF273EE-31E6-B796-4D7B-90BF029EEC7C}"/>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AE2E7121-C8AD-453A-0AA9-849D71F81CE8}"/>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hlinkClick r:id="rId2" action="ppaction://hlinksldjump" tooltip="Background and methodology"/>
            <a:extLst>
              <a:ext uri="{FF2B5EF4-FFF2-40B4-BE49-F238E27FC236}">
                <a16:creationId xmlns:a16="http://schemas.microsoft.com/office/drawing/2014/main" id="{AEE367E6-0579-E2AD-D4D4-D6360DB551AD}"/>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hlinkClick r:id="rId3" action="ppaction://hlinksldjump" tooltip="Benchmarking"/>
            <a:extLst>
              <a:ext uri="{FF2B5EF4-FFF2-40B4-BE49-F238E27FC236}">
                <a16:creationId xmlns:a16="http://schemas.microsoft.com/office/drawing/2014/main" id="{8D26CC05-7D05-B4F3-44D6-A2FDD7CC37C6}"/>
              </a:ext>
            </a:extLst>
          </p:cNvPr>
          <p:cNvSpPr/>
          <p:nvPr userDrawn="1"/>
        </p:nvSpPr>
        <p:spPr>
          <a:xfrm>
            <a:off x="3531866" y="0"/>
            <a:ext cx="1407687" cy="423512"/>
          </a:xfrm>
          <a:prstGeom prst="rect">
            <a:avLst/>
          </a:prstGeom>
          <a:solidFill>
            <a:srgbClr val="6B27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grpSp>
        <p:nvGrpSpPr>
          <p:cNvPr id="30" name="Group 29">
            <a:extLst>
              <a:ext uri="{FF2B5EF4-FFF2-40B4-BE49-F238E27FC236}">
                <a16:creationId xmlns:a16="http://schemas.microsoft.com/office/drawing/2014/main"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6D34AA2C-3F01-4385-8072-FCD79181ED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EA33AAD7-CCBB-4E72-A486-B6071B14CC0A}"/>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92F0784D-E16E-4DF8-8075-009F68941E59}"/>
              </a:ext>
            </a:extLst>
          </p:cNvPr>
          <p:cNvPicPr>
            <a:picLocks noChangeAspect="1"/>
          </p:cNvPicPr>
          <p:nvPr userDrawn="1"/>
        </p:nvPicPr>
        <p:blipFill>
          <a:blip r:embed="rId6"/>
          <a:stretch>
            <a:fillRect/>
          </a:stretch>
        </p:blipFill>
        <p:spPr>
          <a:xfrm>
            <a:off x="10161714" y="24285"/>
            <a:ext cx="773524" cy="344679"/>
          </a:xfrm>
          <a:prstGeom prst="rect">
            <a:avLst/>
          </a:prstGeom>
        </p:spPr>
      </p:pic>
      <p:sp>
        <p:nvSpPr>
          <p:cNvPr id="4" name="TextBox 3">
            <a:hlinkClick r:id="rId2" action="ppaction://hlinksldjump"/>
            <a:extLst>
              <a:ext uri="{FF2B5EF4-FFF2-40B4-BE49-F238E27FC236}">
                <a16:creationId xmlns:a16="http://schemas.microsoft.com/office/drawing/2014/main" id="{20E3F977-8147-750A-B9B7-F89A63F07C43}"/>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5" name="TextBox 4">
            <a:extLst>
              <a:ext uri="{FF2B5EF4-FFF2-40B4-BE49-F238E27FC236}">
                <a16:creationId xmlns:a16="http://schemas.microsoft.com/office/drawing/2014/main" id="{0C859606-1933-6216-1234-9F8823CCCEDB}"/>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6" name="TextBox 5">
            <a:extLst>
              <a:ext uri="{FF2B5EF4-FFF2-40B4-BE49-F238E27FC236}">
                <a16:creationId xmlns:a16="http://schemas.microsoft.com/office/drawing/2014/main" id="{F0A1A7E4-F59A-21C1-013E-F26F65454835}"/>
              </a:ext>
            </a:extLst>
          </p:cNvPr>
          <p:cNvSpPr txBox="1"/>
          <p:nvPr userDrawn="1"/>
        </p:nvSpPr>
        <p:spPr>
          <a:xfrm>
            <a:off x="3517080" y="-6870"/>
            <a:ext cx="1440000" cy="432000"/>
          </a:xfrm>
          <a:prstGeom prst="rect">
            <a:avLst/>
          </a:prstGeom>
          <a:no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Scoring and benchmarking</a:t>
            </a:r>
            <a:endParaRPr lang="en-GB" sz="900" b="1" dirty="0">
              <a:solidFill>
                <a:schemeClr val="bg1"/>
              </a:solidFill>
              <a:latin typeface="Arial" panose="020B0604020202020204" pitchFamily="34" charset="0"/>
              <a:cs typeface="Arial" panose="020B0604020202020204" pitchFamily="34" charset="0"/>
            </a:endParaRPr>
          </a:p>
        </p:txBody>
      </p:sp>
      <p:sp>
        <p:nvSpPr>
          <p:cNvPr id="12" name="Rectangle 11">
            <a:hlinkClick r:id="rId7" action="ppaction://hlinksldjump" tooltip="Headline results"/>
            <a:extLst>
              <a:ext uri="{FF2B5EF4-FFF2-40B4-BE49-F238E27FC236}">
                <a16:creationId xmlns:a16="http://schemas.microsoft.com/office/drawing/2014/main" id="{D30D6E81-0E64-86C5-D810-F85141E8E314}"/>
              </a:ext>
            </a:extLst>
          </p:cNvPr>
          <p:cNvSpPr/>
          <p:nvPr userDrawn="1"/>
        </p:nvSpPr>
        <p:spPr>
          <a:xfrm>
            <a:off x="2037350" y="-3335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extBox 1">
            <a:hlinkClick r:id="rId8" action="ppaction://hlinksldjump"/>
            <a:extLst>
              <a:ext uri="{FF2B5EF4-FFF2-40B4-BE49-F238E27FC236}">
                <a16:creationId xmlns:a16="http://schemas.microsoft.com/office/drawing/2014/main" id="{33EA553C-751D-33C9-75FB-8170DD484FBA}"/>
              </a:ext>
            </a:extLst>
          </p:cNvPr>
          <p:cNvSpPr txBox="1"/>
          <p:nvPr userDrawn="1"/>
        </p:nvSpPr>
        <p:spPr>
          <a:xfrm>
            <a:off x="5012966" y="-243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1200" b="0" dirty="0"/>
              <a:t>Comparison to other trusts</a:t>
            </a:r>
            <a:endParaRPr lang="en-GB" sz="1200" b="0" dirty="0"/>
          </a:p>
        </p:txBody>
      </p:sp>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to other trust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880D4EA-7566-1C92-1D6A-67882838B165}"/>
              </a:ext>
            </a:extLst>
          </p:cNvPr>
          <p:cNvSpPr/>
          <p:nvPr userDrawn="1"/>
        </p:nvSpPr>
        <p:spPr>
          <a:xfrm>
            <a:off x="0" y="406711"/>
            <a:ext cx="12191448" cy="45719"/>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92FAAE70-0065-7ED1-5655-5E805B7C5A83}"/>
              </a:ext>
            </a:extLst>
          </p:cNvPr>
          <p:cNvSpPr/>
          <p:nvPr userDrawn="1"/>
        </p:nvSpPr>
        <p:spPr>
          <a:xfrm>
            <a:off x="0" y="0"/>
            <a:ext cx="7954230"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a:hlinkClick r:id="rId2" action="ppaction://hlinksldjump" tooltip="Background and methodology"/>
            <a:extLst>
              <a:ext uri="{FF2B5EF4-FFF2-40B4-BE49-F238E27FC236}">
                <a16:creationId xmlns:a16="http://schemas.microsoft.com/office/drawing/2014/main" id="{E7DBADCC-6443-F843-CB16-61BC3F88A536}"/>
              </a:ext>
            </a:extLst>
          </p:cNvPr>
          <p:cNvSpPr/>
          <p:nvPr userDrawn="1"/>
        </p:nvSpPr>
        <p:spPr>
          <a:xfrm>
            <a:off x="541465" y="-2626"/>
            <a:ext cx="1407687" cy="423512"/>
          </a:xfrm>
          <a:prstGeom prst="rect">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30" name="Group 29">
            <a:extLst>
              <a:ext uri="{FF2B5EF4-FFF2-40B4-BE49-F238E27FC236}">
                <a16:creationId xmlns:a16="http://schemas.microsoft.com/office/drawing/2014/main"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DA6E83A0-529F-4299-89DC-6262DC9CA3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32B26604-FF11-420C-953D-E5FB1447850E}"/>
                </a:ext>
              </a:extLst>
            </p:cNvPr>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5EDEAC7E-B728-4FF0-AC47-9FD3E4421D3C}"/>
              </a:ext>
            </a:extLst>
          </p:cNvPr>
          <p:cNvPicPr>
            <a:picLocks noChangeAspect="1"/>
          </p:cNvPicPr>
          <p:nvPr userDrawn="1"/>
        </p:nvPicPr>
        <p:blipFill>
          <a:blip r:embed="rId5"/>
          <a:stretch>
            <a:fillRect/>
          </a:stretch>
        </p:blipFill>
        <p:spPr>
          <a:xfrm>
            <a:off x="10161714" y="24285"/>
            <a:ext cx="773524" cy="344679"/>
          </a:xfrm>
          <a:prstGeom prst="rect">
            <a:avLst/>
          </a:prstGeom>
        </p:spPr>
      </p:pic>
      <p:sp>
        <p:nvSpPr>
          <p:cNvPr id="2" name="TextBox 1">
            <a:hlinkClick r:id="rId2" action="ppaction://hlinksldjump"/>
            <a:extLst>
              <a:ext uri="{FF2B5EF4-FFF2-40B4-BE49-F238E27FC236}">
                <a16:creationId xmlns:a16="http://schemas.microsoft.com/office/drawing/2014/main" id="{D5E4B6F2-164B-F082-41AE-6478F1C87C25}"/>
              </a:ext>
            </a:extLst>
          </p:cNvPr>
          <p:cNvSpPr txBox="1"/>
          <p:nvPr userDrawn="1"/>
        </p:nvSpPr>
        <p:spPr>
          <a:xfrm>
            <a:off x="525308" y="-6870"/>
            <a:ext cx="1440000" cy="432000"/>
          </a:xfrm>
          <a:prstGeom prst="rect">
            <a:avLst/>
          </a:prstGeom>
          <a:solidFill>
            <a:srgbClr val="746280"/>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Background and methodology</a:t>
            </a:r>
          </a:p>
        </p:txBody>
      </p:sp>
      <p:sp>
        <p:nvSpPr>
          <p:cNvPr id="3" name="TextBox 2">
            <a:extLst>
              <a:ext uri="{FF2B5EF4-FFF2-40B4-BE49-F238E27FC236}">
                <a16:creationId xmlns:a16="http://schemas.microsoft.com/office/drawing/2014/main" id="{4F5954B9-5DE7-6815-50F4-1A89BC880CC2}"/>
              </a:ext>
            </a:extLst>
          </p:cNvPr>
          <p:cNvSpPr txBox="1"/>
          <p:nvPr userDrawn="1"/>
        </p:nvSpPr>
        <p:spPr>
          <a:xfrm>
            <a:off x="2021194"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Headline results</a:t>
            </a:r>
          </a:p>
        </p:txBody>
      </p:sp>
      <p:sp>
        <p:nvSpPr>
          <p:cNvPr id="4" name="TextBox 3">
            <a:extLst>
              <a:ext uri="{FF2B5EF4-FFF2-40B4-BE49-F238E27FC236}">
                <a16:creationId xmlns:a16="http://schemas.microsoft.com/office/drawing/2014/main" id="{CCF79B58-A0A6-9201-65C1-21E4D106E545}"/>
              </a:ext>
            </a:extLst>
          </p:cNvPr>
          <p:cNvSpPr txBox="1"/>
          <p:nvPr userDrawn="1"/>
        </p:nvSpPr>
        <p:spPr>
          <a:xfrm>
            <a:off x="4987712" y="0"/>
            <a:ext cx="1440000" cy="432000"/>
          </a:xfrm>
          <a:prstGeom prst="rect">
            <a:avLst/>
          </a:prstGeom>
          <a:solidFill>
            <a:srgbClr val="6B2768"/>
          </a:solidFill>
          <a:ln>
            <a:solidFill>
              <a:schemeClr val="bg1"/>
            </a:solidFill>
          </a:ln>
        </p:spPr>
        <p:txBody>
          <a:bodyPr wrap="square" rtlCol="0" anchor="ctr" anchorCtr="0">
            <a:noAutofit/>
          </a:bodyPr>
          <a:lstStyle/>
          <a:p>
            <a:pPr algn="ctr"/>
            <a:r>
              <a:rPr lang="en-GB" sz="1200" b="1" dirty="0">
                <a:solidFill>
                  <a:schemeClr val="bg1"/>
                </a:solidFill>
                <a:latin typeface="Arial" panose="020B0604020202020204" pitchFamily="34" charset="0"/>
                <a:cs typeface="Arial" panose="020B0604020202020204" pitchFamily="34" charset="0"/>
              </a:rPr>
              <a:t>Comparison to other trusts</a:t>
            </a:r>
            <a:endParaRPr lang="en-GB" sz="900" b="1" dirty="0">
              <a:solidFill>
                <a:schemeClr val="bg1"/>
              </a:solidFill>
              <a:latin typeface="Arial" panose="020B0604020202020204" pitchFamily="34" charset="0"/>
              <a:cs typeface="Arial" panose="020B0604020202020204" pitchFamily="34" charset="0"/>
            </a:endParaRPr>
          </a:p>
        </p:txBody>
      </p:sp>
      <p:sp>
        <p:nvSpPr>
          <p:cNvPr id="6" name="Rectangle 5">
            <a:hlinkClick r:id="rId6" action="ppaction://hlinksldjump" tooltip="Headline results"/>
            <a:extLst>
              <a:ext uri="{FF2B5EF4-FFF2-40B4-BE49-F238E27FC236}">
                <a16:creationId xmlns:a16="http://schemas.microsoft.com/office/drawing/2014/main" id="{87D992FE-C770-B62E-B590-667B7D036C00}"/>
              </a:ext>
            </a:extLst>
          </p:cNvPr>
          <p:cNvSpPr/>
          <p:nvPr userDrawn="1"/>
        </p:nvSpPr>
        <p:spPr>
          <a:xfrm>
            <a:off x="2051988" y="463"/>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hlinkClick r:id="rId7" action="ppaction://hlinksldjump"/>
            <a:extLst>
              <a:ext uri="{FF2B5EF4-FFF2-40B4-BE49-F238E27FC236}">
                <a16:creationId xmlns:a16="http://schemas.microsoft.com/office/drawing/2014/main" id="{BD8639C8-3BC4-2E7E-C416-8B2F2E9CB05B}"/>
              </a:ext>
            </a:extLst>
          </p:cNvPr>
          <p:cNvSpPr txBox="1"/>
          <p:nvPr userDrawn="1"/>
        </p:nvSpPr>
        <p:spPr>
          <a:xfrm>
            <a:off x="3502934" y="-2430"/>
            <a:ext cx="1440000" cy="432000"/>
          </a:xfrm>
          <a:prstGeom prst="rect">
            <a:avLst/>
          </a:prstGeom>
          <a:solidFill>
            <a:srgbClr val="756382"/>
          </a:solidFill>
          <a:ln>
            <a:solidFill>
              <a:schemeClr val="bg1"/>
            </a:solidFill>
          </a:ln>
        </p:spPr>
        <p:txBody>
          <a:bodyPr wrap="square" rtlCol="0" anchor="ctr" anchorCtr="0">
            <a:noAutofit/>
          </a:bodyPr>
          <a:lstStyle/>
          <a:p>
            <a:pPr algn="ctr"/>
            <a:r>
              <a:rPr lang="en-GB" sz="1200" b="0" dirty="0">
                <a:solidFill>
                  <a:schemeClr val="bg1"/>
                </a:solidFill>
                <a:latin typeface="Arial" panose="020B0604020202020204" pitchFamily="34" charset="0"/>
                <a:cs typeface="Arial" panose="020B0604020202020204" pitchFamily="34" charset="0"/>
              </a:rPr>
              <a:t>Scoring and benchmarking</a:t>
            </a:r>
          </a:p>
        </p:txBody>
      </p:sp>
    </p:spTree>
    <p:extLst>
      <p:ext uri="{BB962C8B-B14F-4D97-AF65-F5344CB8AC3E}">
        <p14:creationId xmlns:p14="http://schemas.microsoft.com/office/powerpoint/2010/main" val="18487844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5849358"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Children and Young People’s Patient Experience Survey | 2024 | </a:t>
            </a:r>
            <a:r>
              <a:rPr lang="en-GB" sz="800">
                <a:solidFill>
                  <a:schemeClr val="bg1"/>
                </a:solidFill>
                <a:latin typeface="Arial" panose="020B0604020202020204" pitchFamily="34" charset="0"/>
                <a:cs typeface="Arial" panose="020B0604020202020204" pitchFamily="34" charset="0"/>
              </a:rPr>
              <a:t>| RJL | Northern Lincolnshire and Goole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793253"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Children and Young People’s Patient Experience Survey | 2024 </a:t>
            </a:r>
            <a:r>
              <a:rPr lang="en-GB" sz="800">
                <a:solidFill>
                  <a:schemeClr val="tx1">
                    <a:lumMod val="75000"/>
                    <a:lumOff val="25000"/>
                  </a:schemeClr>
                </a:solidFill>
                <a:latin typeface="Arial" panose="020B0604020202020204" pitchFamily="34" charset="0"/>
                <a:cs typeface="Arial" panose="020B0604020202020204" pitchFamily="34" charset="0"/>
              </a:rPr>
              <a:t>| RJL | Northern Lincolnshire and Goole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3" r:id="rId6"/>
    <p:sldLayoutId id="2147483768"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5.xml"/><Relationship Id="rId4" Type="http://schemas.openxmlformats.org/officeDocument/2006/relationships/chart" Target="../charts/chart13.xml"/></Relationships>
</file>

<file path=ppt/slides/_rels/slide2.xml.rels><?xml version="1.0" encoding="UTF-8" standalone="yes"?>
<Relationships xmlns="http://schemas.openxmlformats.org/package/2006/relationships"><Relationship Id="rId8" Type="http://schemas.openxmlformats.org/officeDocument/2006/relationships/slide" Target="slide84.xml"/><Relationship Id="rId13" Type="http://schemas.openxmlformats.org/officeDocument/2006/relationships/slide" Target="slide26.xml"/><Relationship Id="rId18" Type="http://schemas.openxmlformats.org/officeDocument/2006/relationships/slide" Target="slide62.xml"/><Relationship Id="rId26" Type="http://schemas.openxmlformats.org/officeDocument/2006/relationships/slide" Target="slide10.xml"/><Relationship Id="rId3" Type="http://schemas.openxmlformats.org/officeDocument/2006/relationships/slide" Target="slide11.xml"/><Relationship Id="rId21" Type="http://schemas.openxmlformats.org/officeDocument/2006/relationships/slide" Target="slide78.xml"/><Relationship Id="rId7" Type="http://schemas.openxmlformats.org/officeDocument/2006/relationships/slide" Target="slide6.xml"/><Relationship Id="rId12" Type="http://schemas.openxmlformats.org/officeDocument/2006/relationships/slide" Target="slide18.xml"/><Relationship Id="rId17" Type="http://schemas.openxmlformats.org/officeDocument/2006/relationships/slide" Target="slide56.xml"/><Relationship Id="rId25" Type="http://schemas.openxmlformats.org/officeDocument/2006/relationships/slide" Target="slide9.xml"/><Relationship Id="rId2" Type="http://schemas.openxmlformats.org/officeDocument/2006/relationships/notesSlide" Target="../notesSlides/notesSlide2.xml"/><Relationship Id="rId16" Type="http://schemas.openxmlformats.org/officeDocument/2006/relationships/slide" Target="slide51.xml"/><Relationship Id="rId20" Type="http://schemas.openxmlformats.org/officeDocument/2006/relationships/slide" Target="slide72.xml"/><Relationship Id="rId1" Type="http://schemas.openxmlformats.org/officeDocument/2006/relationships/slideLayout" Target="../slideLayouts/slideLayout2.xml"/><Relationship Id="rId6" Type="http://schemas.openxmlformats.org/officeDocument/2006/relationships/slide" Target="slide5.xml"/><Relationship Id="rId11" Type="http://schemas.openxmlformats.org/officeDocument/2006/relationships/slide" Target="slide15.xml"/><Relationship Id="rId24" Type="http://schemas.openxmlformats.org/officeDocument/2006/relationships/slide" Target="slide8.xml"/><Relationship Id="rId5" Type="http://schemas.openxmlformats.org/officeDocument/2006/relationships/slide" Target="slide4.xml"/><Relationship Id="rId15" Type="http://schemas.openxmlformats.org/officeDocument/2006/relationships/slide" Target="slide42.xml"/><Relationship Id="rId23" Type="http://schemas.openxmlformats.org/officeDocument/2006/relationships/slide" Target="slide7.xml"/><Relationship Id="rId28" Type="http://schemas.openxmlformats.org/officeDocument/2006/relationships/slide" Target="slide12.xml"/><Relationship Id="rId10" Type="http://schemas.openxmlformats.org/officeDocument/2006/relationships/slide" Target="slide14.xml"/><Relationship Id="rId19" Type="http://schemas.openxmlformats.org/officeDocument/2006/relationships/slide" Target="slide67.xml"/><Relationship Id="rId4" Type="http://schemas.openxmlformats.org/officeDocument/2006/relationships/slide" Target="slide3.xml"/><Relationship Id="rId9" Type="http://schemas.openxmlformats.org/officeDocument/2006/relationships/slide" Target="slide85.xml"/><Relationship Id="rId14" Type="http://schemas.openxmlformats.org/officeDocument/2006/relationships/slide" Target="slide33.xml"/><Relationship Id="rId22" Type="http://schemas.openxmlformats.org/officeDocument/2006/relationships/slide" Target="slide16.xml"/><Relationship Id="rId27" Type="http://schemas.openxmlformats.org/officeDocument/2006/relationships/slide" Target="slide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21.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22.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5.xml"/><Relationship Id="rId4" Type="http://schemas.openxmlformats.org/officeDocument/2006/relationships/chart" Target="../charts/chart22.xml"/></Relationships>
</file>

<file path=ppt/slides/_rels/slide23.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26.xml"/><Relationship Id="rId5" Type="http://schemas.openxmlformats.org/officeDocument/2006/relationships/chart" Target="../charts/chart25.xml"/><Relationship Id="rId4" Type="http://schemas.openxmlformats.org/officeDocument/2006/relationships/chart" Target="../charts/chart24.xml"/></Relationships>
</file>

<file path=ppt/slides/_rels/slide24.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5.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8.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26.xml"/><Relationship Id="rId1" Type="http://schemas.openxmlformats.org/officeDocument/2006/relationships/slideLayout" Target="../slideLayouts/slideLayout5.xml"/><Relationship Id="rId5" Type="http://schemas.openxmlformats.org/officeDocument/2006/relationships/chart" Target="../charts/chart34.xml"/><Relationship Id="rId4" Type="http://schemas.openxmlformats.org/officeDocument/2006/relationships/chart" Target="../charts/chart33.xml"/></Relationships>
</file>

<file path=ppt/slides/_rels/slide29.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41.xml"/><Relationship Id="rId5" Type="http://schemas.openxmlformats.org/officeDocument/2006/relationships/chart" Target="../charts/chart40.xml"/><Relationship Id="rId4" Type="http://schemas.openxmlformats.org/officeDocument/2006/relationships/chart" Target="../charts/chart39.xml"/></Relationships>
</file>

<file path=ppt/slides/_rels/slide31.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8.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32.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chart" Target="../charts/chart45.xml"/><Relationship Id="rId1" Type="http://schemas.openxmlformats.org/officeDocument/2006/relationships/slideLayout" Target="../slideLayouts/slideLayout5.xml"/><Relationship Id="rId4" Type="http://schemas.openxmlformats.org/officeDocument/2006/relationships/chart" Target="../charts/chart47.xml"/></Relationships>
</file>

<file path=ppt/slides/_rels/slide3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1.xml"/><Relationship Id="rId1" Type="http://schemas.openxmlformats.org/officeDocument/2006/relationships/slideLayout" Target="../slideLayouts/slideLayout5.xml"/><Relationship Id="rId5" Type="http://schemas.openxmlformats.org/officeDocument/2006/relationships/chart" Target="../charts/chart50.xml"/><Relationship Id="rId4" Type="http://schemas.openxmlformats.org/officeDocument/2006/relationships/chart" Target="../charts/chart49.xml"/></Relationships>
</file>

<file path=ppt/slides/_rels/slide36.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chart" Target="../charts/chart51.xml"/><Relationship Id="rId1" Type="http://schemas.openxmlformats.org/officeDocument/2006/relationships/slideLayout" Target="../slideLayouts/slideLayout5.xml"/><Relationship Id="rId4" Type="http://schemas.openxmlformats.org/officeDocument/2006/relationships/chart" Target="../charts/chart53.xml"/></Relationships>
</file>

<file path=ppt/slides/_rels/slide37.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2.xml"/><Relationship Id="rId1" Type="http://schemas.openxmlformats.org/officeDocument/2006/relationships/slideLayout" Target="../slideLayouts/slideLayout5.xml"/><Relationship Id="rId6" Type="http://schemas.openxmlformats.org/officeDocument/2006/relationships/chart" Target="../charts/chart57.xml"/><Relationship Id="rId5" Type="http://schemas.openxmlformats.org/officeDocument/2006/relationships/chart" Target="../charts/chart56.xml"/><Relationship Id="rId4" Type="http://schemas.openxmlformats.org/officeDocument/2006/relationships/chart" Target="../charts/chart55.xml"/></Relationships>
</file>

<file path=ppt/slides/_rels/slide38.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chart" Target="../charts/chart58.xml"/><Relationship Id="rId1" Type="http://schemas.openxmlformats.org/officeDocument/2006/relationships/slideLayout" Target="../slideLayouts/slideLayout5.xml"/><Relationship Id="rId4" Type="http://schemas.openxmlformats.org/officeDocument/2006/relationships/chart" Target="../charts/chart60.xml"/></Relationships>
</file>

<file path=ppt/slides/_rels/slide39.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5.xml"/><Relationship Id="rId6" Type="http://schemas.openxmlformats.org/officeDocument/2006/relationships/chart" Target="../charts/chart64.xml"/><Relationship Id="rId5" Type="http://schemas.openxmlformats.org/officeDocument/2006/relationships/chart" Target="../charts/chart63.xml"/><Relationship Id="rId4" Type="http://schemas.openxmlformats.org/officeDocument/2006/relationships/chart" Target="../charts/chart62.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surveys/survey/01-children-patient-experience/"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chart" Target="../charts/chart66.xml"/></Relationships>
</file>

<file path=ppt/slides/_rels/slide41.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44.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7.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45.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5.xml"/><Relationship Id="rId4" Type="http://schemas.openxmlformats.org/officeDocument/2006/relationships/chart" Target="../charts/chart77.xml"/></Relationships>
</file>

<file path=ppt/slides/_rels/slide46.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chart" Target="../charts/chart81.xml"/><Relationship Id="rId5" Type="http://schemas.openxmlformats.org/officeDocument/2006/relationships/chart" Target="../charts/chart80.xml"/><Relationship Id="rId4" Type="http://schemas.openxmlformats.org/officeDocument/2006/relationships/chart" Target="../charts/chart79.xml"/></Relationships>
</file>

<file path=ppt/slides/_rels/slide47.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notesSlide" Target="../notesSlides/notesSlide39.xml"/><Relationship Id="rId1" Type="http://schemas.openxmlformats.org/officeDocument/2006/relationships/slideLayout" Target="../slideLayouts/slideLayout5.xml"/><Relationship Id="rId5" Type="http://schemas.openxmlformats.org/officeDocument/2006/relationships/chart" Target="../charts/chart84.xml"/><Relationship Id="rId4" Type="http://schemas.openxmlformats.org/officeDocument/2006/relationships/chart" Target="../charts/chart83.xml"/></Relationships>
</file>

<file path=ppt/slides/_rels/slide48.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chart" Target="../charts/chart85.xml"/><Relationship Id="rId1" Type="http://schemas.openxmlformats.org/officeDocument/2006/relationships/slideLayout" Target="../slideLayouts/slideLayout5.xml"/><Relationship Id="rId4" Type="http://schemas.openxmlformats.org/officeDocument/2006/relationships/chart" Target="../charts/chart87.xml"/></Relationships>
</file>

<file path=ppt/slides/_rels/slide49.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chart" Target="../charts/chart90.xml"/><Relationship Id="rId4" Type="http://schemas.openxmlformats.org/officeDocument/2006/relationships/chart" Target="../charts/chart89.xml"/></Relationships>
</file>

<file path=ppt/slides/_rels/slide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slide" Target="slide15.xml"/><Relationship Id="rId4" Type="http://schemas.openxmlformats.org/officeDocument/2006/relationships/hyperlink" Target="https://nhssurveys.org/surveys/survey/01-children-patient-experience/"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91.xml"/><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chart" Target="../charts/chart9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chart" Target="../charts/chart93.xml"/><Relationship Id="rId1" Type="http://schemas.openxmlformats.org/officeDocument/2006/relationships/slideLayout" Target="../slideLayouts/slideLayout5.xml"/><Relationship Id="rId4" Type="http://schemas.openxmlformats.org/officeDocument/2006/relationships/chart" Target="../charts/chart95.xml"/></Relationships>
</file>

<file path=ppt/slides/_rels/slide53.xml.rels><?xml version="1.0" encoding="UTF-8" standalone="yes"?>
<Relationships xmlns="http://schemas.openxmlformats.org/package/2006/relationships"><Relationship Id="rId3" Type="http://schemas.openxmlformats.org/officeDocument/2006/relationships/chart" Target="../charts/chart96.xml"/><Relationship Id="rId2" Type="http://schemas.openxmlformats.org/officeDocument/2006/relationships/notesSlide" Target="../notesSlides/notesSlide43.xml"/><Relationship Id="rId1" Type="http://schemas.openxmlformats.org/officeDocument/2006/relationships/slideLayout" Target="../slideLayouts/slideLayout5.xml"/><Relationship Id="rId4" Type="http://schemas.openxmlformats.org/officeDocument/2006/relationships/chart" Target="../charts/chart97.xml"/></Relationships>
</file>

<file path=ppt/slides/_rels/slide54.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chart" Target="../charts/chart98.xml"/><Relationship Id="rId1" Type="http://schemas.openxmlformats.org/officeDocument/2006/relationships/slideLayout" Target="../slideLayouts/slideLayout5.xml"/><Relationship Id="rId4" Type="http://schemas.openxmlformats.org/officeDocument/2006/relationships/chart" Target="../charts/chart100.xml"/></Relationships>
</file>

<file path=ppt/slides/_rels/slide55.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44.xml"/><Relationship Id="rId1" Type="http://schemas.openxmlformats.org/officeDocument/2006/relationships/slideLayout" Target="../slideLayouts/slideLayout5.xml"/><Relationship Id="rId4" Type="http://schemas.openxmlformats.org/officeDocument/2006/relationships/chart" Target="../charts/chart10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chart" Target="../charts/chart104.xml"/><Relationship Id="rId2" Type="http://schemas.openxmlformats.org/officeDocument/2006/relationships/chart" Target="../charts/chart103.xml"/><Relationship Id="rId1" Type="http://schemas.openxmlformats.org/officeDocument/2006/relationships/slideLayout" Target="../slideLayouts/slideLayout5.xml"/><Relationship Id="rId4" Type="http://schemas.openxmlformats.org/officeDocument/2006/relationships/chart" Target="../charts/chart105.xml"/></Relationships>
</file>

<file path=ppt/slides/_rels/slide58.xml.rels><?xml version="1.0" encoding="UTF-8" standalone="yes"?>
<Relationships xmlns="http://schemas.openxmlformats.org/package/2006/relationships"><Relationship Id="rId3" Type="http://schemas.openxmlformats.org/officeDocument/2006/relationships/chart" Target="../charts/chart106.xml"/><Relationship Id="rId2" Type="http://schemas.openxmlformats.org/officeDocument/2006/relationships/notesSlide" Target="../notesSlides/notesSlide46.xml"/><Relationship Id="rId1" Type="http://schemas.openxmlformats.org/officeDocument/2006/relationships/slideLayout" Target="../slideLayouts/slideLayout5.xml"/><Relationship Id="rId5" Type="http://schemas.openxmlformats.org/officeDocument/2006/relationships/chart" Target="../charts/chart108.xml"/><Relationship Id="rId4" Type="http://schemas.openxmlformats.org/officeDocument/2006/relationships/chart" Target="../charts/chart107.xml"/></Relationships>
</file>

<file path=ppt/slides/_rels/slide59.xml.rels><?xml version="1.0" encoding="UTF-8" standalone="yes"?>
<Relationships xmlns="http://schemas.openxmlformats.org/package/2006/relationships"><Relationship Id="rId3" Type="http://schemas.openxmlformats.org/officeDocument/2006/relationships/chart" Target="../charts/chart110.xml"/><Relationship Id="rId2" Type="http://schemas.openxmlformats.org/officeDocument/2006/relationships/chart" Target="../charts/chart109.xml"/><Relationship Id="rId1" Type="http://schemas.openxmlformats.org/officeDocument/2006/relationships/slideLayout" Target="../slideLayouts/slideLayout5.xml"/><Relationship Id="rId4" Type="http://schemas.openxmlformats.org/officeDocument/2006/relationships/chart" Target="../charts/chart111.xml"/></Relationships>
</file>

<file path=ppt/slides/_rels/slide6.xml.rels><?xml version="1.0" encoding="UTF-8" standalone="yes"?>
<Relationships xmlns="http://schemas.openxmlformats.org/package/2006/relationships"><Relationship Id="rId3" Type="http://schemas.openxmlformats.org/officeDocument/2006/relationships/slide" Target="slide16.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1-children-patient-experience/" TargetMode="External"/><Relationship Id="rId4" Type="http://schemas.openxmlformats.org/officeDocument/2006/relationships/hyperlink" Target="https://www.cqc.org.uk/publications/surveys/children-young-peoples-survey-2024"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12.xml"/><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chart" Target="../charts/chart114.xml"/><Relationship Id="rId1" Type="http://schemas.openxmlformats.org/officeDocument/2006/relationships/slideLayout" Target="../slideLayouts/slideLayout5.xml"/><Relationship Id="rId4" Type="http://schemas.openxmlformats.org/officeDocument/2006/relationships/chart" Target="../charts/chart116.xml"/></Relationships>
</file>

<file path=ppt/slides/_rels/slide64.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chart" Target="../charts/chart118.xml"/><Relationship Id="rId1" Type="http://schemas.openxmlformats.org/officeDocument/2006/relationships/slideLayout" Target="../slideLayouts/slideLayout5.xml"/><Relationship Id="rId4" Type="http://schemas.openxmlformats.org/officeDocument/2006/relationships/chart" Target="../charts/chart120.xml"/></Relationships>
</file>

<file path=ppt/slides/_rels/slide66.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51.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chart" Target="../charts/chart122.xml"/><Relationship Id="rId1" Type="http://schemas.openxmlformats.org/officeDocument/2006/relationships/slideLayout" Target="../slideLayouts/slideLayout5.xml"/><Relationship Id="rId4" Type="http://schemas.openxmlformats.org/officeDocument/2006/relationships/chart" Target="../charts/chart124.xml"/></Relationships>
</file>

<file path=ppt/slides/_rels/slide69.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53.xml"/><Relationship Id="rId1" Type="http://schemas.openxmlformats.org/officeDocument/2006/relationships/slideLayout" Target="../slideLayouts/slideLayout5.xml"/><Relationship Id="rId5" Type="http://schemas.openxmlformats.org/officeDocument/2006/relationships/chart" Target="../charts/chart127.xml"/><Relationship Id="rId4" Type="http://schemas.openxmlformats.org/officeDocument/2006/relationships/chart" Target="../charts/chart12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chart" Target="../charts/chart128.xml"/><Relationship Id="rId1" Type="http://schemas.openxmlformats.org/officeDocument/2006/relationships/slideLayout" Target="../slideLayouts/slideLayout5.xml"/><Relationship Id="rId4" Type="http://schemas.openxmlformats.org/officeDocument/2006/relationships/chart" Target="../charts/chart130.xml"/></Relationships>
</file>

<file path=ppt/slides/_rels/slide71.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4.xml"/><Relationship Id="rId1" Type="http://schemas.openxmlformats.org/officeDocument/2006/relationships/slideLayout" Target="../slideLayouts/slideLayout5.xml"/><Relationship Id="rId4" Type="http://schemas.openxmlformats.org/officeDocument/2006/relationships/chart" Target="../charts/chart13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chart" Target="../charts/chart134.xml"/><Relationship Id="rId2" Type="http://schemas.openxmlformats.org/officeDocument/2006/relationships/chart" Target="../charts/chart133.xml"/><Relationship Id="rId1" Type="http://schemas.openxmlformats.org/officeDocument/2006/relationships/slideLayout" Target="../slideLayouts/slideLayout5.xml"/><Relationship Id="rId4" Type="http://schemas.openxmlformats.org/officeDocument/2006/relationships/chart" Target="../charts/chart135.xml"/></Relationships>
</file>

<file path=ppt/slides/_rels/slide74.xml.rels><?xml version="1.0" encoding="UTF-8" standalone="yes"?>
<Relationships xmlns="http://schemas.openxmlformats.org/package/2006/relationships"><Relationship Id="rId3" Type="http://schemas.openxmlformats.org/officeDocument/2006/relationships/chart" Target="../charts/chart136.xml"/><Relationship Id="rId2" Type="http://schemas.openxmlformats.org/officeDocument/2006/relationships/notesSlide" Target="../notesSlides/notesSlide56.xml"/><Relationship Id="rId1" Type="http://schemas.openxmlformats.org/officeDocument/2006/relationships/slideLayout" Target="../slideLayouts/slideLayout5.xml"/><Relationship Id="rId5" Type="http://schemas.openxmlformats.org/officeDocument/2006/relationships/chart" Target="../charts/chart138.xml"/><Relationship Id="rId4" Type="http://schemas.openxmlformats.org/officeDocument/2006/relationships/chart" Target="../charts/chart137.xml"/></Relationships>
</file>

<file path=ppt/slides/_rels/slide75.xml.rels><?xml version="1.0" encoding="UTF-8" standalone="yes"?>
<Relationships xmlns="http://schemas.openxmlformats.org/package/2006/relationships"><Relationship Id="rId3" Type="http://schemas.openxmlformats.org/officeDocument/2006/relationships/chart" Target="../charts/chart140.xml"/><Relationship Id="rId2" Type="http://schemas.openxmlformats.org/officeDocument/2006/relationships/chart" Target="../charts/chart139.xml"/><Relationship Id="rId1" Type="http://schemas.openxmlformats.org/officeDocument/2006/relationships/slideLayout" Target="../slideLayouts/slideLayout5.xml"/><Relationship Id="rId4" Type="http://schemas.openxmlformats.org/officeDocument/2006/relationships/chart" Target="../charts/chart141.xml"/></Relationships>
</file>

<file path=ppt/slides/_rels/slide76.xml.rels><?xml version="1.0" encoding="UTF-8" standalone="yes"?>
<Relationships xmlns="http://schemas.openxmlformats.org/package/2006/relationships"><Relationship Id="rId3" Type="http://schemas.openxmlformats.org/officeDocument/2006/relationships/chart" Target="../charts/chart142.xml"/><Relationship Id="rId2" Type="http://schemas.openxmlformats.org/officeDocument/2006/relationships/notesSlide" Target="../notesSlides/notesSlide57.xml"/><Relationship Id="rId1" Type="http://schemas.openxmlformats.org/officeDocument/2006/relationships/slideLayout" Target="../slideLayouts/slideLayout5.xml"/><Relationship Id="rId4" Type="http://schemas.openxmlformats.org/officeDocument/2006/relationships/chart" Target="../charts/chart143.xml"/></Relationships>
</file>

<file path=ppt/slides/_rels/slide77.xml.rels><?xml version="1.0" encoding="UTF-8" standalone="yes"?>
<Relationships xmlns="http://schemas.openxmlformats.org/package/2006/relationships"><Relationship Id="rId3" Type="http://schemas.openxmlformats.org/officeDocument/2006/relationships/chart" Target="../charts/chart144.xml"/><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chart" Target="../charts/chart145.xml"/><Relationship Id="rId1" Type="http://schemas.openxmlformats.org/officeDocument/2006/relationships/slideLayout" Target="../slideLayouts/slideLayout5.xml"/><Relationship Id="rId4" Type="http://schemas.openxmlformats.org/officeDocument/2006/relationships/chart" Target="../charts/chart147.xml"/></Relationships>
</file>

<file path=ppt/slides/_rels/slide8.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chart" Target="../charts/chart1.xml"/><Relationship Id="rId7"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chart" Target="../charts/chart5.xml"/><Relationship Id="rId4" Type="http://schemas.openxmlformats.org/officeDocument/2006/relationships/image" Target="../media/image10.png"/><Relationship Id="rId9" Type="http://schemas.openxmlformats.org/officeDocument/2006/relationships/chart" Target="../charts/char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0.xml"/><Relationship Id="rId1" Type="http://schemas.openxmlformats.org/officeDocument/2006/relationships/slideLayout" Target="../slideLayouts/slideLayout5.xml"/><Relationship Id="rId6" Type="http://schemas.openxmlformats.org/officeDocument/2006/relationships/chart" Target="../charts/chart151.xml"/><Relationship Id="rId5" Type="http://schemas.openxmlformats.org/officeDocument/2006/relationships/chart" Target="../charts/chart150.xml"/><Relationship Id="rId4" Type="http://schemas.openxmlformats.org/officeDocument/2006/relationships/chart" Target="../charts/chart149.xml"/></Relationships>
</file>

<file path=ppt/slides/_rels/slide81.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chart" Target="../charts/chart152.xml"/><Relationship Id="rId1" Type="http://schemas.openxmlformats.org/officeDocument/2006/relationships/slideLayout" Target="../slideLayouts/slideLayout5.xml"/><Relationship Id="rId4" Type="http://schemas.openxmlformats.org/officeDocument/2006/relationships/chart" Target="../charts/chart154.xml"/></Relationships>
</file>

<file path=ppt/slides/_rels/slide82.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628769" y="4209133"/>
            <a:ext cx="6529843" cy="886397"/>
          </a:xfrm>
        </p:spPr>
        <p:txBody>
          <a:bodyPr/>
          <a:lstStyle/>
          <a:p>
            <a:r>
              <a:rPr lang="en-GB" sz="3200">
                <a:latin typeface="Arial" panose="020B0604020202020204" pitchFamily="34" charset="0"/>
                <a:cs typeface="Arial" panose="020B0604020202020204" pitchFamily="34" charset="0"/>
              </a:rPr>
              <a:t>Northern Lincolnshire and Goole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id="{DC588BF7-52C9-4FF7-9C7F-26C2F2D4117E}"/>
              </a:ext>
            </a:extLst>
          </p:cNvPr>
          <p:cNvSpPr txBox="1">
            <a:spLocks/>
          </p:cNvSpPr>
          <p:nvPr/>
        </p:nvSpPr>
        <p:spPr>
          <a:xfrm>
            <a:off x="610393" y="2547140"/>
            <a:ext cx="10971214"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Children and Young People’s Patient Experience Survey </a:t>
            </a:r>
            <a:r>
              <a:rPr lang="en-GB" sz="4000" dirty="0"/>
              <a:t>Benchmark Report 2024</a:t>
            </a:r>
            <a:endParaRPr lang="en-GB" sz="4000" dirty="0">
              <a:latin typeface="+mn-lt"/>
            </a:endParaRPr>
          </a:p>
        </p:txBody>
      </p:sp>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75144" y="557146"/>
            <a:ext cx="11816856" cy="654856"/>
          </a:xfrm>
        </p:spPr>
        <p:txBody>
          <a:bodyPr>
            <a:noAutofit/>
          </a:bodyPr>
          <a:lstStyle/>
          <a:p>
            <a:r>
              <a:rPr lang="en-US" sz="1900" dirty="0"/>
              <a:t>Best and worst performance relative to the national average: children and young people’s questions</a:t>
            </a:r>
            <a:endParaRPr lang="en-GB" sz="1900" dirty="0"/>
          </a:p>
        </p:txBody>
      </p:sp>
      <p:sp>
        <p:nvSpPr>
          <p:cNvPr id="68" name="TextBox 67">
            <a:extLst>
              <a:ext uri="{FF2B5EF4-FFF2-40B4-BE49-F238E27FC236}">
                <a16:creationId xmlns:a16="http://schemas.microsoft.com/office/drawing/2014/main"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0B9E3F11-71CF-4F78-AB94-7F10D1CDE0AB}"/>
              </a:ext>
            </a:extLst>
          </p:cNvPr>
          <p:cNvGraphicFramePr/>
          <p:nvPr>
            <p:extLst>
              <p:ext uri="{D42A27DB-BD31-4B8C-83A1-F6EECF244321}">
                <p14:modId xmlns:p14="http://schemas.microsoft.com/office/powerpoint/2010/main" val="280435928"/>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634ED236-BBBB-41FA-B642-8B92C353A727}"/>
              </a:ext>
            </a:extLst>
          </p:cNvPr>
          <p:cNvGraphicFramePr/>
          <p:nvPr>
            <p:extLst>
              <p:ext uri="{D42A27DB-BD31-4B8C-83A1-F6EECF244321}">
                <p14:modId xmlns:p14="http://schemas.microsoft.com/office/powerpoint/2010/main" val="3218877948"/>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EFE2F086-3488-4E78-8BFC-16AAF2D84E4B}"/>
              </a:ext>
            </a:extLst>
          </p:cNvPr>
          <p:cNvGraphicFramePr>
            <a:graphicFrameLocks noGrp="1"/>
          </p:cNvGraphicFramePr>
          <p:nvPr>
            <p:extLst>
              <p:ext uri="{D42A27DB-BD31-4B8C-83A1-F6EECF244321}">
                <p14:modId xmlns:p14="http://schemas.microsoft.com/office/powerpoint/2010/main" val="248928255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c20_3. Did any of the following bother you when you were in the waiting area? Not having enough to do</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c20_2. Did any of the following bother you when you were in the waiting area? Noise from other people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c20_1. Did any of the following bother you when you were in the waiting area? How long you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c20_6. Did any of the following bother you when you were in the waiting area? Nothing bothered me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c11. How friendly were the staff looking after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172F211F-D252-4100-B1DF-D2678396D604}"/>
              </a:ext>
            </a:extLst>
          </p:cNvPr>
          <p:cNvGraphicFramePr>
            <a:graphicFrameLocks noGrp="1"/>
          </p:cNvGraphicFramePr>
          <p:nvPr>
            <p:extLst>
              <p:ext uri="{D42A27DB-BD31-4B8C-83A1-F6EECF244321}">
                <p14:modId xmlns:p14="http://schemas.microsoft.com/office/powerpoint/2010/main" val="130678224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 If you used the hospital Wi-Fi, was it good enough to do what you wanted?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c17. Did staff take the time to listen to your fears or worries?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c8. Do you think the staff did everything they could to help with any pain you felt?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Talking to hospital staff</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c13. Did staff talk to you in a way you understood?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c24. When you left hospital, did you know what was going to happen next with your care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DA5CB2-72E8-CEB9-EB14-D14D71287D02}"/>
            </a:ext>
          </a:extLst>
        </p:cNvPr>
        <p:cNvGrpSpPr/>
        <p:nvPr/>
      </p:nvGrpSpPr>
      <p:grpSpPr>
        <a:xfrm>
          <a:off x="0" y="0"/>
          <a:ext cx="0" cy="0"/>
          <a:chOff x="0" y="0"/>
          <a:chExt cx="0" cy="0"/>
        </a:xfrm>
      </p:grpSpPr>
      <p:pic>
        <p:nvPicPr>
          <p:cNvPr id="9" name="Picture 8">
            <a:extLst>
              <a:ext uri="{FF2B5EF4-FFF2-40B4-BE49-F238E27FC236}">
                <a16:creationId xmlns:a16="http://schemas.microsoft.com/office/drawing/2014/main" id="{8C4CD7B9-92AD-8257-2389-8D8FE7B144DD}"/>
              </a:ext>
            </a:extLst>
          </p:cNvPr>
          <p:cNvPicPr>
            <a:picLocks noChangeAspect="1"/>
          </p:cNvPicPr>
          <p:nvPr/>
        </p:nvPicPr>
        <p:blipFill>
          <a:blip r:embed="rId3">
            <a:alphaModFix amt="50000"/>
          </a:blip>
          <a:srcRect l="5503" t="16440" r="457"/>
          <a:stretch/>
        </p:blipFill>
        <p:spPr>
          <a:xfrm>
            <a:off x="-1" y="-1"/>
            <a:ext cx="12192001" cy="5910097"/>
          </a:xfrm>
          <a:prstGeom prst="rect">
            <a:avLst/>
          </a:prstGeom>
        </p:spPr>
      </p:pic>
      <p:sp>
        <p:nvSpPr>
          <p:cNvPr id="7" name="Title 6">
            <a:extLst>
              <a:ext uri="{FF2B5EF4-FFF2-40B4-BE49-F238E27FC236}">
                <a16:creationId xmlns:a16="http://schemas.microsoft.com/office/drawing/2014/main" id="{3A6FFF96-F4A2-A12D-C4AF-FBE222BE7E4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0469980D-7B6A-BC10-E83E-AF4BB746D401}"/>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Northern Lincolnshire and Goole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id="{63E0B2F0-DFE6-A09E-EFF3-E463DD3EB173}"/>
              </a:ext>
            </a:extLst>
          </p:cNvPr>
          <p:cNvSpPr txBox="1">
            <a:spLocks/>
          </p:cNvSpPr>
          <p:nvPr/>
        </p:nvSpPr>
        <p:spPr>
          <a:xfrm>
            <a:off x="945147" y="200856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B2086748-B735-F48D-8774-0D7229C149D9}"/>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The waiting area</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having enough to do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and young people not being disturbed by noise from other people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lang="en-GB" sz="1200" b="0">
                <a:solidFill>
                  <a:prstClr val="black"/>
                </a:solidFill>
                <a:latin typeface="Arial"/>
              </a:rPr>
              <a:t>Children and young people not feeling bothered by anything in waiting areas</a:t>
            </a:r>
            <a:endParaRPr kumimoji="0" lang="en-GB" sz="120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Being looked after in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showing friendliness when looking after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B67B56A1-B61A-4942-C027-F2973B437FC8}"/>
              </a:ext>
            </a:extLst>
          </p:cNvPr>
          <p:cNvSpPr txBox="1">
            <a:spLocks/>
          </p:cNvSpPr>
          <p:nvPr/>
        </p:nvSpPr>
        <p:spPr>
          <a:xfrm>
            <a:off x="6945477" y="202255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lang="en-GB" sz="1800" dirty="0">
                <a:solidFill>
                  <a:srgbClr val="005EB8"/>
                </a:solidFill>
                <a:latin typeface="Arial"/>
              </a:rPr>
              <a:t>children and young people </a:t>
            </a:r>
            <a:r>
              <a:rPr lang="en-GB" sz="1800" dirty="0">
                <a:solidFill>
                  <a:prstClr val="black"/>
                </a:solidFill>
                <a:latin typeface="Arial"/>
              </a:rPr>
              <a:t>reported their </a:t>
            </a:r>
            <a:r>
              <a:rPr kumimoji="0" lang="en-GB" sz="1800" b="1" i="0" u="none" strike="noStrike" kern="1200" cap="none" spc="0" normalizeH="0" baseline="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11114B29-DAFD-3F90-388F-0B81671BEB52}"/>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Facilities</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and young people finding the hospital Wi-Fi meets their needs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kumimoji="0" lang="en-GB" sz="1200" b="0" i="0" u="none" strike="noStrike" kern="1200" cap="none" spc="0" normalizeH="0" baseline="0" noProof="0">
                <a:ln>
                  <a:noFill/>
                </a:ln>
                <a:solidFill>
                  <a:prstClr val="black"/>
                </a:solidFill>
                <a:effectLst/>
                <a:uLnTx/>
                <a:uFillTx/>
                <a:latin typeface="Arial"/>
                <a:ea typeface="+mj-ea"/>
                <a:cs typeface="+mj-cs"/>
              </a:rPr>
              <a:t>Staff taking time to listen to children and young people's fears or worries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Pain: </a:t>
            </a:r>
            <a:r>
              <a:rPr lang="en-GB" sz="1200" b="0" noProof="0">
                <a:solidFill>
                  <a:prstClr val="black"/>
                </a:solidFill>
                <a:latin typeface="Arial"/>
              </a:rPr>
              <a:t>Staff providing effective pain management support</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Talking to hospital staff: </a:t>
            </a:r>
            <a:r>
              <a:rPr lang="en-GB" sz="1200" b="0">
                <a:solidFill>
                  <a:prstClr val="black"/>
                </a:solidFill>
                <a:latin typeface="Arial"/>
              </a:rPr>
              <a:t>Staff communicating in ways children and young people can understand</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and young people understanding their next steps in care and treatment after leaving hospital</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8FA0D56F-6F79-5609-B68D-144DF932981E}"/>
              </a:ext>
            </a:extLst>
          </p:cNvPr>
          <p:cNvSpPr/>
          <p:nvPr/>
        </p:nvSpPr>
        <p:spPr>
          <a:xfrm>
            <a:off x="390948" y="5107688"/>
            <a:ext cx="9264336"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children and young people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95" name="Slide Number Placeholder 1">
            <a:extLst>
              <a:ext uri="{FF2B5EF4-FFF2-40B4-BE49-F238E27FC236}">
                <a16:creationId xmlns:a16="http://schemas.microsoft.com/office/drawing/2014/main" id="{73D29C7A-75A8-9FC0-CBBC-C97066A8C36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6A9F93C9-635A-E259-C193-3D775CC8E196}"/>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154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
        <p:nvSpPr>
          <p:cNvPr id="3" name="Oval 2">
            <a:extLst>
              <a:ext uri="{FF2B5EF4-FFF2-40B4-BE49-F238E27FC236}">
                <a16:creationId xmlns:a16="http://schemas.microsoft.com/office/drawing/2014/main" id="{B8CC7E03-03A2-BDF5-9117-05F0F541963A}"/>
              </a:ext>
            </a:extLst>
          </p:cNvPr>
          <p:cNvSpPr/>
          <p:nvPr/>
        </p:nvSpPr>
        <p:spPr>
          <a:xfrm>
            <a:off x="441188"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6" name="Group 45">
            <a:extLst>
              <a:ext uri="{FF2B5EF4-FFF2-40B4-BE49-F238E27FC236}">
                <a16:creationId xmlns:a16="http://schemas.microsoft.com/office/drawing/2014/main" id="{CF93FB31-A1A1-C719-73FC-7A63490FABAE}"/>
              </a:ext>
            </a:extLst>
          </p:cNvPr>
          <p:cNvGrpSpPr/>
          <p:nvPr/>
        </p:nvGrpSpPr>
        <p:grpSpPr>
          <a:xfrm>
            <a:off x="568165" y="1995975"/>
            <a:ext cx="163456" cy="186480"/>
            <a:chOff x="563838" y="1997407"/>
            <a:chExt cx="163456" cy="186480"/>
          </a:xfrm>
        </p:grpSpPr>
        <p:grpSp>
          <p:nvGrpSpPr>
            <p:cNvPr id="5" name="Group 4">
              <a:extLst>
                <a:ext uri="{FF2B5EF4-FFF2-40B4-BE49-F238E27FC236}">
                  <a16:creationId xmlns:a16="http://schemas.microsoft.com/office/drawing/2014/main" id="{8AEC4294-18F1-3313-CE39-C4E6BD3325E2}"/>
                </a:ext>
              </a:extLst>
            </p:cNvPr>
            <p:cNvGrpSpPr>
              <a:grpSpLocks noChangeAspect="1"/>
            </p:cNvGrpSpPr>
            <p:nvPr/>
          </p:nvGrpSpPr>
          <p:grpSpPr>
            <a:xfrm>
              <a:off x="563838" y="1997407"/>
              <a:ext cx="77975" cy="186480"/>
              <a:chOff x="2299310" y="1005911"/>
              <a:chExt cx="616379" cy="1474091"/>
            </a:xfrm>
            <a:solidFill>
              <a:srgbClr val="404B5B"/>
            </a:solidFill>
          </p:grpSpPr>
          <p:sp>
            <p:nvSpPr>
              <p:cNvPr id="15" name="Freeform 6">
                <a:extLst>
                  <a:ext uri="{FF2B5EF4-FFF2-40B4-BE49-F238E27FC236}">
                    <a16:creationId xmlns:a16="http://schemas.microsoft.com/office/drawing/2014/main" id="{F8508D1A-7811-F42E-4356-42800048D043}"/>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6" name="Freeform 7">
                <a:extLst>
                  <a:ext uri="{FF2B5EF4-FFF2-40B4-BE49-F238E27FC236}">
                    <a16:creationId xmlns:a16="http://schemas.microsoft.com/office/drawing/2014/main" id="{18BDD704-9E2B-5315-DC24-AC958CAFF2BF}"/>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33" name="Group 32">
              <a:extLst>
                <a:ext uri="{FF2B5EF4-FFF2-40B4-BE49-F238E27FC236}">
                  <a16:creationId xmlns:a16="http://schemas.microsoft.com/office/drawing/2014/main" id="{9D448509-C632-F031-4836-C74ACF9097FB}"/>
                </a:ext>
              </a:extLst>
            </p:cNvPr>
            <p:cNvGrpSpPr>
              <a:grpSpLocks noChangeAspect="1"/>
            </p:cNvGrpSpPr>
            <p:nvPr/>
          </p:nvGrpSpPr>
          <p:grpSpPr>
            <a:xfrm>
              <a:off x="649319" y="1997407"/>
              <a:ext cx="77975" cy="186480"/>
              <a:chOff x="2299310" y="1005911"/>
              <a:chExt cx="616379" cy="1474091"/>
            </a:xfrm>
            <a:solidFill>
              <a:srgbClr val="404B5B"/>
            </a:solidFill>
          </p:grpSpPr>
          <p:sp>
            <p:nvSpPr>
              <p:cNvPr id="34" name="Freeform 6">
                <a:extLst>
                  <a:ext uri="{FF2B5EF4-FFF2-40B4-BE49-F238E27FC236}">
                    <a16:creationId xmlns:a16="http://schemas.microsoft.com/office/drawing/2014/main" id="{3E9EBEB7-7E90-462A-1B95-A111086392F0}"/>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35" name="Freeform 7">
                <a:extLst>
                  <a:ext uri="{FF2B5EF4-FFF2-40B4-BE49-F238E27FC236}">
                    <a16:creationId xmlns:a16="http://schemas.microsoft.com/office/drawing/2014/main" id="{FC74E4E6-AB46-864B-11FC-9FB425C56142}"/>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38" name="Oval 37">
            <a:extLst>
              <a:ext uri="{FF2B5EF4-FFF2-40B4-BE49-F238E27FC236}">
                <a16:creationId xmlns:a16="http://schemas.microsoft.com/office/drawing/2014/main" id="{C8104B9D-555A-CBF1-00CF-1F7FE03D40A8}"/>
              </a:ext>
            </a:extLst>
          </p:cNvPr>
          <p:cNvSpPr/>
          <p:nvPr/>
        </p:nvSpPr>
        <p:spPr>
          <a:xfrm>
            <a:off x="6440533" y="188051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47" name="Group 46">
            <a:extLst>
              <a:ext uri="{FF2B5EF4-FFF2-40B4-BE49-F238E27FC236}">
                <a16:creationId xmlns:a16="http://schemas.microsoft.com/office/drawing/2014/main" id="{57AF0479-8F43-A791-9F60-6E0EAAB50CD5}"/>
              </a:ext>
            </a:extLst>
          </p:cNvPr>
          <p:cNvGrpSpPr/>
          <p:nvPr/>
        </p:nvGrpSpPr>
        <p:grpSpPr>
          <a:xfrm>
            <a:off x="6567510" y="1995975"/>
            <a:ext cx="163456" cy="186480"/>
            <a:chOff x="6563183" y="1997407"/>
            <a:chExt cx="163456" cy="186480"/>
          </a:xfrm>
        </p:grpSpPr>
        <p:grpSp>
          <p:nvGrpSpPr>
            <p:cNvPr id="39" name="Group 38">
              <a:extLst>
                <a:ext uri="{FF2B5EF4-FFF2-40B4-BE49-F238E27FC236}">
                  <a16:creationId xmlns:a16="http://schemas.microsoft.com/office/drawing/2014/main" id="{D5C24B75-8062-1C65-3477-901AB1071756}"/>
                </a:ext>
              </a:extLst>
            </p:cNvPr>
            <p:cNvGrpSpPr>
              <a:grpSpLocks noChangeAspect="1"/>
            </p:cNvGrpSpPr>
            <p:nvPr/>
          </p:nvGrpSpPr>
          <p:grpSpPr>
            <a:xfrm>
              <a:off x="6563183" y="1997407"/>
              <a:ext cx="77975" cy="186480"/>
              <a:chOff x="2299310" y="1005911"/>
              <a:chExt cx="616379" cy="1474091"/>
            </a:xfrm>
            <a:solidFill>
              <a:srgbClr val="404B5B"/>
            </a:solidFill>
          </p:grpSpPr>
          <p:sp>
            <p:nvSpPr>
              <p:cNvPr id="44" name="Freeform 6">
                <a:extLst>
                  <a:ext uri="{FF2B5EF4-FFF2-40B4-BE49-F238E27FC236}">
                    <a16:creationId xmlns:a16="http://schemas.microsoft.com/office/drawing/2014/main" id="{93BDC94C-3F04-B323-9C47-CC5FBDA88C0E}"/>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5" name="Freeform 7">
                <a:extLst>
                  <a:ext uri="{FF2B5EF4-FFF2-40B4-BE49-F238E27FC236}">
                    <a16:creationId xmlns:a16="http://schemas.microsoft.com/office/drawing/2014/main" id="{D307061F-AC9F-6242-437E-3E4628CBC59C}"/>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40" name="Group 39">
              <a:extLst>
                <a:ext uri="{FF2B5EF4-FFF2-40B4-BE49-F238E27FC236}">
                  <a16:creationId xmlns:a16="http://schemas.microsoft.com/office/drawing/2014/main" id="{B04613B6-A6AA-F732-AB5B-9A390B9F8CAF}"/>
                </a:ext>
              </a:extLst>
            </p:cNvPr>
            <p:cNvGrpSpPr>
              <a:grpSpLocks noChangeAspect="1"/>
            </p:cNvGrpSpPr>
            <p:nvPr/>
          </p:nvGrpSpPr>
          <p:grpSpPr>
            <a:xfrm>
              <a:off x="6648664" y="1997407"/>
              <a:ext cx="77975" cy="186480"/>
              <a:chOff x="2299310" y="1005911"/>
              <a:chExt cx="616379" cy="1474091"/>
            </a:xfrm>
            <a:solidFill>
              <a:srgbClr val="404B5B"/>
            </a:solidFill>
          </p:grpSpPr>
          <p:sp>
            <p:nvSpPr>
              <p:cNvPr id="41" name="Freeform 6">
                <a:extLst>
                  <a:ext uri="{FF2B5EF4-FFF2-40B4-BE49-F238E27FC236}">
                    <a16:creationId xmlns:a16="http://schemas.microsoft.com/office/drawing/2014/main" id="{56D1337C-EC5B-2593-D885-27085D3AE60D}"/>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3" name="Freeform 7">
                <a:extLst>
                  <a:ext uri="{FF2B5EF4-FFF2-40B4-BE49-F238E27FC236}">
                    <a16:creationId xmlns:a16="http://schemas.microsoft.com/office/drawing/2014/main" id="{F48CAA8D-FCC2-A076-DDFB-5D68ED0514FE}"/>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nvGrpSpPr>
          <p:cNvPr id="8" name="Group 7">
            <a:extLst>
              <a:ext uri="{FF2B5EF4-FFF2-40B4-BE49-F238E27FC236}">
                <a16:creationId xmlns:a16="http://schemas.microsoft.com/office/drawing/2014/main" id="{8033CB0A-5813-4DE3-F94F-6D5DBFCA6667}"/>
              </a:ext>
            </a:extLst>
          </p:cNvPr>
          <p:cNvGrpSpPr/>
          <p:nvPr/>
        </p:nvGrpSpPr>
        <p:grpSpPr>
          <a:xfrm>
            <a:off x="10045971" y="4879985"/>
            <a:ext cx="2119235" cy="1978015"/>
            <a:chOff x="7888092" y="4884265"/>
            <a:chExt cx="2119235" cy="1978015"/>
          </a:xfrm>
          <a:effectLst>
            <a:outerShdw blurRad="50800" dist="38100" dir="8100000" sx="104000" sy="104000" algn="tr" rotWithShape="0">
              <a:prstClr val="black">
                <a:alpha val="40000"/>
              </a:prstClr>
            </a:outerShdw>
          </a:effectLst>
        </p:grpSpPr>
        <p:sp>
          <p:nvSpPr>
            <p:cNvPr id="6" name="Flowchart: Connector 5">
              <a:extLst>
                <a:ext uri="{FF2B5EF4-FFF2-40B4-BE49-F238E27FC236}">
                  <a16:creationId xmlns:a16="http://schemas.microsoft.com/office/drawing/2014/main" id="{BC6A0439-1520-CE8E-57ED-63502D3C8F8A}"/>
                </a:ext>
              </a:extLst>
            </p:cNvPr>
            <p:cNvSpPr/>
            <p:nvPr/>
          </p:nvSpPr>
          <p:spPr>
            <a:xfrm>
              <a:off x="7888092" y="4884265"/>
              <a:ext cx="2119235" cy="1978015"/>
            </a:xfrm>
            <a:prstGeom prst="flowChartConnector">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dirty="0"/>
            </a:p>
          </p:txBody>
        </p:sp>
        <p:pic>
          <p:nvPicPr>
            <p:cNvPr id="4" name="Picture 3" descr="A group of people sitting next to a clipboard&#10;&#10;AI-generated content may be incorrect.">
              <a:extLst>
                <a:ext uri="{FF2B5EF4-FFF2-40B4-BE49-F238E27FC236}">
                  <a16:creationId xmlns:a16="http://schemas.microsoft.com/office/drawing/2014/main" id="{052E9E1C-DC3E-5E48-FB4F-594A7DB2FE76}"/>
                </a:ext>
              </a:extLst>
            </p:cNvPr>
            <p:cNvPicPr>
              <a:picLocks noChangeAspect="1"/>
            </p:cNvPicPr>
            <p:nvPr/>
          </p:nvPicPr>
          <p:blipFill>
            <a:blip r:embed="rId4">
              <a:extLst>
                <a:ext uri="{28A0092B-C50C-407E-A947-70E740481C1C}">
                  <a14:useLocalDpi xmlns:a14="http://schemas.microsoft.com/office/drawing/2010/main" val="0"/>
                </a:ext>
              </a:extLst>
            </a:blip>
            <a:srcRect l="2228" r="5963"/>
            <a:stretch/>
          </p:blipFill>
          <p:spPr>
            <a:xfrm>
              <a:off x="8051565" y="5094614"/>
              <a:ext cx="1792288" cy="1557316"/>
            </a:xfrm>
            <a:prstGeom prst="rect">
              <a:avLst/>
            </a:prstGeom>
          </p:spPr>
        </p:pic>
      </p:grpSp>
      <p:pic>
        <p:nvPicPr>
          <p:cNvPr id="10" name="Picture 3" descr="NHS 10mm - RGB Blue">
            <a:extLst>
              <a:ext uri="{FF2B5EF4-FFF2-40B4-BE49-F238E27FC236}">
                <a16:creationId xmlns:a16="http://schemas.microsoft.com/office/drawing/2014/main" id="{3C57BF5A-83D7-F03F-9B16-10FE401682D5}"/>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E557D82F-2474-2105-7C51-311C8510DA57}"/>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3093522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3AA62F-36B2-531C-1646-5F59CF9262B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077F5EBE-9F7A-5364-4B3F-CFC9F24141A2}"/>
              </a:ext>
            </a:extLst>
          </p:cNvPr>
          <p:cNvSpPr>
            <a:spLocks noGrp="1"/>
          </p:cNvSpPr>
          <p:nvPr>
            <p:ph type="title"/>
          </p:nvPr>
        </p:nvSpPr>
        <p:spPr>
          <a:xfrm>
            <a:off x="378230" y="557146"/>
            <a:ext cx="11417697" cy="654856"/>
          </a:xfrm>
        </p:spPr>
        <p:txBody>
          <a:bodyPr>
            <a:normAutofit/>
          </a:bodyPr>
          <a:lstStyle/>
          <a:p>
            <a:r>
              <a:rPr lang="en-US" sz="2000" dirty="0"/>
              <a:t>Best and worst performance relative to the national average: parents and carers’ questions</a:t>
            </a:r>
            <a:endParaRPr lang="en-GB" sz="2000" dirty="0"/>
          </a:p>
        </p:txBody>
      </p:sp>
      <p:sp>
        <p:nvSpPr>
          <p:cNvPr id="68" name="TextBox 67">
            <a:extLst>
              <a:ext uri="{FF2B5EF4-FFF2-40B4-BE49-F238E27FC236}">
                <a16:creationId xmlns:a16="http://schemas.microsoft.com/office/drawing/2014/main" id="{343BB231-9203-F2AA-7179-B7586A5FB9F5}"/>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id="{B2D1F8B1-D845-5629-65ED-9056429BA5C8}"/>
              </a:ext>
              <a:ext uri="{C183D7F6-B498-43B3-948B-1728B52AA6E4}">
                <adec:decorative xmlns:adec="http://schemas.microsoft.com/office/drawing/2017/decorative"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id="{968E43A4-BE19-C732-B818-FE920D3FF064}"/>
              </a:ext>
            </a:extLst>
          </p:cNvPr>
          <p:cNvGraphicFramePr/>
          <p:nvPr>
            <p:extLst>
              <p:ext uri="{D42A27DB-BD31-4B8C-83A1-F6EECF244321}">
                <p14:modId xmlns:p14="http://schemas.microsoft.com/office/powerpoint/2010/main" val="3622962567"/>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id="{82D0B17D-B8F7-AA0B-3586-D484FF206826}"/>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id="{2A51B75A-ED0B-08C4-E9A4-F3DC00D20EBE}"/>
              </a:ext>
            </a:extLst>
          </p:cNvPr>
          <p:cNvGraphicFramePr/>
          <p:nvPr>
            <p:extLst>
              <p:ext uri="{D42A27DB-BD31-4B8C-83A1-F6EECF244321}">
                <p14:modId xmlns:p14="http://schemas.microsoft.com/office/powerpoint/2010/main" val="2488532161"/>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2DF6BAA1-C208-7BA6-84F3-644BACE67369}"/>
              </a:ext>
              <a:ext uri="{C183D7F6-B498-43B3-948B-1728B52AA6E4}">
                <adec:decorative xmlns:adec="http://schemas.microsoft.com/office/drawing/2017/decorative"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id="{9B687A2C-4526-776A-ACAF-C5B3707BA6AA}"/>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3A1F5106-993F-7260-F97F-AB926E60F36A}"/>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F26A3F5C-C584-4E17-C0F2-7DDFBCFB9E51}"/>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8ABC429F-47C5-3B84-662D-9AEC56EA5140}"/>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9EFADF04-52E2-743E-94EA-442D32E46118}"/>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id="{CD326E66-A889-EDC7-0A75-1EDBC3D9FC8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id="{C7179E39-0A1F-A1D6-2A2C-7C2A63BA24C8}"/>
              </a:ext>
            </a:extLst>
          </p:cNvPr>
          <p:cNvGraphicFramePr>
            <a:graphicFrameLocks noGrp="1"/>
          </p:cNvGraphicFramePr>
          <p:nvPr>
            <p:extLst>
              <p:ext uri="{D42A27DB-BD31-4B8C-83A1-F6EECF244321}">
                <p14:modId xmlns:p14="http://schemas.microsoft.com/office/powerpoint/2010/main" val="3639522408"/>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p55. Was hospital food available for your child outside of mealtimes?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p30_1. Did any of the following bother your child while you were in the waiting area? How long my child had to wait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Facilities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p58. Overall, how would you rate your access to hot drinks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5 Hospital food</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p54. Was there enough choice of hospital food for your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p30_7. Did any of the following bother your child while you were in the waiting area? Nothing bothered my child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id="{355741BC-EBE6-3561-5BA7-923AE9663B67}"/>
              </a:ext>
            </a:extLst>
          </p:cNvPr>
          <p:cNvGraphicFramePr>
            <a:graphicFrameLocks noGrp="1"/>
          </p:cNvGraphicFramePr>
          <p:nvPr>
            <p:extLst>
              <p:ext uri="{D42A27DB-BD31-4B8C-83A1-F6EECF244321}">
                <p14:modId xmlns:p14="http://schemas.microsoft.com/office/powerpoint/2010/main" val="3863824401"/>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p46. Did staff play with your child or do any activities with them while they were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Pain</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p61. If your child felt pain while at hospital, did staff do everything they could to help them?</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p66. Did staff give you any written information about caring for your child to take home with you?</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Being looked after in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p43. Were staff available when your child needed attention?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The waiting area</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p30_5. Did any of the following bother your child while you were in the waiting area? Not knowing what was happening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extBox 11">
            <a:extLst>
              <a:ext uri="{FF2B5EF4-FFF2-40B4-BE49-F238E27FC236}">
                <a16:creationId xmlns:a16="http://schemas.microsoft.com/office/drawing/2014/main" id="{087FC9E3-7BCB-D02B-C2C9-7AD75CE033E8}"/>
              </a:ext>
              <a:ext uri="{C183D7F6-B498-43B3-948B-1728B52AA6E4}">
                <adec:decorative xmlns:adec="http://schemas.microsoft.com/office/drawing/2017/decorative"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id="{2E7EEA22-C9B0-E34D-8BF1-84D8127C40C0}"/>
              </a:ext>
              <a:ext uri="{C183D7F6-B498-43B3-948B-1728B52AA6E4}">
                <adec:decorative xmlns:adec="http://schemas.microsoft.com/office/drawing/2017/decorative"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id="{5C3B0BDD-A4DC-1290-8536-540214C4AE81}"/>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75B790BC-A0E4-FF06-F23B-12DF5E8E469D}"/>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C114E090-C7CF-D6AD-18C3-B612536D6CA5}"/>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1F936E08-2131-E0C1-9534-489045D59799}"/>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88338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DB227-9B80-390E-FD81-5863FAC946E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9CCC373B-1728-BE3B-602B-2C469980A6B5}"/>
              </a:ext>
            </a:extLst>
          </p:cNvPr>
          <p:cNvPicPr>
            <a:picLocks noChangeAspect="1"/>
          </p:cNvPicPr>
          <p:nvPr/>
        </p:nvPicPr>
        <p:blipFill>
          <a:blip r:embed="rId3">
            <a:alphaModFix amt="50000"/>
          </a:blip>
          <a:srcRect t="14489" r="11878" b="28300"/>
          <a:stretch/>
        </p:blipFill>
        <p:spPr>
          <a:xfrm>
            <a:off x="0" y="0"/>
            <a:ext cx="12192000" cy="5910096"/>
          </a:xfrm>
          <a:prstGeom prst="rect">
            <a:avLst/>
          </a:prstGeom>
        </p:spPr>
      </p:pic>
      <p:sp>
        <p:nvSpPr>
          <p:cNvPr id="21" name="Title 6">
            <a:extLst>
              <a:ext uri="{FF2B5EF4-FFF2-40B4-BE49-F238E27FC236}">
                <a16:creationId xmlns:a16="http://schemas.microsoft.com/office/drawing/2014/main" id="{B3461AA0-F7ED-F423-55C0-E9E0490DC15A}"/>
              </a:ext>
            </a:extLst>
          </p:cNvPr>
          <p:cNvSpPr txBox="1">
            <a:spLocks/>
          </p:cNvSpPr>
          <p:nvPr/>
        </p:nvSpPr>
        <p:spPr>
          <a:xfrm>
            <a:off x="903304" y="2024038"/>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kumimoji="0" lang="en-GB" sz="1800" b="1" i="0" u="none" strike="noStrike" kern="1200" cap="none" spc="0" normalizeH="0" baseline="0" noProof="0" dirty="0">
                <a:ln>
                  <a:noFill/>
                </a:ln>
                <a:solidFill>
                  <a:srgbClr val="005EB8"/>
                </a:solidFill>
                <a:effectLst/>
                <a:uLnTx/>
                <a:uFillTx/>
                <a:latin typeface="Arial"/>
                <a:ea typeface="+mj-ea"/>
                <a:cs typeface="+mj-cs"/>
              </a:rPr>
              <a:t>parents and carers</a:t>
            </a:r>
            <a:r>
              <a:rPr kumimoji="0" lang="en-GB" sz="1800" b="1" i="0" u="none" strike="noStrike" kern="1200" cap="none" spc="0" normalizeH="0" baseline="0" noProof="0" dirty="0">
                <a:ln>
                  <a:noFill/>
                </a:ln>
                <a:solidFill>
                  <a:prstClr val="black"/>
                </a:solidFill>
                <a:effectLst/>
                <a:uLnTx/>
                <a:uFillTx/>
                <a:latin typeface="Arial"/>
                <a:ea typeface="+mj-ea"/>
                <a:cs typeface="+mj-cs"/>
              </a:rPr>
              <a:t> 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7" name="Title 6">
            <a:extLst>
              <a:ext uri="{FF2B5EF4-FFF2-40B4-BE49-F238E27FC236}">
                <a16:creationId xmlns:a16="http://schemas.microsoft.com/office/drawing/2014/main" id="{1FE5A316-96DD-BD87-A78E-C6D5EBDB5B0A}"/>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Children and Young People’s Patient Experience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id="{700A45FE-B92D-AB9E-BA0E-4A1D9DCC9CF6}"/>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Northern Lincolnshire and Goole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id="{A3878E1D-C2E7-4899-2514-754A49CA2377}"/>
              </a:ext>
            </a:extLst>
          </p:cNvPr>
          <p:cNvSpPr txBox="1">
            <a:spLocks/>
          </p:cNvSpPr>
          <p:nvPr/>
        </p:nvSpPr>
        <p:spPr>
          <a:xfrm>
            <a:off x="441188" y="2417712"/>
            <a:ext cx="5302770" cy="2680203"/>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200" b="1" i="0" u="none" strike="noStrike" kern="1200" cap="none" spc="0" normalizeH="0" baseline="0" noProof="0">
                <a:ln>
                  <a:noFill/>
                </a:ln>
                <a:solidFill>
                  <a:prstClr val="black"/>
                </a:solidFill>
                <a:effectLst/>
                <a:uLnTx/>
                <a:uFillTx/>
                <a:latin typeface="Arial"/>
                <a:ea typeface="+mj-ea"/>
                <a:cs typeface="+mj-cs"/>
              </a:rPr>
              <a:t>Hospital food</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having access to hospital food outside of mealtimes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 </a:t>
            </a:r>
            <a:r>
              <a:rPr kumimoji="0" lang="en-GB" sz="1200" b="0" i="0" u="none" strike="noStrike" kern="1200" cap="none" spc="0" normalizeH="0" baseline="0" noProof="0">
                <a:ln>
                  <a:noFill/>
                </a:ln>
                <a:solidFill>
                  <a:prstClr val="black"/>
                </a:solidFill>
                <a:effectLst/>
                <a:uLnTx/>
                <a:uFillTx/>
                <a:latin typeface="Arial"/>
                <a:ea typeface="+mj-ea"/>
                <a:cs typeface="+mj-cs"/>
              </a:rPr>
              <a:t>Children experiencing reasonable waiting times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Facilities: </a:t>
            </a:r>
            <a:r>
              <a:rPr lang="en-GB" sz="1200" b="0">
                <a:solidFill>
                  <a:prstClr val="black"/>
                </a:solidFill>
                <a:latin typeface="Arial"/>
              </a:rPr>
              <a:t>Parents / carers having good access to hot drinks in hospital</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Hospital food: </a:t>
            </a:r>
            <a:r>
              <a:rPr lang="en-GB" sz="1200" b="0">
                <a:solidFill>
                  <a:prstClr val="black"/>
                </a:solidFill>
                <a:latin typeface="Arial"/>
              </a:rPr>
              <a:t>Children having enough choice of hospital food</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Children not feeling bothered by anything in waiting areas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2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id="{20373683-FA37-9608-9B33-9EA635F623FC}"/>
              </a:ext>
            </a:extLst>
          </p:cNvPr>
          <p:cNvSpPr txBox="1">
            <a:spLocks/>
          </p:cNvSpPr>
          <p:nvPr/>
        </p:nvSpPr>
        <p:spPr>
          <a:xfrm>
            <a:off x="6949499" y="2005545"/>
            <a:ext cx="5302768" cy="285193"/>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a:t>
            </a:r>
            <a:r>
              <a:rPr kumimoji="0" lang="en-GB" sz="1800" b="1" i="0" u="none" strike="noStrike" kern="1200" cap="none" spc="0" normalizeH="0" noProof="0" dirty="0">
                <a:ln>
                  <a:noFill/>
                </a:ln>
                <a:solidFill>
                  <a:srgbClr val="005EB8"/>
                </a:solidFill>
                <a:effectLst/>
                <a:uLnTx/>
                <a:uFillTx/>
                <a:latin typeface="Arial"/>
                <a:ea typeface="+mj-ea"/>
                <a:cs typeface="+mj-cs"/>
              </a:rPr>
              <a:t>parents and carers </a:t>
            </a:r>
            <a:r>
              <a:rPr kumimoji="0" lang="en-GB" sz="1800" b="1" i="0" u="none" strike="noStrike" kern="1200" cap="none" spc="0" normalizeH="0" noProof="0" dirty="0">
                <a:ln>
                  <a:noFill/>
                </a:ln>
                <a:solidFill>
                  <a:schemeClr val="tx1"/>
                </a:solidFill>
                <a:effectLst/>
                <a:uLnTx/>
                <a:uFillTx/>
                <a:latin typeface="Arial"/>
                <a:ea typeface="+mj-ea"/>
                <a:cs typeface="+mj-cs"/>
              </a:rPr>
              <a:t>reported </a:t>
            </a: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noProof="0" dirty="0">
                <a:ln>
                  <a:noFill/>
                </a:ln>
                <a:solidFill>
                  <a:schemeClr val="tx1"/>
                </a:solidFill>
                <a:effectLst/>
                <a:uLnTx/>
                <a:uFillTx/>
                <a:latin typeface="Arial"/>
                <a:ea typeface="+mj-ea"/>
                <a:cs typeface="+mj-cs"/>
              </a:rPr>
              <a:t>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id="{4BE0522B-7960-BCF9-B785-C9FFEBBAD733}"/>
              </a:ext>
            </a:extLst>
          </p:cNvPr>
          <p:cNvSpPr txBox="1">
            <a:spLocks/>
          </p:cNvSpPr>
          <p:nvPr/>
        </p:nvSpPr>
        <p:spPr>
          <a:xfrm>
            <a:off x="6448044" y="2417712"/>
            <a:ext cx="5302770" cy="2680203"/>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a:t>
            </a:r>
            <a:r>
              <a:rPr kumimoji="0" lang="en-GB" sz="1200" i="0" u="none" strike="noStrike" kern="1200" cap="none" spc="0" normalizeH="0" baseline="0" noProof="0">
                <a:ln>
                  <a:noFill/>
                </a:ln>
                <a:solidFill>
                  <a:prstClr val="black"/>
                </a:solidFill>
                <a:effectLst/>
                <a:uLnTx/>
                <a:uFillTx/>
                <a:latin typeface="Arial"/>
                <a:ea typeface="+mj-ea"/>
                <a:cs typeface="+mj-cs"/>
              </a:rPr>
              <a:t>:</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prstClr val="black"/>
                </a:solidFill>
                <a:latin typeface="Arial"/>
              </a:rPr>
              <a:t>Staff providing activities for children during hospital stays</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Pain: </a:t>
            </a:r>
            <a:r>
              <a:rPr kumimoji="0" lang="en-GB" sz="1200" b="0" i="0" u="none" strike="noStrike" kern="1200" cap="none" spc="0" normalizeH="0" baseline="0" noProof="0">
                <a:ln>
                  <a:noFill/>
                </a:ln>
                <a:solidFill>
                  <a:prstClr val="black"/>
                </a:solidFill>
                <a:effectLst/>
                <a:uLnTx/>
                <a:uFillTx/>
                <a:latin typeface="Arial"/>
                <a:ea typeface="+mj-ea"/>
                <a:cs typeface="+mj-cs"/>
              </a:rPr>
              <a:t>Staff providing effective pain management for children and young people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Leaving hospital: </a:t>
            </a:r>
            <a:r>
              <a:rPr lang="en-GB" sz="1200" b="0" noProof="0">
                <a:solidFill>
                  <a:prstClr val="black"/>
                </a:solidFill>
                <a:latin typeface="Arial"/>
              </a:rPr>
              <a:t>Parents / carers receiving written information about care at home</a:t>
            </a:r>
            <a:endParaRPr kumimoji="0" lang="en-GB" sz="12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Being looked after in hospital: </a:t>
            </a:r>
            <a:r>
              <a:rPr lang="en-GB" sz="1200" b="0">
                <a:solidFill>
                  <a:prstClr val="black"/>
                </a:solidFill>
                <a:latin typeface="Arial"/>
              </a:rPr>
              <a:t>Staff being available when children and young people need attention</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00">
                <a:solidFill>
                  <a:prstClr val="black"/>
                </a:solidFill>
                <a:latin typeface="Arial"/>
              </a:rPr>
              <a:t>The waiting area:</a:t>
            </a:r>
            <a:r>
              <a:rPr kumimoji="0" lang="en-GB" sz="1200" b="0" i="0" u="none" strike="noStrike" kern="1200" cap="none" spc="0" normalizeH="0" baseline="0" noProof="0">
                <a:ln>
                  <a:noFill/>
                </a:ln>
                <a:solidFill>
                  <a:prstClr val="black"/>
                </a:solidFill>
                <a:effectLst/>
                <a:uLnTx/>
                <a:uFillTx/>
                <a:latin typeface="Arial"/>
                <a:ea typeface="+mj-ea"/>
                <a:cs typeface="+mj-cs"/>
              </a:rPr>
              <a:t> </a:t>
            </a:r>
            <a:r>
              <a:rPr lang="en-GB" sz="1200" b="0">
                <a:solidFill>
                  <a:schemeClr val="tx1"/>
                </a:solidFill>
                <a:latin typeface="Arial" panose="020B0604020202020204" pitchFamily="34" charset="0"/>
                <a:cs typeface="Arial" panose="020B0604020202020204" pitchFamily="34" charset="0"/>
              </a:rPr>
              <a:t>Children being kept informed while in waiting areas</a:t>
            </a:r>
            <a:endParaRPr kumimoji="0" lang="en-GB" sz="12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id="{4C8727BA-F32D-1D9B-8851-553A7C2D15AB}"/>
              </a:ext>
            </a:extLst>
          </p:cNvPr>
          <p:cNvSpPr/>
          <p:nvPr/>
        </p:nvSpPr>
        <p:spPr>
          <a:xfrm>
            <a:off x="400996" y="5107688"/>
            <a:ext cx="9341700" cy="830997"/>
          </a:xfrm>
          <a:prstGeom prst="rect">
            <a:avLst/>
          </a:prstGeom>
        </p:spPr>
        <p:txBody>
          <a:bodyPr wrap="square">
            <a:spAutoFit/>
          </a:bodyPr>
          <a:lstStyle/>
          <a:p>
            <a:r>
              <a:rPr lang="en-US" sz="1200" dirty="0">
                <a:latin typeface="Arial" panose="020B0604020202020204" pitchFamily="34" charset="0"/>
                <a:cs typeface="Arial" panose="020B0604020202020204" pitchFamily="34" charset="0"/>
              </a:rPr>
              <a:t>These questions are based on responses from </a:t>
            </a:r>
            <a:r>
              <a:rPr lang="en-US" sz="1200" b="1" dirty="0">
                <a:latin typeface="Arial" panose="020B0604020202020204" pitchFamily="34" charset="0"/>
                <a:cs typeface="Arial" panose="020B0604020202020204" pitchFamily="34" charset="0"/>
              </a:rPr>
              <a:t>parents and carers </a:t>
            </a:r>
            <a:r>
              <a:rPr lang="en-US" sz="1200" dirty="0">
                <a:latin typeface="Arial" panose="020B0604020202020204" pitchFamily="34" charset="0"/>
                <a:cs typeface="Arial" panose="020B0604020202020204" pitchFamily="34" charset="0"/>
              </a:rPr>
              <a:t>and are calculated by comparing your trust’s results to the national average.</a:t>
            </a:r>
            <a:r>
              <a:rPr lang="en-GB" sz="1200" dirty="0">
                <a:latin typeface="Arial" panose="020B0604020202020204" pitchFamily="34" charset="0"/>
                <a:cs typeface="Arial" panose="020B0604020202020204" pitchFamily="34" charset="0"/>
              </a:rPr>
              <a:t>“Where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id="{F0B29C59-F323-15FB-CE28-39ED97E135C4}"/>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4E3983A7-DC21-55A6-4E98-F11629C9B0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13</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id="{C49D0130-B458-33E7-792A-F08A287E208B}"/>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children and young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discharged from an NHS acute hospital between 1 March 2024 and 31 May 2024</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August and December</a:t>
            </a:r>
            <a:r>
              <a:rPr lang="en-GB" sz="1000" dirty="0">
                <a:solidFill>
                  <a:prstClr val="white"/>
                </a:solidFill>
                <a:latin typeface="Arial" panose="020B0604020202020204" pitchFamily="34" charset="0"/>
                <a:cs typeface="Arial" panose="020B0604020202020204" pitchFamily="34" charset="0"/>
              </a:rPr>
              <a:t> 2024,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a:solidFill>
                  <a:prstClr val="white"/>
                </a:solidFill>
                <a:latin typeface="Arial" panose="020B0604020202020204" pitchFamily="34" charset="0"/>
                <a:ea typeface="Arial" panose="020B0604020202020204" pitchFamily="34" charset="0"/>
                <a:cs typeface="Arial" panose="020B0604020202020204" pitchFamily="34" charset="0"/>
              </a:rPr>
              <a:t>154</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patients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grpSp>
        <p:nvGrpSpPr>
          <p:cNvPr id="51" name="Group 50">
            <a:extLst>
              <a:ext uri="{FF2B5EF4-FFF2-40B4-BE49-F238E27FC236}">
                <a16:creationId xmlns:a16="http://schemas.microsoft.com/office/drawing/2014/main" id="{3FE93364-1D14-4E38-1F4D-E028ED883422}"/>
              </a:ext>
            </a:extLst>
          </p:cNvPr>
          <p:cNvGrpSpPr/>
          <p:nvPr/>
        </p:nvGrpSpPr>
        <p:grpSpPr>
          <a:xfrm>
            <a:off x="6448044" y="1857298"/>
            <a:ext cx="417411" cy="417411"/>
            <a:chOff x="420063" y="1873327"/>
            <a:chExt cx="417411" cy="417411"/>
          </a:xfrm>
        </p:grpSpPr>
        <p:sp>
          <p:nvSpPr>
            <p:cNvPr id="23" name="Oval 22">
              <a:extLst>
                <a:ext uri="{FF2B5EF4-FFF2-40B4-BE49-F238E27FC236}">
                  <a16:creationId xmlns:a16="http://schemas.microsoft.com/office/drawing/2014/main" id="{79DF29C6-B9F4-EAD3-6389-C87EB0220079}"/>
                </a:ext>
              </a:extLst>
            </p:cNvPr>
            <p:cNvSpPr/>
            <p:nvPr/>
          </p:nvSpPr>
          <p:spPr>
            <a:xfrm>
              <a:off x="420063" y="187332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6" name="Group 25">
              <a:extLst>
                <a:ext uri="{FF2B5EF4-FFF2-40B4-BE49-F238E27FC236}">
                  <a16:creationId xmlns:a16="http://schemas.microsoft.com/office/drawing/2014/main" id="{9BC714C1-3B9A-2D68-226B-FEC9D9040BBA}"/>
                </a:ext>
              </a:extLst>
            </p:cNvPr>
            <p:cNvGrpSpPr>
              <a:grpSpLocks noChangeAspect="1"/>
            </p:cNvGrpSpPr>
            <p:nvPr/>
          </p:nvGrpSpPr>
          <p:grpSpPr>
            <a:xfrm>
              <a:off x="629156" y="1952758"/>
              <a:ext cx="108109" cy="258548"/>
              <a:chOff x="2556882" y="1052612"/>
              <a:chExt cx="616378" cy="1474091"/>
            </a:xfrm>
            <a:solidFill>
              <a:srgbClr val="404B5B"/>
            </a:solidFill>
          </p:grpSpPr>
          <p:sp>
            <p:nvSpPr>
              <p:cNvPr id="27" name="Freeform 6">
                <a:extLst>
                  <a:ext uri="{FF2B5EF4-FFF2-40B4-BE49-F238E27FC236}">
                    <a16:creationId xmlns:a16="http://schemas.microsoft.com/office/drawing/2014/main" id="{D7D39E59-C1B4-6FA5-FA34-C5A2C6353051}"/>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28" name="Freeform 7">
                <a:extLst>
                  <a:ext uri="{FF2B5EF4-FFF2-40B4-BE49-F238E27FC236}">
                    <a16:creationId xmlns:a16="http://schemas.microsoft.com/office/drawing/2014/main" id="{1941DF24-313D-E10D-772A-BB9201850E28}"/>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0" name="Group 49">
              <a:extLst>
                <a:ext uri="{FF2B5EF4-FFF2-40B4-BE49-F238E27FC236}">
                  <a16:creationId xmlns:a16="http://schemas.microsoft.com/office/drawing/2014/main" id="{263DEF28-0730-BBF9-C92D-73603B9DD3A9}"/>
                </a:ext>
              </a:extLst>
            </p:cNvPr>
            <p:cNvGrpSpPr/>
            <p:nvPr/>
          </p:nvGrpSpPr>
          <p:grpSpPr>
            <a:xfrm>
              <a:off x="513755" y="1952758"/>
              <a:ext cx="108109" cy="258548"/>
              <a:chOff x="470337" y="1952758"/>
              <a:chExt cx="108109" cy="258548"/>
            </a:xfrm>
          </p:grpSpPr>
          <p:sp>
            <p:nvSpPr>
              <p:cNvPr id="48" name="Freeform 6">
                <a:extLst>
                  <a:ext uri="{FF2B5EF4-FFF2-40B4-BE49-F238E27FC236}">
                    <a16:creationId xmlns:a16="http://schemas.microsoft.com/office/drawing/2014/main" id="{783EA3FC-534D-DF36-4EF6-31C0B2277868}"/>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49" name="Freeform 7">
                <a:extLst>
                  <a:ext uri="{FF2B5EF4-FFF2-40B4-BE49-F238E27FC236}">
                    <a16:creationId xmlns:a16="http://schemas.microsoft.com/office/drawing/2014/main" id="{7F184140-6A6A-5422-E974-70BB7BC30686}"/>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sp>
        <p:nvSpPr>
          <p:cNvPr id="53" name="Oval 52">
            <a:extLst>
              <a:ext uri="{FF2B5EF4-FFF2-40B4-BE49-F238E27FC236}">
                <a16:creationId xmlns:a16="http://schemas.microsoft.com/office/drawing/2014/main" id="{44C038AD-4953-2489-53FF-720B4135F4CF}"/>
              </a:ext>
            </a:extLst>
          </p:cNvPr>
          <p:cNvSpPr/>
          <p:nvPr/>
        </p:nvSpPr>
        <p:spPr>
          <a:xfrm>
            <a:off x="401849" y="18870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60" name="Group 59">
            <a:extLst>
              <a:ext uri="{FF2B5EF4-FFF2-40B4-BE49-F238E27FC236}">
                <a16:creationId xmlns:a16="http://schemas.microsoft.com/office/drawing/2014/main" id="{53075E97-1340-DC9B-9CAC-841A176720DB}"/>
              </a:ext>
            </a:extLst>
          </p:cNvPr>
          <p:cNvGrpSpPr/>
          <p:nvPr/>
        </p:nvGrpSpPr>
        <p:grpSpPr>
          <a:xfrm>
            <a:off x="498799" y="1966504"/>
            <a:ext cx="223510" cy="258548"/>
            <a:chOff x="495541" y="1966504"/>
            <a:chExt cx="223510" cy="258548"/>
          </a:xfrm>
        </p:grpSpPr>
        <p:grpSp>
          <p:nvGrpSpPr>
            <p:cNvPr id="54" name="Group 53">
              <a:extLst>
                <a:ext uri="{FF2B5EF4-FFF2-40B4-BE49-F238E27FC236}">
                  <a16:creationId xmlns:a16="http://schemas.microsoft.com/office/drawing/2014/main" id="{F64A719A-DFD8-9494-B589-07C153998085}"/>
                </a:ext>
              </a:extLst>
            </p:cNvPr>
            <p:cNvGrpSpPr>
              <a:grpSpLocks noChangeAspect="1"/>
            </p:cNvGrpSpPr>
            <p:nvPr/>
          </p:nvGrpSpPr>
          <p:grpSpPr>
            <a:xfrm>
              <a:off x="610942" y="1966504"/>
              <a:ext cx="108109" cy="258548"/>
              <a:chOff x="2556882" y="1052612"/>
              <a:chExt cx="616378" cy="1474091"/>
            </a:xfrm>
            <a:solidFill>
              <a:srgbClr val="404B5B"/>
            </a:solidFill>
          </p:grpSpPr>
          <p:sp>
            <p:nvSpPr>
              <p:cNvPr id="58" name="Freeform 6">
                <a:extLst>
                  <a:ext uri="{FF2B5EF4-FFF2-40B4-BE49-F238E27FC236}">
                    <a16:creationId xmlns:a16="http://schemas.microsoft.com/office/drawing/2014/main" id="{4D2864FC-B8AF-93F8-C8B3-5BB89305D5A3}"/>
                  </a:ext>
                </a:extLst>
              </p:cNvPr>
              <p:cNvSpPr>
                <a:spLocks/>
              </p:cNvSpPr>
              <p:nvPr/>
            </p:nvSpPr>
            <p:spPr bwMode="auto">
              <a:xfrm>
                <a:off x="2556882" y="1378739"/>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9" name="Freeform 7">
                <a:extLst>
                  <a:ext uri="{FF2B5EF4-FFF2-40B4-BE49-F238E27FC236}">
                    <a16:creationId xmlns:a16="http://schemas.microsoft.com/office/drawing/2014/main" id="{471EAC7D-A6AD-78CB-5F89-7EAB15965FAB}"/>
                  </a:ext>
                </a:extLst>
              </p:cNvPr>
              <p:cNvSpPr>
                <a:spLocks/>
              </p:cNvSpPr>
              <p:nvPr/>
            </p:nvSpPr>
            <p:spPr bwMode="auto">
              <a:xfrm>
                <a:off x="2712121" y="1052612"/>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55" name="Group 54">
              <a:extLst>
                <a:ext uri="{FF2B5EF4-FFF2-40B4-BE49-F238E27FC236}">
                  <a16:creationId xmlns:a16="http://schemas.microsoft.com/office/drawing/2014/main" id="{2C68DAED-7669-8EB6-48D9-228AF9303CFB}"/>
                </a:ext>
              </a:extLst>
            </p:cNvPr>
            <p:cNvGrpSpPr/>
            <p:nvPr/>
          </p:nvGrpSpPr>
          <p:grpSpPr>
            <a:xfrm>
              <a:off x="495541" y="1966504"/>
              <a:ext cx="108109" cy="258548"/>
              <a:chOff x="470337" y="1952758"/>
              <a:chExt cx="108109" cy="258548"/>
            </a:xfrm>
          </p:grpSpPr>
          <p:sp>
            <p:nvSpPr>
              <p:cNvPr id="56" name="Freeform 6">
                <a:extLst>
                  <a:ext uri="{FF2B5EF4-FFF2-40B4-BE49-F238E27FC236}">
                    <a16:creationId xmlns:a16="http://schemas.microsoft.com/office/drawing/2014/main" id="{5FF37F73-F828-641A-18BD-0FF8BC567C92}"/>
                  </a:ext>
                </a:extLst>
              </p:cNvPr>
              <p:cNvSpPr>
                <a:spLocks/>
              </p:cNvSpPr>
              <p:nvPr/>
            </p:nvSpPr>
            <p:spPr bwMode="auto">
              <a:xfrm>
                <a:off x="470337" y="2009959"/>
                <a:ext cx="108109" cy="201347"/>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57" name="Freeform 7">
                <a:extLst>
                  <a:ext uri="{FF2B5EF4-FFF2-40B4-BE49-F238E27FC236}">
                    <a16:creationId xmlns:a16="http://schemas.microsoft.com/office/drawing/2014/main" id="{9664F29B-1AF4-B0D3-0EBA-53FB084C9F2B}"/>
                  </a:ext>
                </a:extLst>
              </p:cNvPr>
              <p:cNvSpPr>
                <a:spLocks/>
              </p:cNvSpPr>
              <p:nvPr/>
            </p:nvSpPr>
            <p:spPr bwMode="auto">
              <a:xfrm>
                <a:off x="497565" y="1952758"/>
                <a:ext cx="53540" cy="53426"/>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pic>
        <p:nvPicPr>
          <p:cNvPr id="4" name="Picture 3" descr="NHS 10mm - RGB Blue">
            <a:extLst>
              <a:ext uri="{FF2B5EF4-FFF2-40B4-BE49-F238E27FC236}">
                <a16:creationId xmlns:a16="http://schemas.microsoft.com/office/drawing/2014/main" id="{43D63801-0536-BE22-F666-D639A405F21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C0B2A45D-3969-662C-BCF8-17E47FD1A591}"/>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spTree>
    <p:extLst>
      <p:ext uri="{BB962C8B-B14F-4D97-AF65-F5344CB8AC3E}">
        <p14:creationId xmlns:p14="http://schemas.microsoft.com/office/powerpoint/2010/main" val="2511937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628769" y="2431488"/>
            <a:ext cx="7785888"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28768" y="2974600"/>
            <a:ext cx="6261889" cy="215898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14</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46E15A9-991E-D860-12FD-1AF3BC10335A}"/>
              </a:ext>
            </a:extLst>
          </p:cNvPr>
          <p:cNvSpPr txBox="1"/>
          <p:nvPr/>
        </p:nvSpPr>
        <p:spPr>
          <a:xfrm>
            <a:off x="741600"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questions are scored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id="{80DFDC09-B9BF-4EA2-8B8A-CE19D491B28C}"/>
              </a:ext>
            </a:extLst>
          </p:cNvPr>
          <p:cNvSpPr/>
          <p:nvPr/>
        </p:nvSpPr>
        <p:spPr>
          <a:xfrm>
            <a:off x="432214" y="1268520"/>
            <a:ext cx="11327572" cy="4955203"/>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c13 “Did staff talk to you in a way you understood?”: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it does not have a clear bearing on the trust’s performance in terms of patient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 </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graph&#10;&#10;AI-generated content may be incorrect.">
            <a:extLst>
              <a:ext uri="{FF2B5EF4-FFF2-40B4-BE49-F238E27FC236}">
                <a16:creationId xmlns:a16="http://schemas.microsoft.com/office/drawing/2014/main" id="{AF5AE127-43A6-F89C-29EB-43F76719EFF7}"/>
              </a:ext>
            </a:extLst>
          </p:cNvPr>
          <p:cNvPicPr>
            <a:picLocks noChangeAspect="1"/>
          </p:cNvPicPr>
          <p:nvPr/>
        </p:nvPicPr>
        <p:blipFill>
          <a:blip r:embed="rId3">
            <a:extLst>
              <a:ext uri="{28A0092B-C50C-407E-A947-70E740481C1C}">
                <a14:useLocalDpi xmlns:a14="http://schemas.microsoft.com/office/drawing/2010/main" val="0"/>
              </a:ext>
            </a:extLst>
          </a:blip>
          <a:srcRect t="2382" b="4463"/>
          <a:stretch/>
        </p:blipFill>
        <p:spPr>
          <a:xfrm>
            <a:off x="6059123" y="4593455"/>
            <a:ext cx="5674133" cy="1890652"/>
          </a:xfrm>
          <a:prstGeom prst="rect">
            <a:avLst/>
          </a:prstGeom>
        </p:spPr>
      </p:pic>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How to interpret scoring and benchmarking in this report</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C8FE1D46-5796-4660-8005-4272491A52FC}"/>
              </a:ext>
            </a:extLst>
          </p:cNvPr>
          <p:cNvSpPr/>
          <p:nvPr/>
        </p:nvSpPr>
        <p:spPr>
          <a:xfrm>
            <a:off x="422156" y="1271578"/>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‘scoring and benchmarking’ section show how the score for your trust compares to the range of scores achieved by all trusts taking part in the survey. The black line shows the score for your trust. The graphs are divided into seven possible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200" b="1" dirty="0">
                <a:solidFill>
                  <a:schemeClr val="bg1"/>
                </a:solidFill>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 section</a:t>
            </a:r>
            <a:r>
              <a:rPr lang="en-GB" sz="12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200" dirty="0">
                <a:latin typeface="Arial" panose="020B0604020202020204" pitchFamily="34" charset="0"/>
                <a:cs typeface="Arial" panose="020B0604020202020204" pitchFamily="34" charset="0"/>
              </a:rPr>
              <a:t>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5E19CDF4-1339-959C-5863-EF7CA2E20606}"/>
              </a:ext>
            </a:extLst>
          </p:cNvPr>
          <p:cNvPicPr>
            <a:picLocks noChangeAspect="1"/>
          </p:cNvPicPr>
          <p:nvPr/>
        </p:nvPicPr>
        <p:blipFill>
          <a:blip r:embed="rId4"/>
          <a:stretch>
            <a:fillRect/>
          </a:stretch>
        </p:blipFill>
        <p:spPr>
          <a:xfrm>
            <a:off x="5995961" y="1831598"/>
            <a:ext cx="5797966" cy="2264541"/>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How to interpret scoring and benchmarking in this report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id="{349E5466-CC81-455D-BF20-84AED778DC5D}"/>
              </a:ext>
            </a:extLst>
          </p:cNvPr>
          <p:cNvSpPr/>
          <p:nvPr/>
        </p:nvSpPr>
        <p:spPr>
          <a:xfrm>
            <a:off x="419970" y="1265802"/>
            <a:ext cx="11327572" cy="329320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defRPr/>
            </a:pPr>
            <a:r>
              <a:rPr lang="en-GB" sz="12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 of responses. </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document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2034F4-7531-9181-7BAB-B35BAA5EFE27}"/>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2425770-E41C-CDDD-4B09-7CE21522235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D9164837-2FF6-F8C2-EE97-0CE7F193292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B8F70B44-ECC2-DE8A-A942-893E0D8EA9B1}"/>
              </a:ext>
            </a:extLst>
          </p:cNvPr>
          <p:cNvSpPr>
            <a:spLocks noGrp="1"/>
          </p:cNvSpPr>
          <p:nvPr>
            <p:ph type="title"/>
          </p:nvPr>
        </p:nvSpPr>
        <p:spPr>
          <a:xfrm>
            <a:off x="515937" y="804050"/>
            <a:ext cx="82035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5E7383B-B41B-588D-84AC-7FCE95893FC1}"/>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1: The waiting area</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50233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The waiting area – Parents and carers’ reports (0 to 7 years)</a:t>
            </a: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p:cNvGraphicFramePr>
            <a:graphicFrameLocks noGrp="1"/>
          </p:cNvGraphicFramePr>
          <p:nvPr>
            <p:extLst>
              <p:ext uri="{D42A27DB-BD31-4B8C-83A1-F6EECF244321}">
                <p14:modId xmlns:p14="http://schemas.microsoft.com/office/powerpoint/2010/main" val="250225207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85030">
                  <a:extLst>
                    <a:ext uri="{9D8B030D-6E8A-4147-A177-3AD203B41FA5}">
                      <a16:colId xmlns:a16="http://schemas.microsoft.com/office/drawing/2014/main" val="20001"/>
                    </a:ext>
                  </a:extLst>
                </a:gridCol>
                <a:gridCol w="770202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402DE36B-A873-5BFC-7A4A-CEF61874541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8B71C40D-0930-A253-6366-FC6A1BA1AA40}"/>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BBC5C73E-1F88-A1F5-5709-ED076BD22EE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A395C9E0-5EFD-823C-C9B1-F1A99DC9879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625870-F3BA-18D1-F00F-2444A923290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A" descr="A bar chart showing the range of section scores for all NHS trusts for Section 1 (Health and social care workers).">
            <a:extLst>
              <a:ext uri="{FF2B5EF4-FFF2-40B4-BE49-F238E27FC236}">
                <a16:creationId xmlns:a16="http://schemas.microsoft.com/office/drawing/2014/main" id="{865F8410-BFE1-2491-8E35-323805DCA672}"/>
              </a:ext>
            </a:extLst>
          </p:cNvPr>
          <p:cNvGraphicFramePr/>
          <p:nvPr>
            <p:extLst>
              <p:ext uri="{D42A27DB-BD31-4B8C-83A1-F6EECF244321}">
                <p14:modId xmlns:p14="http://schemas.microsoft.com/office/powerpoint/2010/main" val="427591961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02C517D6-C7B3-B0D0-24F6-CB629F114C08}"/>
              </a:ext>
            </a:extLst>
          </p:cNvPr>
          <p:cNvGraphicFramePr/>
          <p:nvPr>
            <p:extLst>
              <p:ext uri="{D42A27DB-BD31-4B8C-83A1-F6EECF244321}">
                <p14:modId xmlns:p14="http://schemas.microsoft.com/office/powerpoint/2010/main" val="384140785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90022F3B-23F1-FA62-C292-DFD8858DAE93}"/>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064944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hlinkClick r:id="rId3" action="ppaction://hlinksldjump"/>
            <a:extLst>
              <a:ext uri="{FF2B5EF4-FFF2-40B4-BE49-F238E27FC236}">
                <a16:creationId xmlns:a16="http://schemas.microsoft.com/office/drawing/2014/main" id="{FEE1FA49-2A06-A5A7-059A-AECFAC48E80C}"/>
              </a:ext>
            </a:extLst>
          </p:cNvPr>
          <p:cNvSpPr/>
          <p:nvPr/>
        </p:nvSpPr>
        <p:spPr>
          <a:xfrm>
            <a:off x="3724552" y="3118334"/>
            <a:ext cx="1800000" cy="4594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children and young people</a:t>
            </a:r>
          </a:p>
        </p:txBody>
      </p:sp>
      <p:sp>
        <p:nvSpPr>
          <p:cNvPr id="20" name="Title 6" descr="Contents">
            <a:extLst>
              <a:ext uri="{FF2B5EF4-FFF2-40B4-BE49-F238E27FC236}">
                <a16:creationId xmlns:a16="http://schemas.microsoft.com/office/drawing/2014/main" id="{7010D036-996D-4175-88DE-CD6AD51E5891}"/>
              </a:ext>
            </a:extLst>
          </p:cNvPr>
          <p:cNvSpPr>
            <a:spLocks noGrp="1"/>
          </p:cNvSpPr>
          <p:nvPr>
            <p:ph type="title" idx="4294967295"/>
          </p:nvPr>
        </p:nvSpPr>
        <p:spPr>
          <a:xfrm>
            <a:off x="151273" y="423959"/>
            <a:ext cx="8341964" cy="484188"/>
          </a:xfrm>
        </p:spPr>
        <p:txBody>
          <a:bodyPr>
            <a:normAutofit/>
          </a:bodyPr>
          <a:lstStyle/>
          <a:p>
            <a:r>
              <a:rPr lang="en-GB" sz="2800" b="1" dirty="0">
                <a:solidFill>
                  <a:srgbClr val="6D276A"/>
                </a:solidFill>
                <a:latin typeface="Arial" panose="020B0604020202020204" pitchFamily="34" charset="0"/>
                <a:cs typeface="Arial" panose="020B0604020202020204" pitchFamily="34" charset="0"/>
              </a:rPr>
              <a:t>Contents</a:t>
            </a:r>
          </a:p>
        </p:txBody>
      </p:sp>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51" name="TextBox 50">
            <a:extLst>
              <a:ext uri="{FF2B5EF4-FFF2-40B4-BE49-F238E27FC236}">
                <a16:creationId xmlns:a16="http://schemas.microsoft.com/office/drawing/2014/main" id="{03542A49-0103-4930-9978-26A41BE4D77C}"/>
              </a:ext>
            </a:extLst>
          </p:cNvPr>
          <p:cNvSpPr txBox="1"/>
          <p:nvPr/>
        </p:nvSpPr>
        <p:spPr>
          <a:xfrm>
            <a:off x="296830" y="6082100"/>
            <a:ext cx="11598340"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7" name="Arrow: Right 6">
            <a:extLst>
              <a:ext uri="{FF2B5EF4-FFF2-40B4-BE49-F238E27FC236}">
                <a16:creationId xmlns:a16="http://schemas.microsoft.com/office/drawing/2014/main" id="{969FBB47-27EA-E72A-0FE7-B5A00A0FD08B}"/>
              </a:ext>
              <a:ext uri="{C183D7F6-B498-43B3-948B-1728B52AA6E4}">
                <adec:decorative xmlns:adec="http://schemas.microsoft.com/office/drawing/2017/decorative" val="1"/>
              </a:ext>
            </a:extLst>
          </p:cNvPr>
          <p:cNvSpPr/>
          <p:nvPr/>
        </p:nvSpPr>
        <p:spPr>
          <a:xfrm>
            <a:off x="1113850" y="959447"/>
            <a:ext cx="8772534" cy="362616"/>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descr="Background &amp; methodology&#10;" title="Section 1">
            <a:hlinkClick r:id="rId4" action="ppaction://hlinksldjump"/>
            <a:extLst>
              <a:ext uri="{FF2B5EF4-FFF2-40B4-BE49-F238E27FC236}">
                <a16:creationId xmlns:a16="http://schemas.microsoft.com/office/drawing/2014/main" id="{370AF834-0347-44E5-B067-773DCB2CD1D2}"/>
              </a:ext>
            </a:extLst>
          </p:cNvPr>
          <p:cNvSpPr/>
          <p:nvPr/>
        </p:nvSpPr>
        <p:spPr>
          <a:xfrm>
            <a:off x="1792734" y="869860"/>
            <a:ext cx="1800001" cy="853918"/>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a:t>
            </a:r>
          </a:p>
          <a:p>
            <a:pPr algn="ctr"/>
            <a:r>
              <a:rPr lang="en-GB" sz="1200" b="1" dirty="0">
                <a:latin typeface="Arial" panose="020B0604020202020204" pitchFamily="34" charset="0"/>
                <a:cs typeface="Arial" panose="020B0604020202020204" pitchFamily="34" charset="0"/>
              </a:rPr>
              <a:t>Background and methodology</a:t>
            </a:r>
          </a:p>
        </p:txBody>
      </p:sp>
      <p:sp>
        <p:nvSpPr>
          <p:cNvPr id="3" name="Rectangle 2">
            <a:hlinkClick r:id="rId5" action="ppaction://hlinksldjump"/>
            <a:extLst>
              <a:ext uri="{FF2B5EF4-FFF2-40B4-BE49-F238E27FC236}">
                <a16:creationId xmlns:a16="http://schemas.microsoft.com/office/drawing/2014/main" id="{E59241EA-F44E-C9EA-EFB8-98B7292FFC8B}"/>
              </a:ext>
            </a:extLst>
          </p:cNvPr>
          <p:cNvSpPr/>
          <p:nvPr/>
        </p:nvSpPr>
        <p:spPr>
          <a:xfrm>
            <a:off x="1790020" y="1722750"/>
            <a:ext cx="1800000" cy="37614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600"/>
              </a:spcAft>
            </a:pPr>
            <a:r>
              <a:rPr lang="en-US" sz="1000" dirty="0">
                <a:latin typeface="Arial" panose="020B0604020202020204" pitchFamily="34" charset="0"/>
                <a:cs typeface="Arial" panose="020B0604020202020204" pitchFamily="34" charset="0"/>
              </a:rPr>
              <a:t>Background and methodology</a:t>
            </a:r>
            <a:endParaRPr lang="en-GB" sz="1000" dirty="0">
              <a:latin typeface="Arial" panose="020B0604020202020204" pitchFamily="34" charset="0"/>
              <a:cs typeface="Arial" panose="020B0604020202020204" pitchFamily="34" charset="0"/>
            </a:endParaRPr>
          </a:p>
        </p:txBody>
      </p:sp>
      <p:sp>
        <p:nvSpPr>
          <p:cNvPr id="5" name="Rectangle 4">
            <a:hlinkClick r:id="rId6" action="ppaction://hlinksldjump"/>
            <a:extLst>
              <a:ext uri="{FF2B5EF4-FFF2-40B4-BE49-F238E27FC236}">
                <a16:creationId xmlns:a16="http://schemas.microsoft.com/office/drawing/2014/main" id="{6C1871B8-5E65-939D-E234-B81B00CA2294}"/>
              </a:ext>
            </a:extLst>
          </p:cNvPr>
          <p:cNvSpPr/>
          <p:nvPr/>
        </p:nvSpPr>
        <p:spPr>
          <a:xfrm>
            <a:off x="1790017" y="2096868"/>
            <a:ext cx="1800000" cy="44633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Key terms used in this report</a:t>
            </a:r>
            <a:endParaRPr lang="en-GB" sz="1000" dirty="0">
              <a:latin typeface="Arial" panose="020B0604020202020204" pitchFamily="34" charset="0"/>
              <a:cs typeface="Arial" panose="020B0604020202020204" pitchFamily="34" charset="0"/>
            </a:endParaRPr>
          </a:p>
        </p:txBody>
      </p:sp>
      <p:sp>
        <p:nvSpPr>
          <p:cNvPr id="6" name="Rectangle 5">
            <a:hlinkClick r:id="rId7" action="ppaction://hlinksldjump"/>
            <a:extLst>
              <a:ext uri="{FF2B5EF4-FFF2-40B4-BE49-F238E27FC236}">
                <a16:creationId xmlns:a16="http://schemas.microsoft.com/office/drawing/2014/main" id="{32298536-3B14-D696-C4DC-3332F5E52636}"/>
              </a:ext>
            </a:extLst>
          </p:cNvPr>
          <p:cNvSpPr/>
          <p:nvPr/>
        </p:nvSpPr>
        <p:spPr>
          <a:xfrm>
            <a:off x="1788548" y="2510783"/>
            <a:ext cx="1800000" cy="440147"/>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grpSp>
        <p:nvGrpSpPr>
          <p:cNvPr id="19" name="Group 18">
            <a:extLst>
              <a:ext uri="{FF2B5EF4-FFF2-40B4-BE49-F238E27FC236}">
                <a16:creationId xmlns:a16="http://schemas.microsoft.com/office/drawing/2014/main" id="{2C75EB67-8C43-47E3-28A3-736DD27F8CFD}"/>
              </a:ext>
            </a:extLst>
          </p:cNvPr>
          <p:cNvGrpSpPr/>
          <p:nvPr/>
        </p:nvGrpSpPr>
        <p:grpSpPr>
          <a:xfrm>
            <a:off x="7571817" y="869859"/>
            <a:ext cx="1800000" cy="1219664"/>
            <a:chOff x="7574424" y="869859"/>
            <a:chExt cx="1731876" cy="1185384"/>
          </a:xfrm>
        </p:grpSpPr>
        <p:sp>
          <p:nvSpPr>
            <p:cNvPr id="37" name="Rectangle 36" descr="Appendix" title="Section 5">
              <a:hlinkClick r:id="rId8" action="ppaction://hlinksldjump"/>
              <a:extLst>
                <a:ext uri="{FF2B5EF4-FFF2-40B4-BE49-F238E27FC236}">
                  <a16:creationId xmlns:a16="http://schemas.microsoft.com/office/drawing/2014/main" id="{4E5E8511-B476-4830-8E79-DB3F8F54BD0E}"/>
                </a:ext>
              </a:extLst>
            </p:cNvPr>
            <p:cNvSpPr/>
            <p:nvPr/>
          </p:nvSpPr>
          <p:spPr>
            <a:xfrm>
              <a:off x="7574425" y="869859"/>
              <a:ext cx="1731875" cy="829984"/>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a:t>
              </a:r>
            </a:p>
            <a:p>
              <a:pPr algn="ctr"/>
              <a:r>
                <a:rPr lang="en-GB" sz="1200" b="1" dirty="0">
                  <a:latin typeface="Arial" panose="020B0604020202020204" pitchFamily="34" charset="0"/>
                  <a:cs typeface="Arial" panose="020B0604020202020204" pitchFamily="34" charset="0"/>
                </a:rPr>
                <a:t>Comparison to other trusts</a:t>
              </a:r>
            </a:p>
          </p:txBody>
        </p:sp>
        <p:sp>
          <p:nvSpPr>
            <p:cNvPr id="21" name="Rectangle 20">
              <a:hlinkClick r:id="rId9" action="ppaction://hlinksldjump"/>
              <a:extLst>
                <a:ext uri="{FF2B5EF4-FFF2-40B4-BE49-F238E27FC236}">
                  <a16:creationId xmlns:a16="http://schemas.microsoft.com/office/drawing/2014/main" id="{CC617040-6EA3-22F3-5460-E23B5904119B}"/>
                </a:ext>
              </a:extLst>
            </p:cNvPr>
            <p:cNvSpPr/>
            <p:nvPr/>
          </p:nvSpPr>
          <p:spPr>
            <a:xfrm>
              <a:off x="7574424" y="1699182"/>
              <a:ext cx="1731876" cy="356061"/>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Comparison to other trusts</a:t>
              </a:r>
              <a:endParaRPr lang="en-GB" sz="1000" dirty="0">
                <a:latin typeface="Arial" panose="020B0604020202020204" pitchFamily="34" charset="0"/>
                <a:cs typeface="Arial" panose="020B0604020202020204" pitchFamily="34" charset="0"/>
              </a:endParaRPr>
            </a:p>
          </p:txBody>
        </p:sp>
      </p:grpSp>
      <p:grpSp>
        <p:nvGrpSpPr>
          <p:cNvPr id="18" name="Group 17">
            <a:extLst>
              <a:ext uri="{FF2B5EF4-FFF2-40B4-BE49-F238E27FC236}">
                <a16:creationId xmlns:a16="http://schemas.microsoft.com/office/drawing/2014/main" id="{2E15068E-C01C-B87D-D1E0-FF31CFAF4879}"/>
              </a:ext>
            </a:extLst>
          </p:cNvPr>
          <p:cNvGrpSpPr/>
          <p:nvPr/>
        </p:nvGrpSpPr>
        <p:grpSpPr>
          <a:xfrm>
            <a:off x="5642747" y="879319"/>
            <a:ext cx="1802707" cy="5087729"/>
            <a:chOff x="5663548" y="869860"/>
            <a:chExt cx="1737092" cy="4692616"/>
          </a:xfrm>
        </p:grpSpPr>
        <p:sp>
          <p:nvSpPr>
            <p:cNvPr id="25" name="Rectangle 24" descr="Benchmarking" title="Section 3">
              <a:hlinkClick r:id="rId10" action="ppaction://hlinksldjump"/>
              <a:extLst>
                <a:ext uri="{FF2B5EF4-FFF2-40B4-BE49-F238E27FC236}">
                  <a16:creationId xmlns:a16="http://schemas.microsoft.com/office/drawing/2014/main" id="{EA1645F7-304F-4EE5-A389-9616276616EB}"/>
                </a:ext>
              </a:extLst>
            </p:cNvPr>
            <p:cNvSpPr/>
            <p:nvPr/>
          </p:nvSpPr>
          <p:spPr>
            <a:xfrm>
              <a:off x="5666157" y="869860"/>
              <a:ext cx="1734483" cy="81258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a:t>
              </a:r>
            </a:p>
            <a:p>
              <a:pPr algn="ctr"/>
              <a:r>
                <a:rPr lang="en-GB" sz="1200" b="1" dirty="0">
                  <a:latin typeface="Arial" panose="020B0604020202020204" pitchFamily="34" charset="0"/>
                  <a:cs typeface="Arial" panose="020B0604020202020204" pitchFamily="34" charset="0"/>
                </a:rPr>
                <a:t>Scoring and benchmarking </a:t>
              </a:r>
            </a:p>
          </p:txBody>
        </p:sp>
        <p:grpSp>
          <p:nvGrpSpPr>
            <p:cNvPr id="13" name="Group 12">
              <a:extLst>
                <a:ext uri="{FF2B5EF4-FFF2-40B4-BE49-F238E27FC236}">
                  <a16:creationId xmlns:a16="http://schemas.microsoft.com/office/drawing/2014/main" id="{0E4280ED-BB52-E317-233F-F2EC6F5E0F56}"/>
                </a:ext>
              </a:extLst>
            </p:cNvPr>
            <p:cNvGrpSpPr/>
            <p:nvPr/>
          </p:nvGrpSpPr>
          <p:grpSpPr>
            <a:xfrm>
              <a:off x="5663548" y="1648172"/>
              <a:ext cx="1737090" cy="3914304"/>
              <a:chOff x="5663548" y="1621327"/>
              <a:chExt cx="1737090" cy="3914304"/>
            </a:xfrm>
          </p:grpSpPr>
          <p:sp>
            <p:nvSpPr>
              <p:cNvPr id="26" name="Rectangle 25">
                <a:hlinkClick r:id="rId11" action="ppaction://hlinksldjump"/>
                <a:extLst>
                  <a:ext uri="{FF2B5EF4-FFF2-40B4-BE49-F238E27FC236}">
                    <a16:creationId xmlns:a16="http://schemas.microsoft.com/office/drawing/2014/main" id="{1B81EB17-947F-D5B4-1DB0-378E2A143214}"/>
                  </a:ext>
                </a:extLst>
              </p:cNvPr>
              <p:cNvSpPr/>
              <p:nvPr/>
            </p:nvSpPr>
            <p:spPr>
              <a:xfrm>
                <a:off x="5666155" y="1621327"/>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28" name="Rectangle 27">
                <a:hlinkClick r:id="rId12" action="ppaction://hlinksldjump"/>
                <a:extLst>
                  <a:ext uri="{FF2B5EF4-FFF2-40B4-BE49-F238E27FC236}">
                    <a16:creationId xmlns:a16="http://schemas.microsoft.com/office/drawing/2014/main" id="{EEDEB057-C9E1-4873-9C6D-5E0A2FE85217}"/>
                  </a:ext>
                </a:extLst>
              </p:cNvPr>
              <p:cNvSpPr>
                <a:spLocks/>
              </p:cNvSpPr>
              <p:nvPr/>
            </p:nvSpPr>
            <p:spPr>
              <a:xfrm>
                <a:off x="5664737" y="228546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The waiting area</a:t>
                </a:r>
                <a:endParaRPr lang="en-GB" sz="1000" dirty="0">
                  <a:latin typeface="Arial" panose="020B0604020202020204" pitchFamily="34" charset="0"/>
                  <a:cs typeface="Arial" panose="020B0604020202020204" pitchFamily="34" charset="0"/>
                </a:endParaRPr>
              </a:p>
            </p:txBody>
          </p:sp>
          <p:sp>
            <p:nvSpPr>
              <p:cNvPr id="29" name="Rectangle 28">
                <a:hlinkClick r:id="rId13" action="ppaction://hlinksldjump"/>
                <a:extLst>
                  <a:ext uri="{FF2B5EF4-FFF2-40B4-BE49-F238E27FC236}">
                    <a16:creationId xmlns:a16="http://schemas.microsoft.com/office/drawing/2014/main" id="{0CA15BC4-4E0F-48CF-99A0-B1C9706DE620}"/>
                  </a:ext>
                </a:extLst>
              </p:cNvPr>
              <p:cNvSpPr/>
              <p:nvPr/>
            </p:nvSpPr>
            <p:spPr>
              <a:xfrm>
                <a:off x="5666152" y="2613515"/>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Hospital ward</a:t>
                </a:r>
              </a:p>
            </p:txBody>
          </p:sp>
          <p:sp>
            <p:nvSpPr>
              <p:cNvPr id="31" name="Rectangle 30">
                <a:hlinkClick r:id="rId14" action="ppaction://hlinksldjump"/>
                <a:extLst>
                  <a:ext uri="{FF2B5EF4-FFF2-40B4-BE49-F238E27FC236}">
                    <a16:creationId xmlns:a16="http://schemas.microsoft.com/office/drawing/2014/main" id="{1E29F054-6151-44B2-96AA-890D18080E77}"/>
                  </a:ext>
                </a:extLst>
              </p:cNvPr>
              <p:cNvSpPr/>
              <p:nvPr/>
            </p:nvSpPr>
            <p:spPr>
              <a:xfrm>
                <a:off x="5666152" y="2942611"/>
                <a:ext cx="1734484"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Talking to hospital staff</a:t>
                </a:r>
              </a:p>
            </p:txBody>
          </p:sp>
          <p:sp>
            <p:nvSpPr>
              <p:cNvPr id="32" name="Rectangle 31">
                <a:hlinkClick r:id="rId15" action="ppaction://hlinksldjump"/>
                <a:extLst>
                  <a:ext uri="{FF2B5EF4-FFF2-40B4-BE49-F238E27FC236}">
                    <a16:creationId xmlns:a16="http://schemas.microsoft.com/office/drawing/2014/main" id="{1433E923-369C-458E-B925-2320F968DF81}"/>
                  </a:ext>
                </a:extLst>
              </p:cNvPr>
              <p:cNvSpPr/>
              <p:nvPr/>
            </p:nvSpPr>
            <p:spPr>
              <a:xfrm>
                <a:off x="5663551" y="327290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a:t>
                </a:r>
                <a:r>
                  <a:rPr lang="en-US" sz="1000" dirty="0">
                    <a:latin typeface="Arial" panose="020B0604020202020204" pitchFamily="34" charset="0"/>
                    <a:cs typeface="Arial" panose="020B0604020202020204" pitchFamily="34" charset="0"/>
                  </a:rPr>
                  <a:t>Being looked after in hospital</a:t>
                </a:r>
                <a:endParaRPr lang="en-GB" sz="1000" dirty="0">
                  <a:latin typeface="Arial" panose="020B0604020202020204" pitchFamily="34" charset="0"/>
                  <a:cs typeface="Arial" panose="020B0604020202020204" pitchFamily="34" charset="0"/>
                </a:endParaRPr>
              </a:p>
            </p:txBody>
          </p:sp>
          <p:sp>
            <p:nvSpPr>
              <p:cNvPr id="33" name="Rectangle 32">
                <a:hlinkClick r:id="rId16" action="ppaction://hlinksldjump"/>
                <a:extLst>
                  <a:ext uri="{FF2B5EF4-FFF2-40B4-BE49-F238E27FC236}">
                    <a16:creationId xmlns:a16="http://schemas.microsoft.com/office/drawing/2014/main" id="{9BB3E8A1-60D9-484B-B36E-FA82BBC3101F}"/>
                  </a:ext>
                </a:extLst>
              </p:cNvPr>
              <p:cNvSpPr/>
              <p:nvPr/>
            </p:nvSpPr>
            <p:spPr>
              <a:xfrm>
                <a:off x="5663550" y="3591590"/>
                <a:ext cx="1734483" cy="33204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Hospital food</a:t>
                </a:r>
              </a:p>
            </p:txBody>
          </p:sp>
          <p:sp>
            <p:nvSpPr>
              <p:cNvPr id="34" name="Rectangle 33">
                <a:hlinkClick r:id="rId17" action="ppaction://hlinksldjump"/>
                <a:extLst>
                  <a:ext uri="{FF2B5EF4-FFF2-40B4-BE49-F238E27FC236}">
                    <a16:creationId xmlns:a16="http://schemas.microsoft.com/office/drawing/2014/main" id="{25E87DF0-B96C-41D1-AE07-960500135E1E}"/>
                  </a:ext>
                </a:extLst>
              </p:cNvPr>
              <p:cNvSpPr/>
              <p:nvPr/>
            </p:nvSpPr>
            <p:spPr>
              <a:xfrm>
                <a:off x="5663550" y="3925062"/>
                <a:ext cx="1734483" cy="310824"/>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6. Facilities</a:t>
                </a:r>
              </a:p>
            </p:txBody>
          </p:sp>
          <p:sp>
            <p:nvSpPr>
              <p:cNvPr id="35" name="Rectangle 34">
                <a:hlinkClick r:id="rId18" action="ppaction://hlinksldjump"/>
                <a:extLst>
                  <a:ext uri="{FF2B5EF4-FFF2-40B4-BE49-F238E27FC236}">
                    <a16:creationId xmlns:a16="http://schemas.microsoft.com/office/drawing/2014/main" id="{7DA86D7C-26C4-42D5-A090-C39B89193D9D}"/>
                  </a:ext>
                </a:extLst>
              </p:cNvPr>
              <p:cNvSpPr/>
              <p:nvPr/>
            </p:nvSpPr>
            <p:spPr>
              <a:xfrm>
                <a:off x="5663550" y="4221822"/>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Pain</a:t>
                </a:r>
              </a:p>
            </p:txBody>
          </p:sp>
          <p:sp>
            <p:nvSpPr>
              <p:cNvPr id="27" name="Rectangle 26">
                <a:hlinkClick r:id="rId19" action="ppaction://hlinksldjump"/>
                <a:extLst>
                  <a:ext uri="{FF2B5EF4-FFF2-40B4-BE49-F238E27FC236}">
                    <a16:creationId xmlns:a16="http://schemas.microsoft.com/office/drawing/2014/main" id="{44F2F6FA-0C0B-481C-A673-33152D11AAAC}"/>
                  </a:ext>
                </a:extLst>
              </p:cNvPr>
              <p:cNvSpPr/>
              <p:nvPr/>
            </p:nvSpPr>
            <p:spPr>
              <a:xfrm>
                <a:off x="5663549" y="4550290"/>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Operations and procedures</a:t>
                </a:r>
              </a:p>
            </p:txBody>
          </p:sp>
          <p:sp>
            <p:nvSpPr>
              <p:cNvPr id="38" name="Rectangle 37">
                <a:hlinkClick r:id="rId20" action="ppaction://hlinksldjump"/>
                <a:extLst>
                  <a:ext uri="{FF2B5EF4-FFF2-40B4-BE49-F238E27FC236}">
                    <a16:creationId xmlns:a16="http://schemas.microsoft.com/office/drawing/2014/main" id="{9015250A-D86D-4D82-85D7-1283929DD9C9}"/>
                  </a:ext>
                </a:extLst>
              </p:cNvPr>
              <p:cNvSpPr/>
              <p:nvPr/>
            </p:nvSpPr>
            <p:spPr>
              <a:xfrm>
                <a:off x="5663549" y="4875038"/>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9. </a:t>
                </a:r>
                <a:r>
                  <a:rPr lang="en-GB" sz="1000" dirty="0">
                    <a:latin typeface="Arial" panose="020B0604020202020204" pitchFamily="34" charset="0"/>
                    <a:cs typeface="Arial" panose="020B0604020202020204" pitchFamily="34" charset="0"/>
                  </a:rPr>
                  <a:t>Leaving hospital</a:t>
                </a:r>
                <a:endParaRPr lang="en-US" sz="1000" dirty="0">
                  <a:latin typeface="Arial" panose="020B0604020202020204" pitchFamily="34" charset="0"/>
                  <a:cs typeface="Arial" panose="020B0604020202020204" pitchFamily="34" charset="0"/>
                </a:endParaRPr>
              </a:p>
            </p:txBody>
          </p:sp>
          <p:sp>
            <p:nvSpPr>
              <p:cNvPr id="39" name="Rectangle 38">
                <a:hlinkClick r:id="rId21" action="ppaction://hlinksldjump"/>
                <a:extLst>
                  <a:ext uri="{FF2B5EF4-FFF2-40B4-BE49-F238E27FC236}">
                    <a16:creationId xmlns:a16="http://schemas.microsoft.com/office/drawing/2014/main" id="{1687077D-9FC5-4C26-BB0B-FF5F29387138}"/>
                  </a:ext>
                </a:extLst>
              </p:cNvPr>
              <p:cNvSpPr/>
              <p:nvPr/>
            </p:nvSpPr>
            <p:spPr>
              <a:xfrm>
                <a:off x="5663548" y="5205335"/>
                <a:ext cx="1734483" cy="33029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Overall experience</a:t>
                </a:r>
              </a:p>
            </p:txBody>
          </p:sp>
          <p:sp>
            <p:nvSpPr>
              <p:cNvPr id="42" name="Rectangle 41">
                <a:hlinkClick r:id="rId22" action="ppaction://hlinksldjump"/>
                <a:extLst>
                  <a:ext uri="{FF2B5EF4-FFF2-40B4-BE49-F238E27FC236}">
                    <a16:creationId xmlns:a16="http://schemas.microsoft.com/office/drawing/2014/main" id="{26A36D8D-6D41-BD55-BC20-32CDA1D6E6A1}"/>
                  </a:ext>
                </a:extLst>
              </p:cNvPr>
              <p:cNvSpPr/>
              <p:nvPr/>
            </p:nvSpPr>
            <p:spPr>
              <a:xfrm>
                <a:off x="5666153" y="1947466"/>
                <a:ext cx="1734483" cy="34425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scoring and benchmarking in this report</a:t>
                </a:r>
              </a:p>
            </p:txBody>
          </p:sp>
        </p:grpSp>
      </p:grpSp>
      <p:sp>
        <p:nvSpPr>
          <p:cNvPr id="24" name="Rectangle 23" descr="Headline results" title="Section 2">
            <a:hlinkClick r:id="rId23" action="ppaction://hlinksldjump"/>
            <a:extLst>
              <a:ext uri="{FF2B5EF4-FFF2-40B4-BE49-F238E27FC236}">
                <a16:creationId xmlns:a16="http://schemas.microsoft.com/office/drawing/2014/main" id="{908F9A59-76F8-4F59-8D74-8E768F473729}"/>
              </a:ext>
            </a:extLst>
          </p:cNvPr>
          <p:cNvSpPr/>
          <p:nvPr/>
        </p:nvSpPr>
        <p:spPr>
          <a:xfrm>
            <a:off x="3724553" y="883379"/>
            <a:ext cx="1799998" cy="835823"/>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a:t>
            </a:r>
          </a:p>
          <a:p>
            <a:pPr algn="ctr"/>
            <a:r>
              <a:rPr lang="en-GB" sz="1200" b="1" dirty="0">
                <a:latin typeface="Arial" panose="020B0604020202020204" pitchFamily="34" charset="0"/>
                <a:cs typeface="Arial" panose="020B0604020202020204" pitchFamily="34" charset="0"/>
              </a:rPr>
              <a:t>Headline results</a:t>
            </a:r>
          </a:p>
        </p:txBody>
      </p:sp>
      <p:sp>
        <p:nvSpPr>
          <p:cNvPr id="9" name="Rectangle 8">
            <a:hlinkClick r:id="rId24" action="ppaction://hlinksldjump"/>
            <a:extLst>
              <a:ext uri="{FF2B5EF4-FFF2-40B4-BE49-F238E27FC236}">
                <a16:creationId xmlns:a16="http://schemas.microsoft.com/office/drawing/2014/main" id="{A123B665-4E67-D29D-AAA5-70B4C1419347}"/>
              </a:ext>
            </a:extLst>
          </p:cNvPr>
          <p:cNvSpPr/>
          <p:nvPr/>
        </p:nvSpPr>
        <p:spPr>
          <a:xfrm>
            <a:off x="3724553" y="1715362"/>
            <a:ext cx="1799999" cy="33559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Who took part in the survey?</a:t>
            </a:r>
            <a:endParaRPr lang="en-GB" sz="1000" dirty="0">
              <a:latin typeface="Arial" panose="020B0604020202020204" pitchFamily="34" charset="0"/>
              <a:cs typeface="Arial" panose="020B0604020202020204" pitchFamily="34" charset="0"/>
            </a:endParaRPr>
          </a:p>
        </p:txBody>
      </p:sp>
      <p:sp>
        <p:nvSpPr>
          <p:cNvPr id="10" name="Rectangle 9">
            <a:hlinkClick r:id="rId25" action="ppaction://hlinksldjump"/>
            <a:extLst>
              <a:ext uri="{FF2B5EF4-FFF2-40B4-BE49-F238E27FC236}">
                <a16:creationId xmlns:a16="http://schemas.microsoft.com/office/drawing/2014/main" id="{8EEC548F-71BF-7FE7-381C-F33C6A31A788}"/>
              </a:ext>
            </a:extLst>
          </p:cNvPr>
          <p:cNvSpPr/>
          <p:nvPr/>
        </p:nvSpPr>
        <p:spPr>
          <a:xfrm>
            <a:off x="3724553" y="2050952"/>
            <a:ext cx="1799999" cy="39744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47" name="Rectangle 46">
            <a:hlinkClick r:id="rId26" action="ppaction://hlinksldjump"/>
            <a:extLst>
              <a:ext uri="{FF2B5EF4-FFF2-40B4-BE49-F238E27FC236}">
                <a16:creationId xmlns:a16="http://schemas.microsoft.com/office/drawing/2014/main" id="{CB66034D-F183-1AE1-2054-9B13E81CC611}"/>
              </a:ext>
            </a:extLst>
          </p:cNvPr>
          <p:cNvSpPr/>
          <p:nvPr/>
        </p:nvSpPr>
        <p:spPr>
          <a:xfrm>
            <a:off x="3724553" y="2427872"/>
            <a:ext cx="1799999" cy="69046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children and young people’s questions</a:t>
            </a:r>
            <a:endParaRPr lang="en-GB" sz="1000" dirty="0">
              <a:latin typeface="Arial" panose="020B0604020202020204" pitchFamily="34" charset="0"/>
              <a:cs typeface="Arial" panose="020B0604020202020204" pitchFamily="34" charset="0"/>
            </a:endParaRPr>
          </a:p>
        </p:txBody>
      </p:sp>
      <p:sp>
        <p:nvSpPr>
          <p:cNvPr id="8" name="Rectangle 7">
            <a:hlinkClick r:id="rId27" action="ppaction://hlinksldjump"/>
            <a:extLst>
              <a:ext uri="{FF2B5EF4-FFF2-40B4-BE49-F238E27FC236}">
                <a16:creationId xmlns:a16="http://schemas.microsoft.com/office/drawing/2014/main" id="{74EEE4DB-4C23-6396-33D2-A6152C31A5D2}"/>
              </a:ext>
            </a:extLst>
          </p:cNvPr>
          <p:cNvSpPr/>
          <p:nvPr/>
        </p:nvSpPr>
        <p:spPr>
          <a:xfrm>
            <a:off x="3724553" y="4268694"/>
            <a:ext cx="1799999" cy="458955"/>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 parents and carers</a:t>
            </a:r>
          </a:p>
        </p:txBody>
      </p:sp>
      <p:sp>
        <p:nvSpPr>
          <p:cNvPr id="11" name="Rectangle 10">
            <a:hlinkClick r:id="rId28" action="ppaction://hlinksldjump"/>
            <a:extLst>
              <a:ext uri="{FF2B5EF4-FFF2-40B4-BE49-F238E27FC236}">
                <a16:creationId xmlns:a16="http://schemas.microsoft.com/office/drawing/2014/main" id="{731C4F86-E305-3987-7E39-7F1A3959F2E9}"/>
              </a:ext>
            </a:extLst>
          </p:cNvPr>
          <p:cNvSpPr/>
          <p:nvPr/>
        </p:nvSpPr>
        <p:spPr>
          <a:xfrm>
            <a:off x="3724553" y="3579704"/>
            <a:ext cx="1799999" cy="68851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Best and worst performance relative to the national average: parents and carers’ questions</a:t>
            </a:r>
            <a:endParaRPr lang="en-GB" sz="1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42FA63-4AE2-69C9-3743-B0A17677154D}"/>
            </a:ext>
          </a:extLst>
        </p:cNvPr>
        <p:cNvGrpSpPr/>
        <p:nvPr/>
      </p:nvGrpSpPr>
      <p:grpSpPr>
        <a:xfrm>
          <a:off x="0" y="0"/>
          <a:ext cx="0" cy="0"/>
          <a:chOff x="0" y="0"/>
          <a:chExt cx="0" cy="0"/>
        </a:xfrm>
      </p:grpSpPr>
      <p:sp>
        <p:nvSpPr>
          <p:cNvPr id="20" name="Title 3">
            <a:extLst>
              <a:ext uri="{FF2B5EF4-FFF2-40B4-BE49-F238E27FC236}">
                <a16:creationId xmlns:a16="http://schemas.microsoft.com/office/drawing/2014/main" id="{1FA08125-6E17-5D36-7954-30EBF207AFA0}"/>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19" name="p30_4" descr="A chart showing how your Trust scored for Q13 compared with other trusts that took part; using the ‘expected range’ analysis technique. ">
            <a:extLst>
              <a:ext uri="{FF2B5EF4-FFF2-40B4-BE49-F238E27FC236}">
                <a16:creationId xmlns:a16="http://schemas.microsoft.com/office/drawing/2014/main" id="{C05B499D-72D5-8A87-2283-EB0904DAE542}"/>
              </a:ext>
            </a:extLst>
          </p:cNvPr>
          <p:cNvGraphicFramePr>
            <a:graphicFrameLocks/>
          </p:cNvGraphicFramePr>
          <p:nvPr>
            <p:extLst>
              <p:ext uri="{D42A27DB-BD31-4B8C-83A1-F6EECF244321}">
                <p14:modId xmlns:p14="http://schemas.microsoft.com/office/powerpoint/2010/main" val="1601768708"/>
              </p:ext>
            </p:extLst>
          </p:nvPr>
        </p:nvGraphicFramePr>
        <p:xfrm>
          <a:off x="143775" y="450029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p30_3" descr="A chart showing how your Trust scored for Q13 compared with other trusts that took part; using the ‘expected range’ analysis technique. ">
            <a:extLst>
              <a:ext uri="{FF2B5EF4-FFF2-40B4-BE49-F238E27FC236}">
                <a16:creationId xmlns:a16="http://schemas.microsoft.com/office/drawing/2014/main" id="{A04CB9D0-CD31-E53A-815D-14CA220CC571}"/>
              </a:ext>
            </a:extLst>
          </p:cNvPr>
          <p:cNvGraphicFramePr/>
          <p:nvPr>
            <p:extLst>
              <p:ext uri="{D42A27DB-BD31-4B8C-83A1-F6EECF244321}">
                <p14:modId xmlns:p14="http://schemas.microsoft.com/office/powerpoint/2010/main" val="127760508"/>
              </p:ext>
            </p:extLst>
          </p:nvPr>
        </p:nvGraphicFramePr>
        <p:xfrm>
          <a:off x="143775" y="3515903"/>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p30_2" descr="A chart showing how your Trust scored for Q12 compared with other trusts that took part; using the ‘expected range’ analysis technique. ">
            <a:extLst>
              <a:ext uri="{FF2B5EF4-FFF2-40B4-BE49-F238E27FC236}">
                <a16:creationId xmlns:a16="http://schemas.microsoft.com/office/drawing/2014/main" id="{3487D553-B55B-B1A0-FF40-A75ABC58C228}"/>
              </a:ext>
            </a:extLst>
          </p:cNvPr>
          <p:cNvGraphicFramePr/>
          <p:nvPr>
            <p:extLst>
              <p:ext uri="{D42A27DB-BD31-4B8C-83A1-F6EECF244321}">
                <p14:modId xmlns:p14="http://schemas.microsoft.com/office/powerpoint/2010/main" val="3321382795"/>
              </p:ext>
            </p:extLst>
          </p:nvPr>
        </p:nvGraphicFramePr>
        <p:xfrm>
          <a:off x="143775" y="268828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02D202A-B416-6FA2-896E-448158E4B70A}"/>
              </a:ext>
            </a:extLst>
          </p:cNvPr>
          <p:cNvGrpSpPr/>
          <p:nvPr/>
        </p:nvGrpSpPr>
        <p:grpSpPr>
          <a:xfrm>
            <a:off x="143775" y="1707666"/>
            <a:ext cx="8246527" cy="1766682"/>
            <a:chOff x="380078" y="1436456"/>
            <a:chExt cx="8246527" cy="1512887"/>
          </a:xfrm>
        </p:grpSpPr>
        <p:graphicFrame>
          <p:nvGraphicFramePr>
            <p:cNvPr id="15" name="p30_1">
              <a:extLst>
                <a:ext uri="{FF2B5EF4-FFF2-40B4-BE49-F238E27FC236}">
                  <a16:creationId xmlns:a16="http://schemas.microsoft.com/office/drawing/2014/main" id="{9CC9EA19-77BB-C48F-5834-F477F5EF53B8}"/>
                </a:ext>
              </a:extLst>
            </p:cNvPr>
            <p:cNvGraphicFramePr/>
            <p:nvPr>
              <p:extLst>
                <p:ext uri="{D42A27DB-BD31-4B8C-83A1-F6EECF244321}">
                  <p14:modId xmlns:p14="http://schemas.microsoft.com/office/powerpoint/2010/main" val="393214201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C657DB9D-637F-6F0B-60FC-0F421CF1D94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20D0055F-F858-1EE6-A176-3AA1B9A4FB6C}"/>
              </a:ext>
            </a:extLst>
          </p:cNvPr>
          <p:cNvSpPr/>
          <p:nvPr/>
        </p:nvSpPr>
        <p:spPr>
          <a:xfrm>
            <a:off x="10567702" y="2032207"/>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A12E8F94-3509-97BB-6A20-1547DD457CD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BD60244D-07E5-1755-493D-8481553A34FA}"/>
              </a:ext>
            </a:extLst>
          </p:cNvPr>
          <p:cNvSpPr txBox="1">
            <a:spLocks/>
          </p:cNvSpPr>
          <p:nvPr/>
        </p:nvSpPr>
        <p:spPr>
          <a:xfrm>
            <a:off x="515938" y="118061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E0AB75BF-9F33-8713-0EB6-40F61D9F665C}"/>
              </a:ext>
            </a:extLst>
          </p:cNvPr>
          <p:cNvGraphicFramePr>
            <a:graphicFrameLocks noGrp="1"/>
          </p:cNvGraphicFramePr>
          <p:nvPr>
            <p:extLst>
              <p:ext uri="{D42A27DB-BD31-4B8C-83A1-F6EECF244321}">
                <p14:modId xmlns:p14="http://schemas.microsoft.com/office/powerpoint/2010/main" val="906860615"/>
              </p:ext>
            </p:extLst>
          </p:nvPr>
        </p:nvGraphicFramePr>
        <p:xfrm>
          <a:off x="8576305" y="2303210"/>
          <a:ext cx="3382605" cy="397747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6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5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927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594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5940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446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2">
            <a:extLst>
              <a:ext uri="{FF2B5EF4-FFF2-40B4-BE49-F238E27FC236}">
                <a16:creationId xmlns:a16="http://schemas.microsoft.com/office/drawing/2014/main" id="{4662F0BE-F7DB-6E84-06BF-00AD8C89EB5D}"/>
              </a:ext>
            </a:extLst>
          </p:cNvPr>
          <p:cNvSpPr txBox="1">
            <a:spLocks/>
          </p:cNvSpPr>
          <p:nvPr/>
        </p:nvSpPr>
        <p:spPr>
          <a:xfrm>
            <a:off x="9256289" y="154731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58077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5301F0-0B0B-005B-76C5-EA436A4D3530}"/>
            </a:ext>
          </a:extLst>
        </p:cNvPr>
        <p:cNvGrpSpPr/>
        <p:nvPr/>
      </p:nvGrpSpPr>
      <p:grpSpPr>
        <a:xfrm>
          <a:off x="0" y="0"/>
          <a:ext cx="0" cy="0"/>
          <a:chOff x="0" y="0"/>
          <a:chExt cx="0" cy="0"/>
        </a:xfrm>
      </p:grpSpPr>
      <p:graphicFrame>
        <p:nvGraphicFramePr>
          <p:cNvPr id="17" name="p30_7" descr="A chart showing how your Trust scored for Q12 compared with other trusts that took part; using the ‘expected range’ analysis technique. ">
            <a:extLst>
              <a:ext uri="{FF2B5EF4-FFF2-40B4-BE49-F238E27FC236}">
                <a16:creationId xmlns:a16="http://schemas.microsoft.com/office/drawing/2014/main" id="{112C3ED0-12FB-DC17-9110-45413F97D74E}"/>
              </a:ext>
            </a:extLst>
          </p:cNvPr>
          <p:cNvGraphicFramePr/>
          <p:nvPr>
            <p:extLst>
              <p:ext uri="{D42A27DB-BD31-4B8C-83A1-F6EECF244321}">
                <p14:modId xmlns:p14="http://schemas.microsoft.com/office/powerpoint/2010/main" val="1850403485"/>
              </p:ext>
            </p:extLst>
          </p:nvPr>
        </p:nvGraphicFramePr>
        <p:xfrm>
          <a:off x="143775" y="2755049"/>
          <a:ext cx="8246527" cy="1622313"/>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65D3B581-ABF1-3C73-D6CD-07B6F438D594}"/>
              </a:ext>
            </a:extLst>
          </p:cNvPr>
          <p:cNvGrpSpPr/>
          <p:nvPr/>
        </p:nvGrpSpPr>
        <p:grpSpPr>
          <a:xfrm>
            <a:off x="143776" y="1705328"/>
            <a:ext cx="8246527" cy="1766682"/>
            <a:chOff x="380078" y="1436456"/>
            <a:chExt cx="8246527" cy="1512887"/>
          </a:xfrm>
        </p:grpSpPr>
        <p:graphicFrame>
          <p:nvGraphicFramePr>
            <p:cNvPr id="15" name="p30_5">
              <a:extLst>
                <a:ext uri="{FF2B5EF4-FFF2-40B4-BE49-F238E27FC236}">
                  <a16:creationId xmlns:a16="http://schemas.microsoft.com/office/drawing/2014/main" id="{0579B381-B39D-C0F7-DD55-6661F4AE0346}"/>
                </a:ext>
              </a:extLst>
            </p:cNvPr>
            <p:cNvGraphicFramePr/>
            <p:nvPr>
              <p:extLst>
                <p:ext uri="{D42A27DB-BD31-4B8C-83A1-F6EECF244321}">
                  <p14:modId xmlns:p14="http://schemas.microsoft.com/office/powerpoint/2010/main" val="128447245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C22195-B555-262A-F6C4-6C01CCBEDAE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48AC6C0-7B84-7063-81E7-1115F9E17250}"/>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5CD34471-E17E-FC97-3940-912D16C598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9BBC98C-4752-4B0D-E720-839357208448}"/>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8C9A8737-91A9-C478-3F42-8DCD47217639}"/>
              </a:ext>
            </a:extLst>
          </p:cNvPr>
          <p:cNvGraphicFramePr>
            <a:graphicFrameLocks noGrp="1"/>
          </p:cNvGraphicFramePr>
          <p:nvPr>
            <p:extLst>
              <p:ext uri="{D42A27DB-BD31-4B8C-83A1-F6EECF244321}">
                <p14:modId xmlns:p14="http://schemas.microsoft.com/office/powerpoint/2010/main" val="401223342"/>
              </p:ext>
            </p:extLst>
          </p:nvPr>
        </p:nvGraphicFramePr>
        <p:xfrm>
          <a:off x="8576305" y="2300872"/>
          <a:ext cx="3382605" cy="227944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624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257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3" name="Title 6">
            <a:extLst>
              <a:ext uri="{FF2B5EF4-FFF2-40B4-BE49-F238E27FC236}">
                <a16:creationId xmlns:a16="http://schemas.microsoft.com/office/drawing/2014/main" id="{EEF797B7-78FE-0D61-D590-A77EA5C708EE}"/>
              </a:ext>
            </a:extLst>
          </p:cNvPr>
          <p:cNvSpPr txBox="1">
            <a:spLocks/>
          </p:cNvSpPr>
          <p:nvPr/>
        </p:nvSpPr>
        <p:spPr>
          <a:xfrm>
            <a:off x="515938" y="1177048"/>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4" name="Title 2">
            <a:extLst>
              <a:ext uri="{FF2B5EF4-FFF2-40B4-BE49-F238E27FC236}">
                <a16:creationId xmlns:a16="http://schemas.microsoft.com/office/drawing/2014/main" id="{27EA949D-AC59-62B9-BDD1-442A81B15B11}"/>
              </a:ext>
            </a:extLst>
          </p:cNvPr>
          <p:cNvSpPr txBox="1">
            <a:spLocks/>
          </p:cNvSpPr>
          <p:nvPr/>
        </p:nvSpPr>
        <p:spPr>
          <a:xfrm>
            <a:off x="9256289" y="154497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228586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99772F-596F-5238-D42A-7CD895BCD50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ECFB789-5BCC-0864-4F47-00A611295E37}"/>
              </a:ext>
            </a:extLst>
          </p:cNvPr>
          <p:cNvSpPr>
            <a:spLocks noGrp="1"/>
          </p:cNvSpPr>
          <p:nvPr>
            <p:ph type="title"/>
          </p:nvPr>
        </p:nvSpPr>
        <p:spPr>
          <a:xfrm>
            <a:off x="419970" y="613664"/>
            <a:ext cx="11417697" cy="654856"/>
          </a:xfrm>
        </p:spPr>
        <p:txBody>
          <a:bodyPr>
            <a:normAutofit fontScale="90000"/>
          </a:bodyPr>
          <a:lstStyle/>
          <a:p>
            <a:r>
              <a:rPr lang="en-GB" dirty="0"/>
              <a:t>The waiting area – Children and young people’s reports (8 to 15 years)</a:t>
            </a:r>
          </a:p>
        </p:txBody>
      </p:sp>
      <p:sp>
        <p:nvSpPr>
          <p:cNvPr id="24" name="TextBox 23">
            <a:extLst>
              <a:ext uri="{FF2B5EF4-FFF2-40B4-BE49-F238E27FC236}">
                <a16:creationId xmlns:a16="http://schemas.microsoft.com/office/drawing/2014/main" id="{558B4778-B78C-DD58-FF35-2E952576BCDA}"/>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FD523689-CADF-BBC7-133A-A833641538E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8850B412-0537-8A5C-207C-62219DD86D32}"/>
              </a:ext>
            </a:extLst>
          </p:cNvPr>
          <p:cNvGraphicFramePr>
            <a:graphicFrameLocks noGrp="1"/>
          </p:cNvGraphicFramePr>
          <p:nvPr>
            <p:extLst>
              <p:ext uri="{D42A27DB-BD31-4B8C-83A1-F6EECF244321}">
                <p14:modId xmlns:p14="http://schemas.microsoft.com/office/powerpoint/2010/main" val="4019704994"/>
              </p:ext>
            </p:extLst>
          </p:nvPr>
        </p:nvGraphicFramePr>
        <p:xfrm>
          <a:off x="321779" y="1980301"/>
          <a:ext cx="10751626"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5696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E6D88EB-22C8-9E16-B912-C972714B243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BE74F318-1DE5-0298-1990-8E37EE549D7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8EEDC26E-55CA-B81F-4D6B-EF41F41CA76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732808F-B69D-D872-3155-22B7FE9B70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CCFEC90-2B6B-3042-15A8-CC1D41EAF84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1_BC" descr="A bar chart showing the range of section scores for all NHS trusts for Section 1 (Health and social care workers).">
            <a:extLst>
              <a:ext uri="{FF2B5EF4-FFF2-40B4-BE49-F238E27FC236}">
                <a16:creationId xmlns:a16="http://schemas.microsoft.com/office/drawing/2014/main" id="{207CCB50-5048-D66E-023B-64B03556FCF8}"/>
              </a:ext>
            </a:extLst>
          </p:cNvPr>
          <p:cNvGraphicFramePr/>
          <p:nvPr>
            <p:extLst>
              <p:ext uri="{D42A27DB-BD31-4B8C-83A1-F6EECF244321}">
                <p14:modId xmlns:p14="http://schemas.microsoft.com/office/powerpoint/2010/main" val="4192619802"/>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2600F3BF-4DCE-6A85-6324-30440F1DAD3D}"/>
              </a:ext>
            </a:extLst>
          </p:cNvPr>
          <p:cNvGraphicFramePr/>
          <p:nvPr>
            <p:extLst>
              <p:ext uri="{D42A27DB-BD31-4B8C-83A1-F6EECF244321}">
                <p14:modId xmlns:p14="http://schemas.microsoft.com/office/powerpoint/2010/main" val="259483473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84462EDC-2418-B251-0338-898A1BEE4F0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3051690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56375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F09789-1137-824A-2DC8-05FAB3BDBDC2}"/>
            </a:ext>
          </a:extLst>
        </p:cNvPr>
        <p:cNvGrpSpPr/>
        <p:nvPr/>
      </p:nvGrpSpPr>
      <p:grpSpPr>
        <a:xfrm>
          <a:off x="0" y="0"/>
          <a:ext cx="0" cy="0"/>
          <a:chOff x="0" y="0"/>
          <a:chExt cx="0" cy="0"/>
        </a:xfrm>
      </p:grpSpPr>
      <p:graphicFrame>
        <p:nvGraphicFramePr>
          <p:cNvPr id="19" name="c20_4" descr="A chart showing how your Trust scored for Q13 compared with other trusts that took part; using the ‘expected range’ analysis technique. ">
            <a:extLst>
              <a:ext uri="{FF2B5EF4-FFF2-40B4-BE49-F238E27FC236}">
                <a16:creationId xmlns:a16="http://schemas.microsoft.com/office/drawing/2014/main" id="{1A37DD17-DC2D-6FB5-7C55-562105EA2667}"/>
              </a:ext>
            </a:extLst>
          </p:cNvPr>
          <p:cNvGraphicFramePr>
            <a:graphicFrameLocks/>
          </p:cNvGraphicFramePr>
          <p:nvPr>
            <p:extLst>
              <p:ext uri="{D42A27DB-BD31-4B8C-83A1-F6EECF244321}">
                <p14:modId xmlns:p14="http://schemas.microsoft.com/office/powerpoint/2010/main" val="1416059638"/>
              </p:ext>
            </p:extLst>
          </p:nvPr>
        </p:nvGraphicFramePr>
        <p:xfrm>
          <a:off x="143775" y="449795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20_3" descr="A chart showing how your Trust scored for Q13 compared with other trusts that took part; using the ‘expected range’ analysis technique. ">
            <a:extLst>
              <a:ext uri="{FF2B5EF4-FFF2-40B4-BE49-F238E27FC236}">
                <a16:creationId xmlns:a16="http://schemas.microsoft.com/office/drawing/2014/main" id="{39FDC486-4DE0-FD26-AE60-B079F8099FB1}"/>
              </a:ext>
            </a:extLst>
          </p:cNvPr>
          <p:cNvGraphicFramePr/>
          <p:nvPr>
            <p:extLst>
              <p:ext uri="{D42A27DB-BD31-4B8C-83A1-F6EECF244321}">
                <p14:modId xmlns:p14="http://schemas.microsoft.com/office/powerpoint/2010/main" val="3983190386"/>
              </p:ext>
            </p:extLst>
          </p:nvPr>
        </p:nvGraphicFramePr>
        <p:xfrm>
          <a:off x="143775" y="353944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20_2" descr="A chart showing how your Trust scored for Q12 compared with other trusts that took part; using the ‘expected range’ analysis technique. ">
            <a:extLst>
              <a:ext uri="{FF2B5EF4-FFF2-40B4-BE49-F238E27FC236}">
                <a16:creationId xmlns:a16="http://schemas.microsoft.com/office/drawing/2014/main" id="{E127FE5F-F0F2-5E94-4D8D-E0EACE299645}"/>
              </a:ext>
            </a:extLst>
          </p:cNvPr>
          <p:cNvGraphicFramePr/>
          <p:nvPr>
            <p:extLst>
              <p:ext uri="{D42A27DB-BD31-4B8C-83A1-F6EECF244321}">
                <p14:modId xmlns:p14="http://schemas.microsoft.com/office/powerpoint/2010/main" val="1282903750"/>
              </p:ext>
            </p:extLst>
          </p:nvPr>
        </p:nvGraphicFramePr>
        <p:xfrm>
          <a:off x="143775" y="2694572"/>
          <a:ext cx="8246527" cy="1622313"/>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C71BC8B8-0799-E80D-E77F-1850E4E3C380}"/>
              </a:ext>
            </a:extLst>
          </p:cNvPr>
          <p:cNvGrpSpPr/>
          <p:nvPr/>
        </p:nvGrpSpPr>
        <p:grpSpPr>
          <a:xfrm>
            <a:off x="143776" y="1705330"/>
            <a:ext cx="8246527" cy="1766682"/>
            <a:chOff x="380078" y="1436456"/>
            <a:chExt cx="8246527" cy="1512887"/>
          </a:xfrm>
        </p:grpSpPr>
        <p:graphicFrame>
          <p:nvGraphicFramePr>
            <p:cNvPr id="15" name="c20_1">
              <a:extLst>
                <a:ext uri="{FF2B5EF4-FFF2-40B4-BE49-F238E27FC236}">
                  <a16:creationId xmlns:a16="http://schemas.microsoft.com/office/drawing/2014/main" id="{E005C7D6-61FD-4DD2-C80E-242630D40C91}"/>
                </a:ext>
              </a:extLst>
            </p:cNvPr>
            <p:cNvGraphicFramePr/>
            <p:nvPr>
              <p:extLst>
                <p:ext uri="{D42A27DB-BD31-4B8C-83A1-F6EECF244321}">
                  <p14:modId xmlns:p14="http://schemas.microsoft.com/office/powerpoint/2010/main" val="40984864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FB50B58D-767F-9550-03D7-F699607C83A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75A566F-AD10-58CD-15C1-F25AE8F4723B}"/>
              </a:ext>
            </a:extLst>
          </p:cNvPr>
          <p:cNvSpPr/>
          <p:nvPr/>
        </p:nvSpPr>
        <p:spPr>
          <a:xfrm>
            <a:off x="10567702" y="2029871"/>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EE79D399-D8A2-10D8-5F7F-D284569A5B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E3CED130-C56C-8551-CACB-7F6476B47AA2}"/>
              </a:ext>
            </a:extLst>
          </p:cNvPr>
          <p:cNvSpPr>
            <a:spLocks noGrp="1"/>
          </p:cNvSpPr>
          <p:nvPr>
            <p:ph type="title"/>
          </p:nvPr>
        </p:nvSpPr>
        <p:spPr>
          <a:xfrm>
            <a:off x="419970" y="613664"/>
            <a:ext cx="11417697" cy="654856"/>
          </a:xfrm>
        </p:spPr>
        <p:txBody>
          <a:bodyPr/>
          <a:lstStyle/>
          <a:p>
            <a:r>
              <a:rPr lang="en-GB" dirty="0"/>
              <a:t>Section 1. </a:t>
            </a:r>
            <a:r>
              <a:rPr lang="en-US" dirty="0"/>
              <a:t>The waiting area</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25BBEB19-D891-0043-E721-C387797CB823}"/>
              </a:ext>
            </a:extLst>
          </p:cNvPr>
          <p:cNvGraphicFramePr>
            <a:graphicFrameLocks noGrp="1"/>
          </p:cNvGraphicFramePr>
          <p:nvPr>
            <p:extLst>
              <p:ext uri="{D42A27DB-BD31-4B8C-83A1-F6EECF244321}">
                <p14:modId xmlns:p14="http://schemas.microsoft.com/office/powerpoint/2010/main" val="3975971888"/>
              </p:ext>
            </p:extLst>
          </p:nvPr>
        </p:nvGraphicFramePr>
        <p:xfrm>
          <a:off x="8576305" y="2300874"/>
          <a:ext cx="3382605" cy="357620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0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953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74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07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3" name="Title 6">
            <a:extLst>
              <a:ext uri="{FF2B5EF4-FFF2-40B4-BE49-F238E27FC236}">
                <a16:creationId xmlns:a16="http://schemas.microsoft.com/office/drawing/2014/main" id="{7FDA6175-5419-DBD5-5E3D-8E0E65AFB4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Children and young people’s reports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5" name="Title 2">
            <a:extLst>
              <a:ext uri="{FF2B5EF4-FFF2-40B4-BE49-F238E27FC236}">
                <a16:creationId xmlns:a16="http://schemas.microsoft.com/office/drawing/2014/main" id="{759A6717-C675-84AE-CC54-B6F81DF4BE00}"/>
              </a:ext>
            </a:extLst>
          </p:cNvPr>
          <p:cNvSpPr txBox="1">
            <a:spLocks/>
          </p:cNvSpPr>
          <p:nvPr/>
        </p:nvSpPr>
        <p:spPr>
          <a:xfrm>
            <a:off x="9315517" y="1579063"/>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15335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ED453-F032-4F3A-BBAC-A1B7FD870DA0}"/>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B36B6BEC-ED79-01CB-9562-7CFF6D6A2888}"/>
              </a:ext>
            </a:extLst>
          </p:cNvPr>
          <p:cNvGrpSpPr/>
          <p:nvPr/>
        </p:nvGrpSpPr>
        <p:grpSpPr>
          <a:xfrm>
            <a:off x="143776" y="1705328"/>
            <a:ext cx="8246527" cy="1766682"/>
            <a:chOff x="380078" y="1436456"/>
            <a:chExt cx="8246527" cy="1512887"/>
          </a:xfrm>
        </p:grpSpPr>
        <p:graphicFrame>
          <p:nvGraphicFramePr>
            <p:cNvPr id="15" name="c20_6">
              <a:extLst>
                <a:ext uri="{FF2B5EF4-FFF2-40B4-BE49-F238E27FC236}">
                  <a16:creationId xmlns:a16="http://schemas.microsoft.com/office/drawing/2014/main" id="{62D859BF-1989-D9D8-FDEE-B236F4702CED}"/>
                </a:ext>
              </a:extLst>
            </p:cNvPr>
            <p:cNvGraphicFramePr/>
            <p:nvPr>
              <p:extLst>
                <p:ext uri="{D42A27DB-BD31-4B8C-83A1-F6EECF244321}">
                  <p14:modId xmlns:p14="http://schemas.microsoft.com/office/powerpoint/2010/main" val="9336961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EC79652-FDE1-3419-7B7F-DF5CE547DC5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AC1F4B4F-AE61-8812-584D-C5773E98B3A7}"/>
              </a:ext>
            </a:extLst>
          </p:cNvPr>
          <p:cNvSpPr/>
          <p:nvPr/>
        </p:nvSpPr>
        <p:spPr>
          <a:xfrm>
            <a:off x="10567702" y="202986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37C5C0D4-FC4E-EF5F-3959-09572CBBCDF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B3C0BE8C-F75C-3F91-DD9B-D5E7EB3C349F}"/>
              </a:ext>
            </a:extLst>
          </p:cNvPr>
          <p:cNvSpPr>
            <a:spLocks noGrp="1"/>
          </p:cNvSpPr>
          <p:nvPr>
            <p:ph type="title"/>
          </p:nvPr>
        </p:nvSpPr>
        <p:spPr>
          <a:xfrm>
            <a:off x="419970" y="613664"/>
            <a:ext cx="11417697" cy="654856"/>
          </a:xfrm>
        </p:spPr>
        <p:txBody>
          <a:bodyPr/>
          <a:lstStyle/>
          <a:p>
            <a:r>
              <a:rPr lang="en-GB" dirty="0"/>
              <a:t>Section 1. </a:t>
            </a:r>
            <a:r>
              <a:rPr lang="en-US" dirty="0"/>
              <a:t>The waiting area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10B9F82E-273C-A9EE-FF7E-5086385AAD68}"/>
              </a:ext>
            </a:extLst>
          </p:cNvPr>
          <p:cNvGraphicFramePr>
            <a:graphicFrameLocks noGrp="1"/>
          </p:cNvGraphicFramePr>
          <p:nvPr>
            <p:extLst>
              <p:ext uri="{D42A27DB-BD31-4B8C-83A1-F6EECF244321}">
                <p14:modId xmlns:p14="http://schemas.microsoft.com/office/powerpoint/2010/main" val="1586147232"/>
              </p:ext>
            </p:extLst>
          </p:nvPr>
        </p:nvGraphicFramePr>
        <p:xfrm>
          <a:off x="8576305" y="2300872"/>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4" name="Title 6">
            <a:extLst>
              <a:ext uri="{FF2B5EF4-FFF2-40B4-BE49-F238E27FC236}">
                <a16:creationId xmlns:a16="http://schemas.microsoft.com/office/drawing/2014/main" id="{8B7242B7-8ECA-1C26-B4AE-A46C9E1C4AC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The waiting area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7" name="Title 2">
            <a:extLst>
              <a:ext uri="{FF2B5EF4-FFF2-40B4-BE49-F238E27FC236}">
                <a16:creationId xmlns:a16="http://schemas.microsoft.com/office/drawing/2014/main" id="{D3DD8497-4F0A-0C8B-362D-F475778F0B93}"/>
              </a:ext>
            </a:extLst>
          </p:cNvPr>
          <p:cNvSpPr txBox="1">
            <a:spLocks/>
          </p:cNvSpPr>
          <p:nvPr/>
        </p:nvSpPr>
        <p:spPr>
          <a:xfrm>
            <a:off x="9315517" y="1579061"/>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531571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BF192D-964E-B6F0-2E73-87A575A3422C}"/>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94BE9798-5494-8A57-097E-8693D815686C}"/>
              </a:ext>
            </a:extLst>
          </p:cNvPr>
          <p:cNvGrpSpPr/>
          <p:nvPr/>
        </p:nvGrpSpPr>
        <p:grpSpPr>
          <a:xfrm>
            <a:off x="143776" y="1710004"/>
            <a:ext cx="8246527" cy="1766682"/>
            <a:chOff x="380078" y="1436456"/>
            <a:chExt cx="8246527" cy="1512887"/>
          </a:xfrm>
        </p:grpSpPr>
        <p:graphicFrame>
          <p:nvGraphicFramePr>
            <p:cNvPr id="15" name="p31">
              <a:extLst>
                <a:ext uri="{FF2B5EF4-FFF2-40B4-BE49-F238E27FC236}">
                  <a16:creationId xmlns:a16="http://schemas.microsoft.com/office/drawing/2014/main" id="{317C16B9-4D0C-E167-78F5-4F3E5F33B8F9}"/>
                </a:ext>
              </a:extLst>
            </p:cNvPr>
            <p:cNvGraphicFramePr/>
            <p:nvPr>
              <p:extLst>
                <p:ext uri="{D42A27DB-BD31-4B8C-83A1-F6EECF244321}">
                  <p14:modId xmlns:p14="http://schemas.microsoft.com/office/powerpoint/2010/main" val="179524354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02C59717-222C-D525-E3DF-CF05084AECF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A6D0BE3-980C-4CA2-65BF-6A96F2DEC02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4F9BE579-C126-7EFE-E781-74ACD3910A1B}"/>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53E99C-D14B-85BF-F3A8-D5B6B318B7F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 The waiting area  </a:t>
            </a:r>
          </a:p>
        </p:txBody>
      </p:sp>
      <p:sp>
        <p:nvSpPr>
          <p:cNvPr id="8" name="Rectangle 7">
            <a:extLst>
              <a:ext uri="{FF2B5EF4-FFF2-40B4-BE49-F238E27FC236}">
                <a16:creationId xmlns:a16="http://schemas.microsoft.com/office/drawing/2014/main" id="{166233C0-EE5D-FE00-027D-0CFF4C3EF18C}"/>
              </a:ext>
            </a:extLst>
          </p:cNvPr>
          <p:cNvSpPr/>
          <p:nvPr/>
        </p:nvSpPr>
        <p:spPr>
          <a:xfrm>
            <a:off x="10567702" y="203454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403BC584-5DE0-4296-6397-72DB1463A22D}"/>
              </a:ext>
            </a:extLst>
          </p:cNvPr>
          <p:cNvGraphicFramePr>
            <a:graphicFrameLocks noGrp="1"/>
          </p:cNvGraphicFramePr>
          <p:nvPr>
            <p:extLst>
              <p:ext uri="{D42A27DB-BD31-4B8C-83A1-F6EECF244321}">
                <p14:modId xmlns:p14="http://schemas.microsoft.com/office/powerpoint/2010/main" val="2136625604"/>
              </p:ext>
            </p:extLst>
          </p:nvPr>
        </p:nvGraphicFramePr>
        <p:xfrm>
          <a:off x="8576305" y="2305548"/>
          <a:ext cx="3382605" cy="13574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82A68716-701D-201A-7624-67F80A6C9F69}"/>
              </a:ext>
            </a:extLst>
          </p:cNvPr>
          <p:cNvSpPr txBox="1">
            <a:spLocks/>
          </p:cNvSpPr>
          <p:nvPr/>
        </p:nvSpPr>
        <p:spPr>
          <a:xfrm>
            <a:off x="9256289" y="154964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7DB3BCD-6EDF-C369-9372-2BC7B77239D6}"/>
              </a:ext>
            </a:extLst>
          </p:cNvPr>
          <p:cNvSpPr txBox="1"/>
          <p:nvPr/>
        </p:nvSpPr>
        <p:spPr>
          <a:xfrm>
            <a:off x="419970" y="5967337"/>
            <a:ext cx="10147732" cy="461665"/>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p31 is not included in the section score for Section 1: The waiting area because it was the only question related to this section that applies across all survey versions. Creating a sub-section for a single question is not required in this case.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6772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2956E-21BE-F30F-B49E-EA5B56764DC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EF0E4AA-33F6-0DD7-26B7-54CF89050FE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26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011AD2E-A00F-28E3-02C1-035AD1E53632}"/>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12991202-3AE2-771C-9C2F-BA5BFA6EA2CC}"/>
              </a:ext>
            </a:extLst>
          </p:cNvPr>
          <p:cNvSpPr>
            <a:spLocks noGrp="1"/>
          </p:cNvSpPr>
          <p:nvPr>
            <p:ph type="title"/>
          </p:nvPr>
        </p:nvSpPr>
        <p:spPr>
          <a:xfrm>
            <a:off x="515937" y="804050"/>
            <a:ext cx="8296467"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955551CA-09DF-2C13-AB20-D747A7F434EC}"/>
              </a:ext>
            </a:extLst>
          </p:cNvPr>
          <p:cNvSpPr txBox="1">
            <a:spLocks/>
          </p:cNvSpPr>
          <p:nvPr/>
        </p:nvSpPr>
        <p:spPr>
          <a:xfrm>
            <a:off x="515937" y="1978503"/>
            <a:ext cx="64944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2: Hospital ward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9991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23189"/>
            <a:ext cx="11417697" cy="654856"/>
          </a:xfrm>
        </p:spPr>
        <p:txBody>
          <a:bodyPr>
            <a:normAutofit/>
          </a:bodyPr>
          <a:lstStyle/>
          <a:p>
            <a:r>
              <a:rPr lang="en-GB" dirty="0"/>
              <a:t>Hospital ward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13" name="section_table"/>
          <p:cNvGraphicFramePr>
            <a:graphicFrameLocks noGrp="1"/>
          </p:cNvGraphicFramePr>
          <p:nvPr>
            <p:extLst>
              <p:ext uri="{D42A27DB-BD31-4B8C-83A1-F6EECF244321}">
                <p14:modId xmlns:p14="http://schemas.microsoft.com/office/powerpoint/2010/main" val="4262231805"/>
              </p:ext>
            </p:extLst>
          </p:nvPr>
        </p:nvGraphicFramePr>
        <p:xfrm>
          <a:off x="321779" y="1979377"/>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6094">
                  <a:extLst>
                    <a:ext uri="{9D8B030D-6E8A-4147-A177-3AD203B41FA5}">
                      <a16:colId xmlns:a16="http://schemas.microsoft.com/office/drawing/2014/main" val="20001"/>
                    </a:ext>
                  </a:extLst>
                </a:gridCol>
                <a:gridCol w="748096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6A8C75F3-8731-40AE-9EE1-3651B3649C7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F7B9BB-A1E4-92E9-9B8A-DD0882BB2C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704F971C-7C6D-4CF7-1FF4-A28D81B473FC}"/>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3669F707-BE57-F75D-8064-653E62405DB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9" name="TextBox 8">
            <a:extLst>
              <a:ext uri="{FF2B5EF4-FFF2-40B4-BE49-F238E27FC236}">
                <a16:creationId xmlns:a16="http://schemas.microsoft.com/office/drawing/2014/main" id="{72F43ADD-C681-D38E-FBC1-DB81685CA4E2}"/>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1" name="S2_ABC" descr="A bar chart showing the range of section scores for all NHS trusts for Section 1 (Health and social care workers).">
            <a:extLst>
              <a:ext uri="{FF2B5EF4-FFF2-40B4-BE49-F238E27FC236}">
                <a16:creationId xmlns:a16="http://schemas.microsoft.com/office/drawing/2014/main" id="{700954D8-D55F-F870-5280-DB933A169199}"/>
              </a:ext>
            </a:extLst>
          </p:cNvPr>
          <p:cNvGraphicFramePr/>
          <p:nvPr>
            <p:extLst>
              <p:ext uri="{D42A27DB-BD31-4B8C-83A1-F6EECF244321}">
                <p14:modId xmlns:p14="http://schemas.microsoft.com/office/powerpoint/2010/main" val="117007683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A3B9140-74F1-F75A-8E66-B994BFE5D37E}"/>
              </a:ext>
            </a:extLst>
          </p:cNvPr>
          <p:cNvGraphicFramePr/>
          <p:nvPr>
            <p:extLst>
              <p:ext uri="{D42A27DB-BD31-4B8C-83A1-F6EECF244321}">
                <p14:modId xmlns:p14="http://schemas.microsoft.com/office/powerpoint/2010/main" val="25358854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high_chart" descr="A bar chart showing the top five trust results within your region.">
            <a:extLst>
              <a:ext uri="{FF2B5EF4-FFF2-40B4-BE49-F238E27FC236}">
                <a16:creationId xmlns:a16="http://schemas.microsoft.com/office/drawing/2014/main" id="{035B90AC-9A65-8BAD-745E-7394DF486C4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06434351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p35" descr="A chart showing how your Trust scored for Q13 compared with other trusts that took part; using the ‘expected range’ analysis technique. ">
            <a:extLst>
              <a:ext uri="{FF2B5EF4-FFF2-40B4-BE49-F238E27FC236}">
                <a16:creationId xmlns:a16="http://schemas.microsoft.com/office/drawing/2014/main" id="{3065575C-E267-EFA1-6605-52CCCBAB7451}"/>
              </a:ext>
            </a:extLst>
          </p:cNvPr>
          <p:cNvGraphicFramePr/>
          <p:nvPr>
            <p:extLst>
              <p:ext uri="{D42A27DB-BD31-4B8C-83A1-F6EECF244321}">
                <p14:modId xmlns:p14="http://schemas.microsoft.com/office/powerpoint/2010/main" val="3868858731"/>
              </p:ext>
            </p:extLst>
          </p:nvPr>
        </p:nvGraphicFramePr>
        <p:xfrm>
          <a:off x="143775" y="3528250"/>
          <a:ext cx="8246527" cy="168419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p34" descr="A chart showing how your Trust scored for Q12 compared with other trusts that took part; using the ‘expected range’ analysis technique. ">
            <a:extLst>
              <a:ext uri="{FF2B5EF4-FFF2-40B4-BE49-F238E27FC236}">
                <a16:creationId xmlns:a16="http://schemas.microsoft.com/office/drawing/2014/main" id="{11B3CE05-1A05-E086-9EAD-913EC5412FB2}"/>
              </a:ext>
            </a:extLst>
          </p:cNvPr>
          <p:cNvGraphicFramePr/>
          <p:nvPr>
            <p:extLst>
              <p:ext uri="{D42A27DB-BD31-4B8C-83A1-F6EECF244321}">
                <p14:modId xmlns:p14="http://schemas.microsoft.com/office/powerpoint/2010/main" val="985896445"/>
              </p:ext>
            </p:extLst>
          </p:nvPr>
        </p:nvGraphicFramePr>
        <p:xfrm>
          <a:off x="143775" y="2783268"/>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3776" y="1707669"/>
            <a:ext cx="8246527" cy="1766682"/>
            <a:chOff x="380078" y="1436456"/>
            <a:chExt cx="8246527" cy="1512887"/>
          </a:xfrm>
        </p:grpSpPr>
        <p:graphicFrame>
          <p:nvGraphicFramePr>
            <p:cNvPr id="15" name="p32">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20709269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E375D595-BFBD-4F4A-97EF-E8F78139FB72}"/>
              </a:ext>
            </a:extLst>
          </p:cNvPr>
          <p:cNvSpPr/>
          <p:nvPr/>
        </p:nvSpPr>
        <p:spPr>
          <a:xfrm>
            <a:off x="10567702" y="203221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D9646F80-D041-4D85-BBCC-9C0E4B2C85C6}"/>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sp>
        <p:nvSpPr>
          <p:cNvPr id="3" name="Title 6">
            <a:extLst>
              <a:ext uri="{FF2B5EF4-FFF2-40B4-BE49-F238E27FC236}">
                <a16:creationId xmlns:a16="http://schemas.microsoft.com/office/drawing/2014/main" id="{42C4A3E7-AD48-6600-FDA5-A71754039CA9}"/>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7" name="table" descr="Number of respondents, Trust score, National average, lowest trust score, highest trust score shown for Q32, Q33 Q34 and Q35." title="Summary of scores">
            <a:extLst>
              <a:ext uri="{FF2B5EF4-FFF2-40B4-BE49-F238E27FC236}">
                <a16:creationId xmlns:a16="http://schemas.microsoft.com/office/drawing/2014/main" id="{3FAFE6D7-CAAB-CEF6-BC47-760306D3B1CE}"/>
              </a:ext>
            </a:extLst>
          </p:cNvPr>
          <p:cNvGraphicFramePr>
            <a:graphicFrameLocks noGrp="1"/>
          </p:cNvGraphicFramePr>
          <p:nvPr>
            <p:extLst>
              <p:ext uri="{D42A27DB-BD31-4B8C-83A1-F6EECF244321}">
                <p14:modId xmlns:p14="http://schemas.microsoft.com/office/powerpoint/2010/main" val="848100109"/>
              </p:ext>
            </p:extLst>
          </p:nvPr>
        </p:nvGraphicFramePr>
        <p:xfrm>
          <a:off x="8550427" y="2303213"/>
          <a:ext cx="3382605" cy="308462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94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61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8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4542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3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Title 2">
            <a:extLst>
              <a:ext uri="{FF2B5EF4-FFF2-40B4-BE49-F238E27FC236}">
                <a16:creationId xmlns:a16="http://schemas.microsoft.com/office/drawing/2014/main" id="{B1E711D1-1CB3-CB0D-2D20-1C1C863AD078}"/>
              </a:ext>
            </a:extLst>
          </p:cNvPr>
          <p:cNvSpPr txBox="1">
            <a:spLocks/>
          </p:cNvSpPr>
          <p:nvPr/>
        </p:nvSpPr>
        <p:spPr>
          <a:xfrm>
            <a:off x="9256289" y="154731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9DCBBD-F67F-8115-3226-BDE659CBA49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0E66E0E3-C5F5-4279-B75B-DB0EDB62C156}"/>
              </a:ext>
            </a:extLst>
          </p:cNvPr>
          <p:cNvSpPr>
            <a:spLocks noGrp="1"/>
          </p:cNvSpPr>
          <p:nvPr>
            <p:ph type="title"/>
          </p:nvPr>
        </p:nvSpPr>
        <p:spPr>
          <a:xfrm>
            <a:off x="419970" y="613664"/>
            <a:ext cx="11417697" cy="654856"/>
          </a:xfrm>
        </p:spPr>
        <p:txBody>
          <a:bodyPr>
            <a:normAutofit fontScale="90000"/>
          </a:bodyPr>
          <a:lstStyle/>
          <a:p>
            <a:r>
              <a:rPr lang="en-GB" dirty="0"/>
              <a:t>Hospital ward - Children and young people's reports (8 to 15 years)</a:t>
            </a:r>
          </a:p>
        </p:txBody>
      </p:sp>
      <p:sp>
        <p:nvSpPr>
          <p:cNvPr id="24" name="TextBox 23">
            <a:extLst>
              <a:ext uri="{FF2B5EF4-FFF2-40B4-BE49-F238E27FC236}">
                <a16:creationId xmlns:a16="http://schemas.microsoft.com/office/drawing/2014/main" id="{56DDC669-5408-1D95-FF2D-436CC826121B}"/>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id="{B1797E78-26DC-077E-FDC2-96BA1E70F64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4" name="section_table">
            <a:extLst>
              <a:ext uri="{FF2B5EF4-FFF2-40B4-BE49-F238E27FC236}">
                <a16:creationId xmlns:a16="http://schemas.microsoft.com/office/drawing/2014/main" id="{F4F782ED-088B-83A4-9700-E041AE9C73E1}"/>
              </a:ext>
            </a:extLst>
          </p:cNvPr>
          <p:cNvGraphicFramePr>
            <a:graphicFrameLocks noGrp="1"/>
          </p:cNvGraphicFramePr>
          <p:nvPr>
            <p:extLst>
              <p:ext uri="{D42A27DB-BD31-4B8C-83A1-F6EECF244321}">
                <p14:modId xmlns:p14="http://schemas.microsoft.com/office/powerpoint/2010/main" val="313719061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85514">
                  <a:extLst>
                    <a:ext uri="{9D8B030D-6E8A-4147-A177-3AD203B41FA5}">
                      <a16:colId xmlns:a16="http://schemas.microsoft.com/office/drawing/2014/main" val="20001"/>
                    </a:ext>
                  </a:extLst>
                </a:gridCol>
                <a:gridCol w="76015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5" name="TextBox 4">
            <a:extLst>
              <a:ext uri="{FF2B5EF4-FFF2-40B4-BE49-F238E27FC236}">
                <a16:creationId xmlns:a16="http://schemas.microsoft.com/office/drawing/2014/main" id="{92CA7457-0DFE-6E77-9BD5-42A729D806F4}"/>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6" name="Title 6">
            <a:extLst>
              <a:ext uri="{FF2B5EF4-FFF2-40B4-BE49-F238E27FC236}">
                <a16:creationId xmlns:a16="http://schemas.microsoft.com/office/drawing/2014/main" id="{ECA4025F-6E6A-1475-14CA-95C66E4C83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7" name="Title 6">
            <a:extLst>
              <a:ext uri="{FF2B5EF4-FFF2-40B4-BE49-F238E27FC236}">
                <a16:creationId xmlns:a16="http://schemas.microsoft.com/office/drawing/2014/main" id="{4A3685F9-CD91-7C00-D66F-D8B6EC6811D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0" name="Title 6">
            <a:extLst>
              <a:ext uri="{FF2B5EF4-FFF2-40B4-BE49-F238E27FC236}">
                <a16:creationId xmlns:a16="http://schemas.microsoft.com/office/drawing/2014/main" id="{F54D9595-96D1-8D29-1E17-6010760127F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FFD516FE-BC86-D88B-A445-66006DCC2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2_BC" descr="A bar chart showing the range of section scores for all NHS trusts for Section 1 (Health and social care workers).">
            <a:extLst>
              <a:ext uri="{FF2B5EF4-FFF2-40B4-BE49-F238E27FC236}">
                <a16:creationId xmlns:a16="http://schemas.microsoft.com/office/drawing/2014/main" id="{26A7AA51-5A39-039C-6554-CC3B375165E8}"/>
              </a:ext>
            </a:extLst>
          </p:cNvPr>
          <p:cNvGraphicFramePr/>
          <p:nvPr>
            <p:extLst>
              <p:ext uri="{D42A27DB-BD31-4B8C-83A1-F6EECF244321}">
                <p14:modId xmlns:p14="http://schemas.microsoft.com/office/powerpoint/2010/main" val="35567753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 name="low_chart" descr="A bar chart showing the bottom five trust results within your region.">
            <a:extLst>
              <a:ext uri="{FF2B5EF4-FFF2-40B4-BE49-F238E27FC236}">
                <a16:creationId xmlns:a16="http://schemas.microsoft.com/office/drawing/2014/main" id="{6DAD786D-BA6C-B858-4F8F-8BB7DF9B9D8F}"/>
              </a:ext>
            </a:extLst>
          </p:cNvPr>
          <p:cNvGraphicFramePr/>
          <p:nvPr>
            <p:extLst>
              <p:ext uri="{D42A27DB-BD31-4B8C-83A1-F6EECF244321}">
                <p14:modId xmlns:p14="http://schemas.microsoft.com/office/powerpoint/2010/main" val="105370115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high_chart" descr="A bar chart showing the top five trust results within your region.">
            <a:extLst>
              <a:ext uri="{FF2B5EF4-FFF2-40B4-BE49-F238E27FC236}">
                <a16:creationId xmlns:a16="http://schemas.microsoft.com/office/drawing/2014/main" id="{5ADE075A-BBB3-F866-FF27-6648E8FA7DA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16341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8353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id="{9B630DF5-C330-4F10-9713-5B0D755D8806}"/>
              </a:ext>
            </a:extLst>
          </p:cNvPr>
          <p:cNvSpPr txBox="1">
            <a:spLocks/>
          </p:cNvSpPr>
          <p:nvPr/>
        </p:nvSpPr>
        <p:spPr>
          <a:xfrm>
            <a:off x="603484" y="2972546"/>
            <a:ext cx="7158030" cy="231287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introduction to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Children and Young People’s Patient Experience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guidance on how to navigate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6C84F-FDA5-7797-7FC1-489D8FA290EF}"/>
            </a:ext>
          </a:extLst>
        </p:cNvPr>
        <p:cNvGrpSpPr/>
        <p:nvPr/>
      </p:nvGrpSpPr>
      <p:grpSpPr>
        <a:xfrm>
          <a:off x="0" y="0"/>
          <a:ext cx="0" cy="0"/>
          <a:chOff x="0" y="0"/>
          <a:chExt cx="0" cy="0"/>
        </a:xfrm>
      </p:grpSpPr>
      <p:graphicFrame>
        <p:nvGraphicFramePr>
          <p:cNvPr id="19" name="c3_6" descr="A chart showing how your Trust scored for Q13 compared with other trusts that took part; using the ‘expected range’ analysis technique. ">
            <a:extLst>
              <a:ext uri="{FF2B5EF4-FFF2-40B4-BE49-F238E27FC236}">
                <a16:creationId xmlns:a16="http://schemas.microsoft.com/office/drawing/2014/main" id="{C21019A3-7279-7789-7B2F-70335E54C3D6}"/>
              </a:ext>
            </a:extLst>
          </p:cNvPr>
          <p:cNvGraphicFramePr>
            <a:graphicFrameLocks/>
          </p:cNvGraphicFramePr>
          <p:nvPr>
            <p:extLst>
              <p:ext uri="{D42A27DB-BD31-4B8C-83A1-F6EECF244321}">
                <p14:modId xmlns:p14="http://schemas.microsoft.com/office/powerpoint/2010/main" val="3508215951"/>
              </p:ext>
            </p:extLst>
          </p:nvPr>
        </p:nvGraphicFramePr>
        <p:xfrm>
          <a:off x="143775" y="459890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c3_4" descr="A chart showing how your Trust scored for Q13 compared with other trusts that took part; using the ‘expected range’ analysis technique. ">
            <a:extLst>
              <a:ext uri="{FF2B5EF4-FFF2-40B4-BE49-F238E27FC236}">
                <a16:creationId xmlns:a16="http://schemas.microsoft.com/office/drawing/2014/main" id="{A0BEA3AC-BAA6-BD08-DE9D-E2B4CD60D6AB}"/>
              </a:ext>
            </a:extLst>
          </p:cNvPr>
          <p:cNvGraphicFramePr/>
          <p:nvPr>
            <p:extLst>
              <p:ext uri="{D42A27DB-BD31-4B8C-83A1-F6EECF244321}">
                <p14:modId xmlns:p14="http://schemas.microsoft.com/office/powerpoint/2010/main" val="766805121"/>
              </p:ext>
            </p:extLst>
          </p:nvPr>
        </p:nvGraphicFramePr>
        <p:xfrm>
          <a:off x="143775" y="3627295"/>
          <a:ext cx="8246527" cy="16841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c3_3" descr="A chart showing how your Trust scored for Q12 compared with other trusts that took part; using the ‘expected range’ analysis technique. ">
            <a:extLst>
              <a:ext uri="{FF2B5EF4-FFF2-40B4-BE49-F238E27FC236}">
                <a16:creationId xmlns:a16="http://schemas.microsoft.com/office/drawing/2014/main" id="{005626A0-C367-448A-EFC2-BF3A9BA12428}"/>
              </a:ext>
            </a:extLst>
          </p:cNvPr>
          <p:cNvGraphicFramePr/>
          <p:nvPr>
            <p:extLst>
              <p:ext uri="{D42A27DB-BD31-4B8C-83A1-F6EECF244321}">
                <p14:modId xmlns:p14="http://schemas.microsoft.com/office/powerpoint/2010/main" val="1856344825"/>
              </p:ext>
            </p:extLst>
          </p:nvPr>
        </p:nvGraphicFramePr>
        <p:xfrm>
          <a:off x="143775" y="2759898"/>
          <a:ext cx="8246527" cy="1579979"/>
        </p:xfrm>
        <a:graphic>
          <a:graphicData uri="http://schemas.openxmlformats.org/drawingml/2006/chart">
            <c:chart xmlns:c="http://schemas.openxmlformats.org/drawingml/2006/chart" xmlns:r="http://schemas.openxmlformats.org/officeDocument/2006/relationships" r:id="rId5"/>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45066667-9DA6-E386-E6D1-BC5A1D5BFEF3}"/>
              </a:ext>
            </a:extLst>
          </p:cNvPr>
          <p:cNvGrpSpPr/>
          <p:nvPr/>
        </p:nvGrpSpPr>
        <p:grpSpPr>
          <a:xfrm>
            <a:off x="143776" y="1705798"/>
            <a:ext cx="8246527" cy="1766682"/>
            <a:chOff x="380078" y="1436456"/>
            <a:chExt cx="8246527" cy="1512887"/>
          </a:xfrm>
        </p:grpSpPr>
        <p:graphicFrame>
          <p:nvGraphicFramePr>
            <p:cNvPr id="15" name="c3_1">
              <a:extLst>
                <a:ext uri="{FF2B5EF4-FFF2-40B4-BE49-F238E27FC236}">
                  <a16:creationId xmlns:a16="http://schemas.microsoft.com/office/drawing/2014/main" id="{B63619D3-918D-0E88-882D-DA15950270F8}"/>
                </a:ext>
              </a:extLst>
            </p:cNvPr>
            <p:cNvGraphicFramePr/>
            <p:nvPr>
              <p:extLst>
                <p:ext uri="{D42A27DB-BD31-4B8C-83A1-F6EECF244321}">
                  <p14:modId xmlns:p14="http://schemas.microsoft.com/office/powerpoint/2010/main" val="192478747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55B071E9-A57A-75B0-9DF0-AFD26961C0A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3B362FCD-247A-A703-797C-A8D1B407C895}"/>
              </a:ext>
            </a:extLst>
          </p:cNvPr>
          <p:cNvSpPr/>
          <p:nvPr/>
        </p:nvSpPr>
        <p:spPr>
          <a:xfrm>
            <a:off x="10567702" y="2030339"/>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6A31F274-3CDD-E81E-F2A7-AD839B78E5B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23FD6C4B-8B36-4CFE-B377-3A33659885C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7E2645EB-A0A8-708A-FDAE-14CF167053F3}"/>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a:t>
            </a:r>
            <a:endParaRPr lang="en-GB" dirty="0"/>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389CE88E-069B-12A4-2C32-089BC1F13C0D}"/>
              </a:ext>
            </a:extLst>
          </p:cNvPr>
          <p:cNvGraphicFramePr>
            <a:graphicFrameLocks noGrp="1"/>
          </p:cNvGraphicFramePr>
          <p:nvPr>
            <p:extLst>
              <p:ext uri="{D42A27DB-BD31-4B8C-83A1-F6EECF244321}">
                <p14:modId xmlns:p14="http://schemas.microsoft.com/office/powerpoint/2010/main" val="1493196282"/>
              </p:ext>
            </p:extLst>
          </p:nvPr>
        </p:nvGraphicFramePr>
        <p:xfrm>
          <a:off x="8576305" y="2301342"/>
          <a:ext cx="3382605" cy="4026632"/>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84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172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016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8308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376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550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9" name="Title 2">
            <a:extLst>
              <a:ext uri="{FF2B5EF4-FFF2-40B4-BE49-F238E27FC236}">
                <a16:creationId xmlns:a16="http://schemas.microsoft.com/office/drawing/2014/main" id="{19BD60A5-73FC-3836-3AA5-EFD4FA7F2A6C}"/>
              </a:ext>
            </a:extLst>
          </p:cNvPr>
          <p:cNvSpPr txBox="1">
            <a:spLocks/>
          </p:cNvSpPr>
          <p:nvPr/>
        </p:nvSpPr>
        <p:spPr>
          <a:xfrm>
            <a:off x="9315517" y="152777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532452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DFC59-F8E4-F84C-BA33-AE51CB69012D}"/>
            </a:ext>
          </a:extLst>
        </p:cNvPr>
        <p:cNvGrpSpPr/>
        <p:nvPr/>
      </p:nvGrpSpPr>
      <p:grpSpPr>
        <a:xfrm>
          <a:off x="0" y="0"/>
          <a:ext cx="0" cy="0"/>
          <a:chOff x="0" y="0"/>
          <a:chExt cx="0" cy="0"/>
        </a:xfrm>
      </p:grpSpPr>
      <p:graphicFrame>
        <p:nvGraphicFramePr>
          <p:cNvPr id="17" name="c4" descr="A chart showing how your Trust scored for Q12 compared with other trusts that took part; using the ‘expected range’ analysis technique. ">
            <a:extLst>
              <a:ext uri="{FF2B5EF4-FFF2-40B4-BE49-F238E27FC236}">
                <a16:creationId xmlns:a16="http://schemas.microsoft.com/office/drawing/2014/main" id="{EDDECC64-91C1-2120-90B1-CCCAAD04C5F8}"/>
              </a:ext>
            </a:extLst>
          </p:cNvPr>
          <p:cNvGraphicFramePr/>
          <p:nvPr>
            <p:extLst>
              <p:ext uri="{D42A27DB-BD31-4B8C-83A1-F6EECF244321}">
                <p14:modId xmlns:p14="http://schemas.microsoft.com/office/powerpoint/2010/main" val="2076791206"/>
              </p:ext>
            </p:extLst>
          </p:nvPr>
        </p:nvGraphicFramePr>
        <p:xfrm>
          <a:off x="150062" y="2787680"/>
          <a:ext cx="8246527" cy="1579979"/>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E56D3686-6C72-5818-5698-5100BEB225D7}"/>
              </a:ext>
            </a:extLst>
          </p:cNvPr>
          <p:cNvGrpSpPr/>
          <p:nvPr/>
        </p:nvGrpSpPr>
        <p:grpSpPr>
          <a:xfrm>
            <a:off x="150063" y="1703455"/>
            <a:ext cx="8246527" cy="1766682"/>
            <a:chOff x="380078" y="1436456"/>
            <a:chExt cx="8246527" cy="1512887"/>
          </a:xfrm>
        </p:grpSpPr>
        <p:graphicFrame>
          <p:nvGraphicFramePr>
            <p:cNvPr id="15" name="c2">
              <a:extLst>
                <a:ext uri="{FF2B5EF4-FFF2-40B4-BE49-F238E27FC236}">
                  <a16:creationId xmlns:a16="http://schemas.microsoft.com/office/drawing/2014/main" id="{C29F499E-6E0B-2BBD-E693-6CA462FC80BD}"/>
                </a:ext>
              </a:extLst>
            </p:cNvPr>
            <p:cNvGraphicFramePr/>
            <p:nvPr>
              <p:extLst>
                <p:ext uri="{D42A27DB-BD31-4B8C-83A1-F6EECF244321}">
                  <p14:modId xmlns:p14="http://schemas.microsoft.com/office/powerpoint/2010/main" val="24707436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4AF3371-1881-1D79-60D4-722E719896A5}"/>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3" name="Rectangle 12">
            <a:extLst>
              <a:ext uri="{FF2B5EF4-FFF2-40B4-BE49-F238E27FC236}">
                <a16:creationId xmlns:a16="http://schemas.microsoft.com/office/drawing/2014/main" id="{B98CD79C-BFD1-7AC6-DD38-A2C5C187D1BB}"/>
              </a:ext>
            </a:extLst>
          </p:cNvPr>
          <p:cNvSpPr/>
          <p:nvPr/>
        </p:nvSpPr>
        <p:spPr>
          <a:xfrm>
            <a:off x="10573989" y="2027996"/>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id="{0568628F-BA98-BCC8-3245-9A52657E24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3EEE558C-9FB2-7576-0C03-61B40B125B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ward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20" name="Title 3">
            <a:extLst>
              <a:ext uri="{FF2B5EF4-FFF2-40B4-BE49-F238E27FC236}">
                <a16:creationId xmlns:a16="http://schemas.microsoft.com/office/drawing/2014/main" id="{0B35F084-934F-A332-5431-C95E99104778}"/>
              </a:ext>
            </a:extLst>
          </p:cNvPr>
          <p:cNvSpPr>
            <a:spLocks noGrp="1"/>
          </p:cNvSpPr>
          <p:nvPr>
            <p:ph type="title"/>
          </p:nvPr>
        </p:nvSpPr>
        <p:spPr>
          <a:xfrm>
            <a:off x="419970" y="613664"/>
            <a:ext cx="11417697" cy="654856"/>
          </a:xfrm>
        </p:spPr>
        <p:txBody>
          <a:bodyPr/>
          <a:lstStyle/>
          <a:p>
            <a:r>
              <a:rPr lang="en-GB" dirty="0"/>
              <a:t>Section 2. </a:t>
            </a:r>
            <a:r>
              <a:rPr lang="en-GB" sz="2800" dirty="0">
                <a:latin typeface="Arial" panose="020B0604020202020204" pitchFamily="34" charset="0"/>
                <a:cs typeface="Arial" panose="020B0604020202020204" pitchFamily="34" charset="0"/>
              </a:rPr>
              <a:t>Hospital ward </a:t>
            </a:r>
            <a:r>
              <a:rPr lang="en-GB" dirty="0"/>
              <a:t>(continued)</a:t>
            </a:r>
          </a:p>
        </p:txBody>
      </p:sp>
      <p:graphicFrame>
        <p:nvGraphicFramePr>
          <p:cNvPr id="21" name="table" descr="Number of respondents, Trust score, National average, lowest trust score, highest trust score shown for Q32, Q33 Q34 and Q35." title="Summary of scores">
            <a:extLst>
              <a:ext uri="{FF2B5EF4-FFF2-40B4-BE49-F238E27FC236}">
                <a16:creationId xmlns:a16="http://schemas.microsoft.com/office/drawing/2014/main" id="{6A767DBC-952D-166D-1658-76C5B312D1B0}"/>
              </a:ext>
            </a:extLst>
          </p:cNvPr>
          <p:cNvGraphicFramePr>
            <a:graphicFrameLocks noGrp="1"/>
          </p:cNvGraphicFramePr>
          <p:nvPr>
            <p:extLst>
              <p:ext uri="{D42A27DB-BD31-4B8C-83A1-F6EECF244321}">
                <p14:modId xmlns:p14="http://schemas.microsoft.com/office/powerpoint/2010/main" val="1686090218"/>
              </p:ext>
            </p:extLst>
          </p:nvPr>
        </p:nvGraphicFramePr>
        <p:xfrm>
          <a:off x="8582592" y="2298999"/>
          <a:ext cx="3382605" cy="228187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1753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64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26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67546A27-743C-64B2-4E20-BA5546EEF183}"/>
              </a:ext>
            </a:extLst>
          </p:cNvPr>
          <p:cNvSpPr txBox="1">
            <a:spLocks/>
          </p:cNvSpPr>
          <p:nvPr/>
        </p:nvSpPr>
        <p:spPr>
          <a:xfrm>
            <a:off x="9313178" y="1525432"/>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1872113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3E1251-27DD-8DEE-FBAC-4CF06345AC7E}"/>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7568C85F-5A3D-8981-559B-A343DADAB703}"/>
              </a:ext>
            </a:extLst>
          </p:cNvPr>
          <p:cNvGrpSpPr/>
          <p:nvPr/>
        </p:nvGrpSpPr>
        <p:grpSpPr>
          <a:xfrm>
            <a:off x="143776" y="1705329"/>
            <a:ext cx="8246527" cy="1766682"/>
            <a:chOff x="380078" y="1436456"/>
            <a:chExt cx="8246527" cy="1512887"/>
          </a:xfrm>
        </p:grpSpPr>
        <p:graphicFrame>
          <p:nvGraphicFramePr>
            <p:cNvPr id="15" name="p33">
              <a:extLst>
                <a:ext uri="{FF2B5EF4-FFF2-40B4-BE49-F238E27FC236}">
                  <a16:creationId xmlns:a16="http://schemas.microsoft.com/office/drawing/2014/main" id="{944893EB-6EDE-37C3-98C8-AE084534D233}"/>
                </a:ext>
              </a:extLst>
            </p:cNvPr>
            <p:cNvGraphicFramePr/>
            <p:nvPr>
              <p:extLst>
                <p:ext uri="{D42A27DB-BD31-4B8C-83A1-F6EECF244321}">
                  <p14:modId xmlns:p14="http://schemas.microsoft.com/office/powerpoint/2010/main" val="6321031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AC7BA6D-4E26-BABE-6711-06F6F99C35A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85C6015-2E35-2CEE-A043-837D20D5E4A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A9B3CD74-03B7-E01B-45AE-DBFE0B52D647}"/>
              </a:ext>
            </a:extLst>
          </p:cNvPr>
          <p:cNvSpPr>
            <a:spLocks noGrp="1"/>
          </p:cNvSpPr>
          <p:nvPr>
            <p:ph type="title"/>
          </p:nvPr>
        </p:nvSpPr>
        <p:spPr>
          <a:xfrm>
            <a:off x="426754" y="600630"/>
            <a:ext cx="11900443"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17F3C570-83C8-3782-810A-238C58C625B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2: Hospital ward </a:t>
            </a:r>
          </a:p>
        </p:txBody>
      </p:sp>
      <p:sp>
        <p:nvSpPr>
          <p:cNvPr id="8" name="Rectangle 7">
            <a:extLst>
              <a:ext uri="{FF2B5EF4-FFF2-40B4-BE49-F238E27FC236}">
                <a16:creationId xmlns:a16="http://schemas.microsoft.com/office/drawing/2014/main" id="{32E1F566-F2DA-D360-58DA-AB2C32510D75}"/>
              </a:ext>
            </a:extLst>
          </p:cNvPr>
          <p:cNvSpPr/>
          <p:nvPr/>
        </p:nvSpPr>
        <p:spPr>
          <a:xfrm>
            <a:off x="10567702" y="2029870"/>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2C618FD0-F2CC-1054-5C94-55EA99F591C5}"/>
              </a:ext>
            </a:extLst>
          </p:cNvPr>
          <p:cNvGraphicFramePr>
            <a:graphicFrameLocks noGrp="1"/>
          </p:cNvGraphicFramePr>
          <p:nvPr>
            <p:extLst>
              <p:ext uri="{D42A27DB-BD31-4B8C-83A1-F6EECF244321}">
                <p14:modId xmlns:p14="http://schemas.microsoft.com/office/powerpoint/2010/main" val="783136259"/>
              </p:ext>
            </p:extLst>
          </p:nvPr>
        </p:nvGraphicFramePr>
        <p:xfrm>
          <a:off x="8576305" y="2300873"/>
          <a:ext cx="3382605" cy="135107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23585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0579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0EFAA9ED-278C-BF9E-8347-AB4E9F6B6C6F}"/>
              </a:ext>
            </a:extLst>
          </p:cNvPr>
          <p:cNvSpPr txBox="1">
            <a:spLocks/>
          </p:cNvSpPr>
          <p:nvPr/>
        </p:nvSpPr>
        <p:spPr>
          <a:xfrm>
            <a:off x="9256289" y="154497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DFE9A7E-86E9-7ABF-A67F-814553260383}"/>
              </a:ext>
            </a:extLst>
          </p:cNvPr>
          <p:cNvSpPr txBox="1"/>
          <p:nvPr/>
        </p:nvSpPr>
        <p:spPr>
          <a:xfrm>
            <a:off x="426754" y="5980371"/>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p33 is not included in the section score for Section 2: Hospital </a:t>
            </a:r>
            <a:r>
              <a:rPr lang="en-US" sz="1200" dirty="0">
                <a:latin typeface="Arial" panose="020B0604020202020204" pitchFamily="34" charset="0"/>
                <a:cs typeface="Arial" panose="020B0604020202020204" pitchFamily="34" charset="0"/>
              </a:rPr>
              <a:t>ward </a:t>
            </a:r>
            <a:r>
              <a:rPr lang="en-US" sz="1200" dirty="0">
                <a:effectLst/>
                <a:latin typeface="Arial" panose="020B0604020202020204" pitchFamily="34" charset="0"/>
                <a:cs typeface="Arial" panose="020B0604020202020204" pitchFamily="34" charset="0"/>
              </a:rPr>
              <a:t>because the question was only included in the 0-7-year-old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1580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3B6350-E81D-E59B-D7D5-E7D71DF7E66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C644B840-A498-14F3-E080-6476AD94344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33</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3779C84-286B-C8D2-5E4A-FA208E70841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063D9CD-EF5D-BFDC-1F67-0848218D7390}"/>
              </a:ext>
            </a:extLst>
          </p:cNvPr>
          <p:cNvSpPr>
            <a:spLocks noGrp="1"/>
          </p:cNvSpPr>
          <p:nvPr>
            <p:ph type="title"/>
          </p:nvPr>
        </p:nvSpPr>
        <p:spPr>
          <a:xfrm>
            <a:off x="515937" y="804050"/>
            <a:ext cx="812564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5B707D5-3463-68BE-34D8-F759C3D3CC83}"/>
              </a:ext>
            </a:extLst>
          </p:cNvPr>
          <p:cNvSpPr txBox="1">
            <a:spLocks/>
          </p:cNvSpPr>
          <p:nvPr/>
        </p:nvSpPr>
        <p:spPr>
          <a:xfrm>
            <a:off x="515937" y="1978503"/>
            <a:ext cx="7411911"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3600" b="1" dirty="0">
                <a:latin typeface="Arial" panose="020B0604020202020204" pitchFamily="34" charset="0"/>
                <a:cs typeface="Arial" panose="020B0604020202020204" pitchFamily="34" charset="0"/>
              </a:rPr>
              <a:t>Section 3: Talking to hospital staff</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883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Talking to hospital staff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90769468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BF9851BF-5C0C-D67E-48C4-9FB2303D11C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DF5F4DA-B422-D0CE-72A0-9F228396F5B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E8B77D8-EE44-C184-7424-549045AD7C25}"/>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64C96EDF-86DD-8476-310A-4DFA293304F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815C23A0-D142-233E-F3E8-B1B5D4E9D14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 descr="A bar chart showing the range of section scores for all NHS trusts for Section 1 (Health and social care workers).">
            <a:extLst>
              <a:ext uri="{FF2B5EF4-FFF2-40B4-BE49-F238E27FC236}">
                <a16:creationId xmlns:a16="http://schemas.microsoft.com/office/drawing/2014/main" id="{4CED18D7-0CDB-AF89-96F6-A8372714BDDD}"/>
              </a:ext>
            </a:extLst>
          </p:cNvPr>
          <p:cNvGraphicFramePr/>
          <p:nvPr>
            <p:extLst>
              <p:ext uri="{D42A27DB-BD31-4B8C-83A1-F6EECF244321}">
                <p14:modId xmlns:p14="http://schemas.microsoft.com/office/powerpoint/2010/main" val="174941584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9B50BCDC-E487-257B-65E2-0A4174518EE7}"/>
              </a:ext>
            </a:extLst>
          </p:cNvPr>
          <p:cNvGraphicFramePr/>
          <p:nvPr>
            <p:extLst>
              <p:ext uri="{D42A27DB-BD31-4B8C-83A1-F6EECF244321}">
                <p14:modId xmlns:p14="http://schemas.microsoft.com/office/powerpoint/2010/main" val="356072997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DBAFDAB6-A6F2-F7D7-9D3E-D494A064515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0386893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DD1335E1-BB8A-FF51-AD9D-E4F31E86CB07}"/>
              </a:ext>
            </a:extLst>
          </p:cNvPr>
          <p:cNvGraphicFramePr>
            <a:graphicFrameLocks noGrp="1"/>
          </p:cNvGraphicFramePr>
          <p:nvPr>
            <p:extLst>
              <p:ext uri="{D42A27DB-BD31-4B8C-83A1-F6EECF244321}">
                <p14:modId xmlns:p14="http://schemas.microsoft.com/office/powerpoint/2010/main" val="644200753"/>
              </p:ext>
            </p:extLst>
          </p:nvPr>
        </p:nvGraphicFramePr>
        <p:xfrm>
          <a:off x="8591678" y="2081572"/>
          <a:ext cx="3376468" cy="3082422"/>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29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26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73805525"/>
                  </a:ext>
                </a:extLst>
              </a:tr>
              <a:tr h="5778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36479867"/>
                  </a:ext>
                </a:extLst>
              </a:tr>
              <a:tr h="4699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6027396"/>
                  </a:ext>
                </a:extLst>
              </a:tr>
              <a:tr h="5842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5154580"/>
                  </a:ext>
                </a:extLst>
              </a:tr>
            </a:tbl>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7" descr="A chart showing how your Trust scored for Q18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1565214333"/>
              </p:ext>
            </p:extLst>
          </p:nvPr>
        </p:nvGraphicFramePr>
        <p:xfrm>
          <a:off x="140734" y="276469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16487"/>
            <a:ext cx="8246527" cy="1512887"/>
            <a:chOff x="380078" y="1436456"/>
            <a:chExt cx="8246527" cy="1512887"/>
          </a:xfrm>
        </p:grpSpPr>
        <p:graphicFrame>
          <p:nvGraphicFramePr>
            <p:cNvPr id="15" name="p36">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333199068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E375D595-BFBD-4F4A-97EF-E8F78139FB72}"/>
              </a:ext>
            </a:extLst>
          </p:cNvPr>
          <p:cNvSpPr/>
          <p:nvPr/>
        </p:nvSpPr>
        <p:spPr>
          <a:xfrm>
            <a:off x="10573901" y="1822557"/>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9" name="Title 2">
            <a:extLst>
              <a:ext uri="{FF2B5EF4-FFF2-40B4-BE49-F238E27FC236}">
                <a16:creationId xmlns:a16="http://schemas.microsoft.com/office/drawing/2014/main" id="{A935B9D3-ADA4-A8CD-3FE0-2CF4CEFA2A02}"/>
              </a:ext>
            </a:extLst>
          </p:cNvPr>
          <p:cNvSpPr txBox="1">
            <a:spLocks/>
          </p:cNvSpPr>
          <p:nvPr/>
        </p:nvSpPr>
        <p:spPr>
          <a:xfrm>
            <a:off x="9265525" y="136635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41" descr="A chart showing how your Trust scored for Q13 compared with other trusts that took part; using the ‘expected range’ analysis technique. ">
            <a:extLst>
              <a:ext uri="{FF2B5EF4-FFF2-40B4-BE49-F238E27FC236}">
                <a16:creationId xmlns:a16="http://schemas.microsoft.com/office/drawing/2014/main" id="{EA9169A4-371A-F690-8B12-C39216202B8F}"/>
              </a:ext>
            </a:extLst>
          </p:cNvPr>
          <p:cNvGraphicFramePr>
            <a:graphicFrameLocks/>
          </p:cNvGraphicFramePr>
          <p:nvPr>
            <p:extLst>
              <p:ext uri="{D42A27DB-BD31-4B8C-83A1-F6EECF244321}">
                <p14:modId xmlns:p14="http://schemas.microsoft.com/office/powerpoint/2010/main" val="3400070210"/>
              </p:ext>
            </p:extLst>
          </p:nvPr>
        </p:nvGraphicFramePr>
        <p:xfrm>
          <a:off x="140734" y="3780390"/>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EC9A25-D03D-243E-9042-BF8804F1162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11707E2-C0C6-10CF-5478-231212CB87FF}"/>
              </a:ext>
            </a:extLst>
          </p:cNvPr>
          <p:cNvSpPr>
            <a:spLocks noGrp="1"/>
          </p:cNvSpPr>
          <p:nvPr>
            <p:ph type="title"/>
          </p:nvPr>
        </p:nvSpPr>
        <p:spPr>
          <a:xfrm>
            <a:off x="419970" y="613664"/>
            <a:ext cx="11417697" cy="654856"/>
          </a:xfrm>
        </p:spPr>
        <p:txBody>
          <a:bodyPr>
            <a:normAutofit fontScale="90000"/>
          </a:bodyPr>
          <a:lstStyle/>
          <a:p>
            <a:r>
              <a:rPr lang="en-GB" dirty="0"/>
              <a:t>Talking to hospital staff - Parents and carers' reports (0 to 15 years)</a:t>
            </a:r>
          </a:p>
        </p:txBody>
      </p:sp>
      <p:sp>
        <p:nvSpPr>
          <p:cNvPr id="34" name="Slide Number Placeholder 1">
            <a:extLst>
              <a:ext uri="{FF2B5EF4-FFF2-40B4-BE49-F238E27FC236}">
                <a16:creationId xmlns:a16="http://schemas.microsoft.com/office/drawing/2014/main" id="{ACB809C7-940F-53CF-4653-B5CAED8452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3B607E68-EFD4-D181-3F52-9350B74C125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ADA64D8-329D-066A-FF94-8604C1595A46}"/>
              </a:ext>
            </a:extLst>
          </p:cNvPr>
          <p:cNvGraphicFramePr>
            <a:graphicFrameLocks noGrp="1"/>
          </p:cNvGraphicFramePr>
          <p:nvPr>
            <p:extLst>
              <p:ext uri="{D42A27DB-BD31-4B8C-83A1-F6EECF244321}">
                <p14:modId xmlns:p14="http://schemas.microsoft.com/office/powerpoint/2010/main" val="36294068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85997">
                  <a:extLst>
                    <a:ext uri="{9D8B030D-6E8A-4147-A177-3AD203B41FA5}">
                      <a16:colId xmlns:a16="http://schemas.microsoft.com/office/drawing/2014/main" val="20001"/>
                    </a:ext>
                  </a:extLst>
                </a:gridCol>
                <a:gridCol w="750105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8991537-F492-6B57-A46A-68800EEF4C93}"/>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CBF570E-0DE6-0710-0825-15A205B1B8F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FAD87DB7-DDE2-5EBF-CD26-2562DD585318}"/>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05D1CB1-B914-8BB8-D56D-06B8632555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1C377F3A-7F77-08C9-4A15-67DB2C3CD0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ABC" descr="A bar chart showing the range of section scores for all NHS trusts for Section 1 (Health and social care workers).">
            <a:extLst>
              <a:ext uri="{FF2B5EF4-FFF2-40B4-BE49-F238E27FC236}">
                <a16:creationId xmlns:a16="http://schemas.microsoft.com/office/drawing/2014/main" id="{037DB8E5-3F72-A0D1-F5D6-C309215708DB}"/>
              </a:ext>
            </a:extLst>
          </p:cNvPr>
          <p:cNvGraphicFramePr/>
          <p:nvPr>
            <p:extLst>
              <p:ext uri="{D42A27DB-BD31-4B8C-83A1-F6EECF244321}">
                <p14:modId xmlns:p14="http://schemas.microsoft.com/office/powerpoint/2010/main" val="12212363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7F0D9880-AD20-03F0-BEDE-0CACB4495566}"/>
              </a:ext>
            </a:extLst>
          </p:cNvPr>
          <p:cNvGraphicFramePr/>
          <p:nvPr>
            <p:extLst>
              <p:ext uri="{D42A27DB-BD31-4B8C-83A1-F6EECF244321}">
                <p14:modId xmlns:p14="http://schemas.microsoft.com/office/powerpoint/2010/main" val="92583814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FB4C8890-072B-D9E1-BB43-F26D673848B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0402720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726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5C16E-6A11-8FA5-F41D-294B6298B5E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D52BB69-FE50-3833-D41D-BC8BAC3A86F2}"/>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7D29B9B0-E4EE-4C99-5CDD-74E00DF2AD2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p39" descr="A chart showing how your Trust scored for Q18 compared with other trusts that took part; using the ‘expected range’ analysis technique. ">
            <a:extLst>
              <a:ext uri="{FF2B5EF4-FFF2-40B4-BE49-F238E27FC236}">
                <a16:creationId xmlns:a16="http://schemas.microsoft.com/office/drawing/2014/main" id="{E17902F7-DD3B-BFD2-2ADA-2CBB89A437BC}"/>
              </a:ext>
            </a:extLst>
          </p:cNvPr>
          <p:cNvGraphicFramePr/>
          <p:nvPr>
            <p:extLst>
              <p:ext uri="{D42A27DB-BD31-4B8C-83A1-F6EECF244321}">
                <p14:modId xmlns:p14="http://schemas.microsoft.com/office/powerpoint/2010/main" val="1167824662"/>
              </p:ext>
            </p:extLst>
          </p:nvPr>
        </p:nvGraphicFramePr>
        <p:xfrm>
          <a:off x="140734" y="2764304"/>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87526CBE-9936-1F34-238F-4FD7F47D6C2F}"/>
              </a:ext>
            </a:extLst>
          </p:cNvPr>
          <p:cNvGrpSpPr/>
          <p:nvPr/>
        </p:nvGrpSpPr>
        <p:grpSpPr>
          <a:xfrm>
            <a:off x="140735" y="1716094"/>
            <a:ext cx="8246527" cy="1512887"/>
            <a:chOff x="380078" y="1436456"/>
            <a:chExt cx="8246527" cy="1512887"/>
          </a:xfrm>
        </p:grpSpPr>
        <p:graphicFrame>
          <p:nvGraphicFramePr>
            <p:cNvPr id="15" name="p38">
              <a:extLst>
                <a:ext uri="{FF2B5EF4-FFF2-40B4-BE49-F238E27FC236}">
                  <a16:creationId xmlns:a16="http://schemas.microsoft.com/office/drawing/2014/main" id="{4A80690D-5C41-6F9C-FADB-948F05E22EEC}"/>
                </a:ext>
              </a:extLst>
            </p:cNvPr>
            <p:cNvGraphicFramePr/>
            <p:nvPr>
              <p:extLst>
                <p:ext uri="{D42A27DB-BD31-4B8C-83A1-F6EECF244321}">
                  <p14:modId xmlns:p14="http://schemas.microsoft.com/office/powerpoint/2010/main" val="83011309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F9EA375-F1FE-BA8C-6C0D-DD1A8A6C872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CA41EC79-C37D-2CE1-9FB3-9D3C2CF3C6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0651F0B9-831C-B482-CD44-79C8FE5180CA}"/>
              </a:ext>
            </a:extLst>
          </p:cNvPr>
          <p:cNvSpPr/>
          <p:nvPr/>
        </p:nvSpPr>
        <p:spPr>
          <a:xfrm>
            <a:off x="10573901" y="182216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40" descr="A chart showing how your Trust scored for Q18 compared with other trusts that took part; using the ‘expected range’ analysis technique. ">
            <a:extLst>
              <a:ext uri="{FF2B5EF4-FFF2-40B4-BE49-F238E27FC236}">
                <a16:creationId xmlns:a16="http://schemas.microsoft.com/office/drawing/2014/main" id="{77EABA94-9CB8-8477-A59D-C23E529A6857}"/>
              </a:ext>
            </a:extLst>
          </p:cNvPr>
          <p:cNvGraphicFramePr/>
          <p:nvPr>
            <p:extLst>
              <p:ext uri="{D42A27DB-BD31-4B8C-83A1-F6EECF244321}">
                <p14:modId xmlns:p14="http://schemas.microsoft.com/office/powerpoint/2010/main" val="3433559205"/>
              </p:ext>
            </p:extLst>
          </p:nvPr>
        </p:nvGraphicFramePr>
        <p:xfrm>
          <a:off x="140734" y="381803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5" name="Title 2">
            <a:extLst>
              <a:ext uri="{FF2B5EF4-FFF2-40B4-BE49-F238E27FC236}">
                <a16:creationId xmlns:a16="http://schemas.microsoft.com/office/drawing/2014/main" id="{AE0CB92A-0B1E-7F96-C49F-B0EDBD8689C6}"/>
              </a:ext>
            </a:extLst>
          </p:cNvPr>
          <p:cNvSpPr txBox="1">
            <a:spLocks/>
          </p:cNvSpPr>
          <p:nvPr/>
        </p:nvSpPr>
        <p:spPr>
          <a:xfrm>
            <a:off x="9265525" y="1391844"/>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9" name="p42" descr="A chart showing how your Trust scored for Q18 compared with other trusts that took part; using the ‘expected range’ analysis technique. ">
            <a:extLst>
              <a:ext uri="{FF2B5EF4-FFF2-40B4-BE49-F238E27FC236}">
                <a16:creationId xmlns:a16="http://schemas.microsoft.com/office/drawing/2014/main" id="{FDCA2D61-290B-9AB6-DCEF-632841E0F081}"/>
              </a:ext>
            </a:extLst>
          </p:cNvPr>
          <p:cNvGraphicFramePr/>
          <p:nvPr>
            <p:extLst>
              <p:ext uri="{D42A27DB-BD31-4B8C-83A1-F6EECF244321}">
                <p14:modId xmlns:p14="http://schemas.microsoft.com/office/powerpoint/2010/main" val="2545636378"/>
              </p:ext>
            </p:extLst>
          </p:nvPr>
        </p:nvGraphicFramePr>
        <p:xfrm>
          <a:off x="140734" y="4798133"/>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0" name="table" descr="Number of respondents, Trust score, National average, lowest trust score, highest trust score shown for Q17 and Q18." title="Summary of scores">
            <a:extLst>
              <a:ext uri="{FF2B5EF4-FFF2-40B4-BE49-F238E27FC236}">
                <a16:creationId xmlns:a16="http://schemas.microsoft.com/office/drawing/2014/main" id="{49902234-B350-181C-727E-075F35987780}"/>
              </a:ext>
            </a:extLst>
          </p:cNvPr>
          <p:cNvGraphicFramePr>
            <a:graphicFrameLocks noGrp="1"/>
          </p:cNvGraphicFramePr>
          <p:nvPr>
            <p:extLst>
              <p:ext uri="{D42A27DB-BD31-4B8C-83A1-F6EECF244321}">
                <p14:modId xmlns:p14="http://schemas.microsoft.com/office/powerpoint/2010/main" val="2754343583"/>
              </p:ext>
            </p:extLst>
          </p:nvPr>
        </p:nvGraphicFramePr>
        <p:xfrm>
          <a:off x="8635999" y="2080971"/>
          <a:ext cx="3332148" cy="4069768"/>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4938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01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4985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spTree>
    <p:extLst>
      <p:ext uri="{BB962C8B-B14F-4D97-AF65-F5344CB8AC3E}">
        <p14:creationId xmlns:p14="http://schemas.microsoft.com/office/powerpoint/2010/main" val="1257529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CA70C7-2245-5CCC-1562-5927B154BD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5A0184D-2EEB-3DDD-FF7C-025A578D437B}"/>
              </a:ext>
            </a:extLst>
          </p:cNvPr>
          <p:cNvSpPr>
            <a:spLocks noGrp="1"/>
          </p:cNvSpPr>
          <p:nvPr>
            <p:ph type="title"/>
          </p:nvPr>
        </p:nvSpPr>
        <p:spPr>
          <a:xfrm>
            <a:off x="419970" y="591140"/>
            <a:ext cx="11772030" cy="654856"/>
          </a:xfrm>
        </p:spPr>
        <p:txBody>
          <a:bodyPr>
            <a:normAutofit fontScale="90000"/>
          </a:bodyPr>
          <a:lstStyle/>
          <a:p>
            <a:r>
              <a:rPr lang="en-GB" dirty="0"/>
              <a:t>Talking to hospital staff - Children and young people's reports (8 to 15 years)</a:t>
            </a:r>
          </a:p>
        </p:txBody>
      </p:sp>
      <p:sp>
        <p:nvSpPr>
          <p:cNvPr id="34" name="Slide Number Placeholder 1">
            <a:extLst>
              <a:ext uri="{FF2B5EF4-FFF2-40B4-BE49-F238E27FC236}">
                <a16:creationId xmlns:a16="http://schemas.microsoft.com/office/drawing/2014/main" id="{D1A84C8F-5662-F9FE-323C-56766E633C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id="{11C7B2D5-701A-585F-F67F-3E7CD4AC004E}"/>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12675E4-9A7D-4FF2-CD97-481A4BFA84E2}"/>
              </a:ext>
            </a:extLst>
          </p:cNvPr>
          <p:cNvGraphicFramePr>
            <a:graphicFrameLocks noGrp="1"/>
          </p:cNvGraphicFramePr>
          <p:nvPr>
            <p:extLst>
              <p:ext uri="{D42A27DB-BD31-4B8C-83A1-F6EECF244321}">
                <p14:modId xmlns:p14="http://schemas.microsoft.com/office/powerpoint/2010/main" val="27482128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77CE1A59-BFC6-8D34-BED9-7FFE7A569E70}"/>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4B5903C-7829-69C6-999C-6A5CE7578777}"/>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BE1CE2B-5EF8-B4D7-2B5D-5176234CD2C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A5EB66E-E6FF-B5FD-331D-66DD1A6815A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2" name="TextBox 11">
            <a:extLst>
              <a:ext uri="{FF2B5EF4-FFF2-40B4-BE49-F238E27FC236}">
                <a16:creationId xmlns:a16="http://schemas.microsoft.com/office/drawing/2014/main" id="{E7286FA9-C995-4E62-3EA2-9E942ECB4035}"/>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3" name="S3_BC" descr="A bar chart showing the range of section scores for all NHS trusts for Section 1 (Health and social care workers).">
            <a:extLst>
              <a:ext uri="{FF2B5EF4-FFF2-40B4-BE49-F238E27FC236}">
                <a16:creationId xmlns:a16="http://schemas.microsoft.com/office/drawing/2014/main" id="{A72507AB-C308-2F34-2B73-6E8E34EC5374}"/>
              </a:ext>
            </a:extLst>
          </p:cNvPr>
          <p:cNvGraphicFramePr/>
          <p:nvPr>
            <p:extLst>
              <p:ext uri="{D42A27DB-BD31-4B8C-83A1-F6EECF244321}">
                <p14:modId xmlns:p14="http://schemas.microsoft.com/office/powerpoint/2010/main" val="25112257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low_chart" descr="A bar chart showing the bottom five trust results within your region.">
            <a:extLst>
              <a:ext uri="{FF2B5EF4-FFF2-40B4-BE49-F238E27FC236}">
                <a16:creationId xmlns:a16="http://schemas.microsoft.com/office/drawing/2014/main" id="{4A488D16-880F-BDAD-9B7B-48FC6F613A5B}"/>
              </a:ext>
            </a:extLst>
          </p:cNvPr>
          <p:cNvGraphicFramePr/>
          <p:nvPr>
            <p:extLst>
              <p:ext uri="{D42A27DB-BD31-4B8C-83A1-F6EECF244321}">
                <p14:modId xmlns:p14="http://schemas.microsoft.com/office/powerpoint/2010/main" val="1376137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high_chart" descr="A bar chart showing the top five trust results within your region.">
            <a:extLst>
              <a:ext uri="{FF2B5EF4-FFF2-40B4-BE49-F238E27FC236}">
                <a16:creationId xmlns:a16="http://schemas.microsoft.com/office/drawing/2014/main" id="{F8CA3198-E82B-CCB2-C638-79D7BF25E10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8979351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54312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643524-85FA-D948-4A3C-AEA1006EFAF8}"/>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D310862-DFD4-D080-A07F-A31D61B4CCDF}"/>
              </a:ext>
            </a:extLst>
          </p:cNvPr>
          <p:cNvSpPr>
            <a:spLocks noGrp="1"/>
          </p:cNvSpPr>
          <p:nvPr>
            <p:ph type="title"/>
          </p:nvPr>
        </p:nvSpPr>
        <p:spPr/>
        <p:txBody>
          <a:bodyPr/>
          <a:lstStyle/>
          <a:p>
            <a:r>
              <a:rPr lang="en-GB" dirty="0"/>
              <a:t>Section 3. Talking to hospital staff</a:t>
            </a:r>
          </a:p>
        </p:txBody>
      </p:sp>
      <p:sp>
        <p:nvSpPr>
          <p:cNvPr id="35" name="Title 6">
            <a:extLst>
              <a:ext uri="{FF2B5EF4-FFF2-40B4-BE49-F238E27FC236}">
                <a16:creationId xmlns:a16="http://schemas.microsoft.com/office/drawing/2014/main" id="{F6EFDB83-DB40-6A44-921B-2EB046B543F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3" descr="A chart showing how your Trust scored for Q18 compared with other trusts that took part; using the ‘expected range’ analysis technique. ">
            <a:extLst>
              <a:ext uri="{FF2B5EF4-FFF2-40B4-BE49-F238E27FC236}">
                <a16:creationId xmlns:a16="http://schemas.microsoft.com/office/drawing/2014/main" id="{AE343A2E-5337-9C1C-EB1B-986230B5D4EB}"/>
              </a:ext>
            </a:extLst>
          </p:cNvPr>
          <p:cNvGraphicFramePr/>
          <p:nvPr>
            <p:extLst>
              <p:ext uri="{D42A27DB-BD31-4B8C-83A1-F6EECF244321}">
                <p14:modId xmlns:p14="http://schemas.microsoft.com/office/powerpoint/2010/main" val="4290119059"/>
              </p:ext>
            </p:extLst>
          </p:nvPr>
        </p:nvGraphicFramePr>
        <p:xfrm>
          <a:off x="140734" y="2769023"/>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28419899-79E5-04C7-924E-74989518B22C}"/>
              </a:ext>
            </a:extLst>
          </p:cNvPr>
          <p:cNvGrpSpPr/>
          <p:nvPr/>
        </p:nvGrpSpPr>
        <p:grpSpPr>
          <a:xfrm>
            <a:off x="140735" y="1720813"/>
            <a:ext cx="8246527" cy="1512887"/>
            <a:chOff x="380078" y="1436456"/>
            <a:chExt cx="8246527" cy="1512887"/>
          </a:xfrm>
        </p:grpSpPr>
        <p:graphicFrame>
          <p:nvGraphicFramePr>
            <p:cNvPr id="15" name="c12">
              <a:extLst>
                <a:ext uri="{FF2B5EF4-FFF2-40B4-BE49-F238E27FC236}">
                  <a16:creationId xmlns:a16="http://schemas.microsoft.com/office/drawing/2014/main" id="{C021E3A0-4AA7-839E-26B6-643F7F049962}"/>
                </a:ext>
              </a:extLst>
            </p:cNvPr>
            <p:cNvGraphicFramePr/>
            <p:nvPr>
              <p:extLst>
                <p:ext uri="{D42A27DB-BD31-4B8C-83A1-F6EECF244321}">
                  <p14:modId xmlns:p14="http://schemas.microsoft.com/office/powerpoint/2010/main" val="54278739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0F582C4-B86F-0763-86D2-899AE39845A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AC6095B-30E3-5593-2106-441D952F483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3B76EBD9-A174-0820-B92F-B56A954F040B}"/>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75F6BBD1-5ADD-3F75-F1C5-BEA16872FF7D}"/>
              </a:ext>
            </a:extLst>
          </p:cNvPr>
          <p:cNvGraphicFramePr>
            <a:graphicFrameLocks noGrp="1"/>
          </p:cNvGraphicFramePr>
          <p:nvPr>
            <p:extLst>
              <p:ext uri="{D42A27DB-BD31-4B8C-83A1-F6EECF244321}">
                <p14:modId xmlns:p14="http://schemas.microsoft.com/office/powerpoint/2010/main" val="2711887898"/>
              </p:ext>
            </p:extLst>
          </p:nvPr>
        </p:nvGraphicFramePr>
        <p:xfrm>
          <a:off x="8635999" y="2080971"/>
          <a:ext cx="3332148" cy="4197471"/>
        </p:xfrm>
        <a:graphic>
          <a:graphicData uri="http://schemas.openxmlformats.org/drawingml/2006/table">
            <a:tbl>
              <a:tblPr firstRow="1" bandRow="1">
                <a:tableStyleId>{5940675A-B579-460E-94D1-54222C63F5DA}</a:tableStyleId>
              </a:tblPr>
              <a:tblGrid>
                <a:gridCol w="66620">
                  <a:extLst>
                    <a:ext uri="{9D8B030D-6E8A-4147-A177-3AD203B41FA5}">
                      <a16:colId xmlns:a16="http://schemas.microsoft.com/office/drawing/2014/main" val="3601460425"/>
                    </a:ext>
                  </a:extLst>
                </a:gridCol>
                <a:gridCol w="740026">
                  <a:extLst>
                    <a:ext uri="{9D8B030D-6E8A-4147-A177-3AD203B41FA5}">
                      <a16:colId xmlns:a16="http://schemas.microsoft.com/office/drawing/2014/main" val="4049772561"/>
                    </a:ext>
                  </a:extLst>
                </a:gridCol>
                <a:gridCol w="684368">
                  <a:extLst>
                    <a:ext uri="{9D8B030D-6E8A-4147-A177-3AD203B41FA5}">
                      <a16:colId xmlns:a16="http://schemas.microsoft.com/office/drawing/2014/main" val="761297345"/>
                    </a:ext>
                  </a:extLst>
                </a:gridCol>
                <a:gridCol w="460283">
                  <a:extLst>
                    <a:ext uri="{9D8B030D-6E8A-4147-A177-3AD203B41FA5}">
                      <a16:colId xmlns:a16="http://schemas.microsoft.com/office/drawing/2014/main" val="2986169346"/>
                    </a:ext>
                  </a:extLst>
                </a:gridCol>
                <a:gridCol w="460284">
                  <a:extLst>
                    <a:ext uri="{9D8B030D-6E8A-4147-A177-3AD203B41FA5}">
                      <a16:colId xmlns:a16="http://schemas.microsoft.com/office/drawing/2014/main" val="2645485451"/>
                    </a:ext>
                  </a:extLst>
                </a:gridCol>
                <a:gridCol w="460283">
                  <a:extLst>
                    <a:ext uri="{9D8B030D-6E8A-4147-A177-3AD203B41FA5}">
                      <a16:colId xmlns:a16="http://schemas.microsoft.com/office/drawing/2014/main" val="457178370"/>
                    </a:ext>
                  </a:extLst>
                </a:gridCol>
                <a:gridCol w="460284">
                  <a:extLst>
                    <a:ext uri="{9D8B030D-6E8A-4147-A177-3AD203B41FA5}">
                      <a16:colId xmlns:a16="http://schemas.microsoft.com/office/drawing/2014/main" val="1607234817"/>
                    </a:ext>
                  </a:extLst>
                </a:gridCol>
              </a:tblGrid>
              <a:tr h="5120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046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62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476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68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89266486"/>
                  </a:ext>
                </a:extLst>
              </a:tr>
              <a:tr h="5584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8984236"/>
                  </a:ext>
                </a:extLst>
              </a:tr>
              <a:tr h="52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53632521"/>
                  </a:ext>
                </a:extLst>
              </a:tr>
              <a:tr h="56385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6044746"/>
                  </a:ext>
                </a:extLst>
              </a:tr>
            </a:tbl>
          </a:graphicData>
        </a:graphic>
      </p:graphicFrame>
      <p:graphicFrame>
        <p:nvGraphicFramePr>
          <p:cNvPr id="2" name="c14" descr="A chart showing how your Trust scored for Q18 compared with other trusts that took part; using the ‘expected range’ analysis technique. ">
            <a:extLst>
              <a:ext uri="{FF2B5EF4-FFF2-40B4-BE49-F238E27FC236}">
                <a16:creationId xmlns:a16="http://schemas.microsoft.com/office/drawing/2014/main" id="{3CE017B5-93E1-168F-F12A-0671285955C4}"/>
              </a:ext>
            </a:extLst>
          </p:cNvPr>
          <p:cNvGraphicFramePr/>
          <p:nvPr>
            <p:extLst>
              <p:ext uri="{D42A27DB-BD31-4B8C-83A1-F6EECF244321}">
                <p14:modId xmlns:p14="http://schemas.microsoft.com/office/powerpoint/2010/main" val="3725862997"/>
              </p:ext>
            </p:extLst>
          </p:nvPr>
        </p:nvGraphicFramePr>
        <p:xfrm>
          <a:off x="140734" y="3822753"/>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15" descr="A chart showing how your Trust scored for Q18 compared with other trusts that took part; using the ‘expected range’ analysis technique. ">
            <a:extLst>
              <a:ext uri="{FF2B5EF4-FFF2-40B4-BE49-F238E27FC236}">
                <a16:creationId xmlns:a16="http://schemas.microsoft.com/office/drawing/2014/main" id="{2CF6263C-F16F-9DDC-F446-BBA3C7A10FBC}"/>
              </a:ext>
            </a:extLst>
          </p:cNvPr>
          <p:cNvGraphicFramePr/>
          <p:nvPr>
            <p:extLst>
              <p:ext uri="{D42A27DB-BD31-4B8C-83A1-F6EECF244321}">
                <p14:modId xmlns:p14="http://schemas.microsoft.com/office/powerpoint/2010/main" val="3100393427"/>
              </p:ext>
            </p:extLst>
          </p:nvPr>
        </p:nvGraphicFramePr>
        <p:xfrm>
          <a:off x="140733" y="4949457"/>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7" name="Title 2">
            <a:extLst>
              <a:ext uri="{FF2B5EF4-FFF2-40B4-BE49-F238E27FC236}">
                <a16:creationId xmlns:a16="http://schemas.microsoft.com/office/drawing/2014/main" id="{F757EF4F-A466-FDF2-9D0E-4C1D39326298}"/>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215306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10AA1C-1E96-B2E5-7111-0EF78AF80B7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0FBF698-FCC3-F74A-ED44-C782BA2271B8}"/>
              </a:ext>
            </a:extLst>
          </p:cNvPr>
          <p:cNvSpPr>
            <a:spLocks noGrp="1"/>
          </p:cNvSpPr>
          <p:nvPr>
            <p:ph type="title"/>
          </p:nvPr>
        </p:nvSpPr>
        <p:spPr>
          <a:xfrm>
            <a:off x="419970" y="511775"/>
            <a:ext cx="11417697" cy="654856"/>
          </a:xfrm>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id="{755BF410-5D9F-C10B-B321-1D0489EAC4C7}"/>
              </a:ext>
            </a:extLst>
          </p:cNvPr>
          <p:cNvSpPr txBox="1"/>
          <p:nvPr/>
        </p:nvSpPr>
        <p:spPr>
          <a:xfrm>
            <a:off x="419970" y="1166631"/>
            <a:ext cx="11515868" cy="5326244"/>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The Children and Young People’s Patient Experience Survey has been conducted as part of the NPSP since 2014. The survey was last conducted in 2020 and the 2024 survey marks the transition to a mixed-mode methodology, incorporating both online and paper responses. </a:t>
            </a:r>
          </a:p>
          <a:p>
            <a:pPr>
              <a:spcBef>
                <a:spcPts val="600"/>
              </a:spcBef>
              <a:spcAft>
                <a:spcPts val="600"/>
              </a:spcAft>
            </a:pPr>
            <a:r>
              <a:rPr lang="en-GB" sz="1200" dirty="0">
                <a:latin typeface="Arial" panose="020B0604020202020204" pitchFamily="34" charset="0"/>
                <a:cs typeface="Arial" panose="020B0604020202020204" pitchFamily="34" charset="0"/>
              </a:rPr>
              <a:t>The 2024 survey provides insight into the experiences of children and young people (age 0 to 15 years) and supports the CQC in regulating, monitoring, and inspecting acute and specialist NHS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For further details on the programme and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600" b="1" dirty="0">
                <a:latin typeface="Arial" panose="020B0604020202020204" pitchFamily="34" charset="0"/>
                <a:cs typeface="Arial" panose="020B0604020202020204" pitchFamily="34" charset="0"/>
              </a:rPr>
              <a:t>Children and Young People’s Patient Experience Survey</a:t>
            </a: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133,138 patients were invited to participate across 120 NHS trusts. Responses were received from 25,821 respondents (including 12,917 children and young people), an adjusted response rate of 19.6%.</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if they had been admitted to hospital, were aged between 15 days and 15 years old and had been discharged between 1 March 2024 and 31 May 2024. </a:t>
            </a:r>
            <a:r>
              <a:rPr lang="en-US" sz="1200" dirty="0">
                <a:latin typeface="Arial" panose="020B0604020202020204" pitchFamily="34" charset="0"/>
                <a:cs typeface="Arial" panose="020B0604020202020204" pitchFamily="34" charset="0"/>
              </a:rPr>
              <a:t>Trusts drew a sample of up to 1,250 patients;</a:t>
            </a:r>
            <a:r>
              <a:rPr lang="en-GB" sz="1200" dirty="0">
                <a:latin typeface="Arial" panose="020B0604020202020204" pitchFamily="34" charset="0"/>
                <a:cs typeface="Arial" panose="020B0604020202020204" pitchFamily="34" charset="0"/>
              </a:rPr>
              <a:t> however, some trusts with fewer patients did submit a smaller sample size</a:t>
            </a:r>
            <a:r>
              <a:rPr lang="en-US" sz="1200" dirty="0">
                <a:latin typeface="Arial" panose="020B0604020202020204" pitchFamily="34" charset="0"/>
                <a:cs typeface="Arial" panose="020B0604020202020204" pitchFamily="34" charset="0"/>
              </a:rPr>
              <a:t>. </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2024 survey had three questionnaire versions tailored to three age groups, sent based on the child or young person’s age at the end of the sampling period (31 May 2024):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0-7 questionnaire: </a:t>
            </a:r>
            <a:r>
              <a:rPr lang="en-US" sz="1200" dirty="0">
                <a:latin typeface="Arial" panose="020B0604020202020204" pitchFamily="34" charset="0"/>
                <a:cs typeface="Arial" panose="020B0604020202020204" pitchFamily="34" charset="0"/>
              </a:rPr>
              <a:t>Sent to parents or carers of children aged between 15 days and 7 years. This questionnaire was completed entirely by the parent or carer.</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8-11 questionnaire: </a:t>
            </a:r>
            <a:r>
              <a:rPr lang="en-US" sz="1200" dirty="0">
                <a:latin typeface="Arial" panose="020B0604020202020204" pitchFamily="34" charset="0"/>
                <a:cs typeface="Arial" panose="020B0604020202020204" pitchFamily="34" charset="0"/>
              </a:rPr>
              <a:t>Sent to parents or carers of children aged 8 to 11 years. This questionnaire included a section for the child to complete and a separate section for the parent or carer.   </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12-15 questionnaire: </a:t>
            </a:r>
            <a:r>
              <a:rPr lang="en-US" sz="1200" dirty="0">
                <a:latin typeface="Arial" panose="020B0604020202020204" pitchFamily="34" charset="0"/>
                <a:cs typeface="Arial" panose="020B0604020202020204" pitchFamily="34" charset="0"/>
              </a:rPr>
              <a:t>Sent to parents or carers of young people aged 12 to 15 years. This questionnaire included a section for the young person to complete and a separate section for the  parent or carer. Those aged 15 years at discharge but who turned 16 years by the end of the sampling period still received this version.</a:t>
            </a:r>
          </a:p>
          <a:p>
            <a:pPr>
              <a:spcBef>
                <a:spcPts val="600"/>
              </a:spcBef>
              <a:spcAft>
                <a:spcPts val="600"/>
              </a:spcAft>
            </a:pPr>
            <a:r>
              <a:rPr lang="en-US" sz="1200" dirty="0">
                <a:latin typeface="Arial" panose="020B0604020202020204" pitchFamily="34" charset="0"/>
                <a:cs typeface="Arial" panose="020B0604020202020204" pitchFamily="34" charset="0"/>
              </a:rPr>
              <a:t>For more information on the sampling criteria for the survey, please refer to the </a:t>
            </a:r>
            <a:r>
              <a:rPr lang="en-US" sz="1200" dirty="0">
                <a:latin typeface="Arial" panose="020B0604020202020204" pitchFamily="34" charset="0"/>
                <a:cs typeface="Arial" panose="020B0604020202020204" pitchFamily="34" charset="0"/>
                <a:hlinkClick r:id="rId3"/>
              </a:rPr>
              <a:t>sampling instructions</a:t>
            </a:r>
            <a:r>
              <a:rPr lang="en-US" sz="1200" dirty="0">
                <a:latin typeface="Arial" panose="020B0604020202020204" pitchFamily="34" charset="0"/>
                <a:cs typeface="Arial" panose="020B0604020202020204" pitchFamily="34" charset="0"/>
              </a:rPr>
              <a:t>. Fieldwork for the survey (the time during which questionnaires were sent out and returned) took place between August and December 2024.</a:t>
            </a: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Children and Young People’s Patient Experience Survey, as well as other surveys in the NPSP and guidance for trusts, please visit the </a:t>
            </a:r>
            <a:r>
              <a:rPr lang="en-GB" sz="1200" dirty="0">
                <a:solidFill>
                  <a:srgbClr val="0070C0"/>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id="{86BD27BF-C0D0-A9C9-99DF-8B00AB16073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87629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91BE50-0495-7348-D818-5185D74D9FE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2B58FA20-5D4C-32F1-E225-20FD86849D6F}"/>
              </a:ext>
            </a:extLst>
          </p:cNvPr>
          <p:cNvSpPr>
            <a:spLocks noGrp="1"/>
          </p:cNvSpPr>
          <p:nvPr>
            <p:ph type="title"/>
          </p:nvPr>
        </p:nvSpPr>
        <p:spPr/>
        <p:txBody>
          <a:bodyPr/>
          <a:lstStyle/>
          <a:p>
            <a:r>
              <a:rPr lang="en-GB" dirty="0"/>
              <a:t>Section 3. Talking to hospital staff (continued)</a:t>
            </a:r>
          </a:p>
        </p:txBody>
      </p:sp>
      <p:sp>
        <p:nvSpPr>
          <p:cNvPr id="35" name="Title 6">
            <a:extLst>
              <a:ext uri="{FF2B5EF4-FFF2-40B4-BE49-F238E27FC236}">
                <a16:creationId xmlns:a16="http://schemas.microsoft.com/office/drawing/2014/main" id="{BD390AD1-83EE-D781-B09C-18D653C913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Talking to hospital staff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aphicFrame>
        <p:nvGraphicFramePr>
          <p:cNvPr id="17" name="c18" descr="A chart showing how your Trust scored for Q18 compared with other trusts that took part; using the ‘expected range’ analysis technique. ">
            <a:extLst>
              <a:ext uri="{FF2B5EF4-FFF2-40B4-BE49-F238E27FC236}">
                <a16:creationId xmlns:a16="http://schemas.microsoft.com/office/drawing/2014/main" id="{2A2172B8-42C5-6F9B-F3F3-C21E89AFA36E}"/>
              </a:ext>
            </a:extLst>
          </p:cNvPr>
          <p:cNvGraphicFramePr/>
          <p:nvPr>
            <p:extLst>
              <p:ext uri="{D42A27DB-BD31-4B8C-83A1-F6EECF244321}">
                <p14:modId xmlns:p14="http://schemas.microsoft.com/office/powerpoint/2010/main" val="2643187556"/>
              </p:ext>
            </p:extLst>
          </p:nvPr>
        </p:nvGraphicFramePr>
        <p:xfrm>
          <a:off x="140734" y="277696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5C21942-EDE2-993C-2858-8C0B926E8734}"/>
              </a:ext>
            </a:extLst>
          </p:cNvPr>
          <p:cNvGrpSpPr/>
          <p:nvPr/>
        </p:nvGrpSpPr>
        <p:grpSpPr>
          <a:xfrm>
            <a:off x="140735" y="1728757"/>
            <a:ext cx="8246527" cy="1512887"/>
            <a:chOff x="380078" y="1436456"/>
            <a:chExt cx="8246527" cy="1512887"/>
          </a:xfrm>
        </p:grpSpPr>
        <p:graphicFrame>
          <p:nvGraphicFramePr>
            <p:cNvPr id="15" name="c17">
              <a:extLst>
                <a:ext uri="{FF2B5EF4-FFF2-40B4-BE49-F238E27FC236}">
                  <a16:creationId xmlns:a16="http://schemas.microsoft.com/office/drawing/2014/main" id="{B030BFF7-0D9C-C46C-956F-FC89FA04DD33}"/>
                </a:ext>
              </a:extLst>
            </p:cNvPr>
            <p:cNvGraphicFramePr/>
            <p:nvPr>
              <p:extLst>
                <p:ext uri="{D42A27DB-BD31-4B8C-83A1-F6EECF244321}">
                  <p14:modId xmlns:p14="http://schemas.microsoft.com/office/powerpoint/2010/main" val="6655884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FE3CD39-A85D-FCF9-A55F-C48646DC9B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358C4ECA-87E5-E637-25B9-937D812391B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90A113-BBB9-4DA6-EA14-A6C7772FCB6E}"/>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3" name="table" descr="Number of respondents, Trust score, National average, lowest trust score, highest trust score shown for Q17 and Q18." title="Summary of scores">
            <a:extLst>
              <a:ext uri="{FF2B5EF4-FFF2-40B4-BE49-F238E27FC236}">
                <a16:creationId xmlns:a16="http://schemas.microsoft.com/office/drawing/2014/main" id="{27EB39CE-AB23-6D45-139C-E5170E4B894B}"/>
              </a:ext>
            </a:extLst>
          </p:cNvPr>
          <p:cNvGraphicFramePr>
            <a:graphicFrameLocks noGrp="1"/>
          </p:cNvGraphicFramePr>
          <p:nvPr>
            <p:extLst>
              <p:ext uri="{D42A27DB-BD31-4B8C-83A1-F6EECF244321}">
                <p14:modId xmlns:p14="http://schemas.microsoft.com/office/powerpoint/2010/main" val="3260572743"/>
              </p:ext>
            </p:extLst>
          </p:nvPr>
        </p:nvGraphicFramePr>
        <p:xfrm>
          <a:off x="8591678" y="2080971"/>
          <a:ext cx="3376468" cy="2052596"/>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7803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49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5" name="Title 2">
            <a:extLst>
              <a:ext uri="{FF2B5EF4-FFF2-40B4-BE49-F238E27FC236}">
                <a16:creationId xmlns:a16="http://schemas.microsoft.com/office/drawing/2014/main" id="{C5B0584B-A274-AB87-F3F3-B7F9CA8C0AD5}"/>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4503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070577-CAF9-3DED-AA92-0BD3781CACFE}"/>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DE5FA4D9-FE1E-01EC-6E97-7AA49E34C54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04354241-9E6F-C0E1-7ACE-B80E7665188D}"/>
              </a:ext>
            </a:extLst>
          </p:cNvPr>
          <p:cNvSpPr>
            <a:spLocks noGrp="1"/>
          </p:cNvSpPr>
          <p:nvPr>
            <p:ph type="title"/>
          </p:nvPr>
        </p:nvSpPr>
        <p:spPr>
          <a:xfrm>
            <a:off x="398334" y="618194"/>
            <a:ext cx="11560576"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1BF710B-4B3E-11A7-6E2E-A1767605D203}"/>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3: Talking to hospital staff </a:t>
            </a:r>
          </a:p>
        </p:txBody>
      </p:sp>
      <p:sp>
        <p:nvSpPr>
          <p:cNvPr id="3" name="Rectangle 2">
            <a:extLst>
              <a:ext uri="{FF2B5EF4-FFF2-40B4-BE49-F238E27FC236}">
                <a16:creationId xmlns:a16="http://schemas.microsoft.com/office/drawing/2014/main" id="{73E90DF3-317E-9958-3ACC-E2F3A2F5FC20}"/>
              </a:ext>
            </a:extLst>
          </p:cNvPr>
          <p:cNvSpPr/>
          <p:nvPr/>
        </p:nvSpPr>
        <p:spPr>
          <a:xfrm>
            <a:off x="10573901" y="182156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5" name="table" descr="Number of respondents, Trust score, National average, lowest trust score, highest trust score shown for Q17 and Q18." title="Summary of scores">
            <a:extLst>
              <a:ext uri="{FF2B5EF4-FFF2-40B4-BE49-F238E27FC236}">
                <a16:creationId xmlns:a16="http://schemas.microsoft.com/office/drawing/2014/main" id="{F02BFC4B-7AE5-3C31-8CD0-B81B848FF6EE}"/>
              </a:ext>
            </a:extLst>
          </p:cNvPr>
          <p:cNvGraphicFramePr>
            <a:graphicFrameLocks noGrp="1"/>
          </p:cNvGraphicFramePr>
          <p:nvPr>
            <p:extLst>
              <p:ext uri="{D42A27DB-BD31-4B8C-83A1-F6EECF244321}">
                <p14:modId xmlns:p14="http://schemas.microsoft.com/office/powerpoint/2010/main" val="1114534444"/>
              </p:ext>
            </p:extLst>
          </p:nvPr>
        </p:nvGraphicFramePr>
        <p:xfrm>
          <a:off x="8591678" y="2080971"/>
          <a:ext cx="3376468" cy="999627"/>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034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961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6" name="Title 2">
            <a:extLst>
              <a:ext uri="{FF2B5EF4-FFF2-40B4-BE49-F238E27FC236}">
                <a16:creationId xmlns:a16="http://schemas.microsoft.com/office/drawing/2014/main" id="{2D07D9D6-F8BE-A501-D437-43218931C49B}"/>
              </a:ext>
            </a:extLst>
          </p:cNvPr>
          <p:cNvSpPr txBox="1">
            <a:spLocks/>
          </p:cNvSpPr>
          <p:nvPr/>
        </p:nvSpPr>
        <p:spPr>
          <a:xfrm>
            <a:off x="9281964" y="150472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pSp>
        <p:nvGrpSpPr>
          <p:cNvPr id="18" name="Group 17" descr="A chart showing how your Trust scored for Q17 compared with other trusts that took part; using the ‘expected range’ analysis technique. ">
            <a:extLst>
              <a:ext uri="{FF2B5EF4-FFF2-40B4-BE49-F238E27FC236}">
                <a16:creationId xmlns:a16="http://schemas.microsoft.com/office/drawing/2014/main" id="{6ED43725-7275-0B99-617C-006EF267F5E6}"/>
              </a:ext>
            </a:extLst>
          </p:cNvPr>
          <p:cNvGrpSpPr/>
          <p:nvPr/>
        </p:nvGrpSpPr>
        <p:grpSpPr>
          <a:xfrm>
            <a:off x="140735" y="1728757"/>
            <a:ext cx="8246527" cy="1512887"/>
            <a:chOff x="380078" y="1436456"/>
            <a:chExt cx="8246527" cy="1512887"/>
          </a:xfrm>
        </p:grpSpPr>
        <p:graphicFrame>
          <p:nvGraphicFramePr>
            <p:cNvPr id="19" name="c16">
              <a:extLst>
                <a:ext uri="{FF2B5EF4-FFF2-40B4-BE49-F238E27FC236}">
                  <a16:creationId xmlns:a16="http://schemas.microsoft.com/office/drawing/2014/main" id="{14CBCB10-774F-C240-68F9-0F3FF0A72E84}"/>
                </a:ext>
              </a:extLst>
            </p:cNvPr>
            <p:cNvGraphicFramePr/>
            <p:nvPr>
              <p:extLst>
                <p:ext uri="{D42A27DB-BD31-4B8C-83A1-F6EECF244321}">
                  <p14:modId xmlns:p14="http://schemas.microsoft.com/office/powerpoint/2010/main" val="201855253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21" name="Rectangle 20">
              <a:extLst>
                <a:ext uri="{FF2B5EF4-FFF2-40B4-BE49-F238E27FC236}">
                  <a16:creationId xmlns:a16="http://schemas.microsoft.com/office/drawing/2014/main" id="{D2CE5F10-5D91-9F6D-421A-594C8C041BB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extBox 1">
            <a:extLst>
              <a:ext uri="{FF2B5EF4-FFF2-40B4-BE49-F238E27FC236}">
                <a16:creationId xmlns:a16="http://schemas.microsoft.com/office/drawing/2014/main" id="{C7D7F518-3230-3D2A-C3A3-7724918783B1}"/>
              </a:ext>
            </a:extLst>
          </p:cNvPr>
          <p:cNvSpPr txBox="1"/>
          <p:nvPr/>
        </p:nvSpPr>
        <p:spPr>
          <a:xfrm>
            <a:off x="398334" y="5962807"/>
            <a:ext cx="10972645" cy="276999"/>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c16</a:t>
            </a:r>
            <a:r>
              <a:rPr lang="en-US" sz="1200" dirty="0">
                <a:effectLst/>
                <a:latin typeface="Arial" panose="020B0604020202020204" pitchFamily="34" charset="0"/>
                <a:cs typeface="Arial" panose="020B0604020202020204" pitchFamily="34" charset="0"/>
              </a:rPr>
              <a:t> is not included in the section score for Section 3: Talking to hospital staff because the question was only included in the 12-15-year-olds’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3735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D85C87-C629-3D57-3068-B55A84BB002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82970CEF-5C39-035D-F336-12FDFA6CE63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7C39F2FC-FF0D-4FC3-AA37-AAA4C2FE76A7}"/>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FDD636E9-0262-E30E-8828-FBE6C9E79DA4}"/>
              </a:ext>
            </a:extLst>
          </p:cNvPr>
          <p:cNvSpPr>
            <a:spLocks noGrp="1"/>
          </p:cNvSpPr>
          <p:nvPr>
            <p:ph type="title"/>
          </p:nvPr>
        </p:nvSpPr>
        <p:spPr>
          <a:xfrm>
            <a:off x="515937" y="804050"/>
            <a:ext cx="753279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161A442E-15B4-5526-87E2-00E443FFBBE0}"/>
              </a:ext>
            </a:extLst>
          </p:cNvPr>
          <p:cNvSpPr txBox="1">
            <a:spLocks/>
          </p:cNvSpPr>
          <p:nvPr/>
        </p:nvSpPr>
        <p:spPr>
          <a:xfrm>
            <a:off x="515937" y="1978503"/>
            <a:ext cx="9312714"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4: Being looked after in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70960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7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4DAD14F-E548-4D9E-9FFA-6DBA9770E6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346497722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34788">
                  <a:extLst>
                    <a:ext uri="{9D8B030D-6E8A-4147-A177-3AD203B41FA5}">
                      <a16:colId xmlns:a16="http://schemas.microsoft.com/office/drawing/2014/main" val="20001"/>
                    </a:ext>
                  </a:extLst>
                </a:gridCol>
                <a:gridCol w="7752267">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82521B08-187C-A306-A9A6-B6ADF103068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2CB86FC-C9FB-A91D-EB06-D35421A98E4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4F8CCA9-72B5-8D91-C264-F4F9E4B83C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CCBDCA8F-5CD4-ED8B-047C-1B21436E2BE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D37C0257-EF8B-9792-224A-1CBBD136F577}"/>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 descr="A bar chart showing the range of section scores for all NHS trusts for Section 1 (Health and social care workers).">
            <a:extLst>
              <a:ext uri="{FF2B5EF4-FFF2-40B4-BE49-F238E27FC236}">
                <a16:creationId xmlns:a16="http://schemas.microsoft.com/office/drawing/2014/main" id="{7F34ED4C-67F0-9FF9-E475-C28E700E3A62}"/>
              </a:ext>
            </a:extLst>
          </p:cNvPr>
          <p:cNvGraphicFramePr/>
          <p:nvPr>
            <p:extLst>
              <p:ext uri="{D42A27DB-BD31-4B8C-83A1-F6EECF244321}">
                <p14:modId xmlns:p14="http://schemas.microsoft.com/office/powerpoint/2010/main" val="11968702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FFBC8B81-A1FB-69CF-13B1-8875E628104A}"/>
              </a:ext>
            </a:extLst>
          </p:cNvPr>
          <p:cNvGraphicFramePr/>
          <p:nvPr>
            <p:extLst>
              <p:ext uri="{D42A27DB-BD31-4B8C-83A1-F6EECF244321}">
                <p14:modId xmlns:p14="http://schemas.microsoft.com/office/powerpoint/2010/main" val="172406220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E8F8D940-6DE5-0C72-D7D4-B8F1DC1890C4}"/>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24507092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p52">
            <a:extLst>
              <a:ext uri="{FF2B5EF4-FFF2-40B4-BE49-F238E27FC236}">
                <a16:creationId xmlns:a16="http://schemas.microsoft.com/office/drawing/2014/main" id="{88A3B8F8-2D8D-061C-918A-68B37BAF8B37}"/>
              </a:ext>
            </a:extLst>
          </p:cNvPr>
          <p:cNvGraphicFramePr>
            <a:graphicFrameLocks/>
          </p:cNvGraphicFramePr>
          <p:nvPr>
            <p:extLst>
              <p:ext uri="{D42A27DB-BD31-4B8C-83A1-F6EECF244321}">
                <p14:modId xmlns:p14="http://schemas.microsoft.com/office/powerpoint/2010/main" val="3563119600"/>
              </p:ext>
            </p:extLst>
          </p:nvPr>
        </p:nvGraphicFramePr>
        <p:xfrm>
          <a:off x="128458" y="4519681"/>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descr="Number of respondents, Trust score, National average, lowest trust score, highest trust score shown for Q14, Q15 and Q16." title="Summary of scores">
            <a:extLst>
              <a:ext uri="{FF2B5EF4-FFF2-40B4-BE49-F238E27FC236}">
                <a16:creationId xmlns:a16="http://schemas.microsoft.com/office/drawing/2014/main" id="{439F18E8-3B6B-B534-F2D4-6411AAAE6627}"/>
              </a:ext>
            </a:extLst>
          </p:cNvPr>
          <p:cNvGraphicFramePr>
            <a:graphicFrameLocks noGrp="1"/>
          </p:cNvGraphicFramePr>
          <p:nvPr>
            <p:extLst>
              <p:ext uri="{D42A27DB-BD31-4B8C-83A1-F6EECF244321}">
                <p14:modId xmlns:p14="http://schemas.microsoft.com/office/powerpoint/2010/main" val="3664346349"/>
              </p:ext>
            </p:extLst>
          </p:nvPr>
        </p:nvGraphicFramePr>
        <p:xfrm>
          <a:off x="8573268" y="2043912"/>
          <a:ext cx="3394879" cy="3940280"/>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742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139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graphicFrame>
        <p:nvGraphicFramePr>
          <p:cNvPr id="13" name="p48" descr="A chart showing how your Trust scored for Q20 compared with other trusts that took part; using the ‘expected range’ analysis technique. ">
            <a:extLst>
              <a:ext uri="{FF2B5EF4-FFF2-40B4-BE49-F238E27FC236}">
                <a16:creationId xmlns:a16="http://schemas.microsoft.com/office/drawing/2014/main" id="{1CB2F6E8-2095-4778-A409-696CD5FC7CAA}"/>
              </a:ext>
            </a:extLst>
          </p:cNvPr>
          <p:cNvGraphicFramePr/>
          <p:nvPr>
            <p:extLst>
              <p:ext uri="{D42A27DB-BD31-4B8C-83A1-F6EECF244321}">
                <p14:modId xmlns:p14="http://schemas.microsoft.com/office/powerpoint/2010/main" val="3003112758"/>
              </p:ext>
            </p:extLst>
          </p:nvPr>
        </p:nvGraphicFramePr>
        <p:xfrm>
          <a:off x="128459" y="3597583"/>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7" descr="A chart showing how your Trust scored for Q20 compared with other trusts that took part; using the ‘expected range’ analysis technique. ">
            <a:extLst>
              <a:ext uri="{FF2B5EF4-FFF2-40B4-BE49-F238E27FC236}">
                <a16:creationId xmlns:a16="http://schemas.microsoft.com/office/drawing/2014/main" id="{447AEFF0-8DC7-4C89-BDE0-02FFB3A07372}"/>
              </a:ext>
            </a:extLst>
          </p:cNvPr>
          <p:cNvGraphicFramePr/>
          <p:nvPr>
            <p:extLst>
              <p:ext uri="{D42A27DB-BD31-4B8C-83A1-F6EECF244321}">
                <p14:modId xmlns:p14="http://schemas.microsoft.com/office/powerpoint/2010/main" val="1254511893"/>
              </p:ext>
            </p:extLst>
          </p:nvPr>
        </p:nvGraphicFramePr>
        <p:xfrm>
          <a:off x="128459" y="2419102"/>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Being looked after in hospital - Parents and carers' reports (0 to 7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3548"/>
            <a:ext cx="8246527" cy="1610446"/>
            <a:chOff x="380078" y="1436456"/>
            <a:chExt cx="8246527" cy="1512887"/>
          </a:xfrm>
        </p:grpSpPr>
        <p:graphicFrame>
          <p:nvGraphicFramePr>
            <p:cNvPr id="15" name="p46">
              <a:extLst>
                <a:ext uri="{FF2B5EF4-FFF2-40B4-BE49-F238E27FC236}">
                  <a16:creationId xmlns:a16="http://schemas.microsoft.com/office/drawing/2014/main" id="{E55F846B-7E30-4829-83AF-F0D3D897305C}"/>
                </a:ext>
              </a:extLst>
            </p:cNvPr>
            <p:cNvGraphicFramePr>
              <a:graphicFrameLocks/>
            </p:cNvGraphicFramePr>
            <p:nvPr>
              <p:extLst>
                <p:ext uri="{D42A27DB-BD31-4B8C-83A1-F6EECF244321}">
                  <p14:modId xmlns:p14="http://schemas.microsoft.com/office/powerpoint/2010/main" val="98253006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73901" y="178511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6" name="Title 2">
            <a:extLst>
              <a:ext uri="{FF2B5EF4-FFF2-40B4-BE49-F238E27FC236}">
                <a16:creationId xmlns:a16="http://schemas.microsoft.com/office/drawing/2014/main" id="{673674B5-F9C1-CCE5-154A-3C9A46123F86}"/>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57EAB3-6D55-2C98-8826-D77281A2EB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57CB601-E7EF-F957-4D68-2F944D65843B}"/>
              </a:ext>
            </a:extLst>
          </p:cNvPr>
          <p:cNvSpPr>
            <a:spLocks noGrp="1"/>
          </p:cNvSpPr>
          <p:nvPr>
            <p:ph type="title"/>
          </p:nvPr>
        </p:nvSpPr>
        <p:spPr>
          <a:xfrm>
            <a:off x="419970" y="613664"/>
            <a:ext cx="11417697" cy="654856"/>
          </a:xfrm>
        </p:spPr>
        <p:txBody>
          <a:bodyPr>
            <a:normAutofit fontScale="90000"/>
          </a:bodyPr>
          <a:lstStyle/>
          <a:p>
            <a:r>
              <a:rPr lang="en-GB" dirty="0"/>
              <a:t>Being looked after in hospital - Parents and carers' reports (0 to 15 years)</a:t>
            </a:r>
          </a:p>
        </p:txBody>
      </p:sp>
      <p:sp>
        <p:nvSpPr>
          <p:cNvPr id="34" name="Slide Number Placeholder 1">
            <a:extLst>
              <a:ext uri="{FF2B5EF4-FFF2-40B4-BE49-F238E27FC236}">
                <a16:creationId xmlns:a16="http://schemas.microsoft.com/office/drawing/2014/main" id="{372B2BC3-4EC5-C716-68F4-1EC5FF966D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FF06E3EB-49E0-952F-0541-0EA5B8F6CC59}"/>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30D40A3A-8C14-5E82-EEF2-5DAAFD88CE99}"/>
              </a:ext>
            </a:extLst>
          </p:cNvPr>
          <p:cNvGraphicFramePr>
            <a:graphicFrameLocks noGrp="1"/>
          </p:cNvGraphicFramePr>
          <p:nvPr>
            <p:extLst>
              <p:ext uri="{D42A27DB-BD31-4B8C-83A1-F6EECF244321}">
                <p14:modId xmlns:p14="http://schemas.microsoft.com/office/powerpoint/2010/main" val="410240367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0FD4E6E-9DF2-CFC7-5962-D8B6EA37F11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D852388-AF57-6B8D-42DE-E9BE008303A2}"/>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25B4755B-5924-C64B-0823-DA62CB40FAF6}"/>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56E1E1-FFBD-4369-6E63-76D126E64894}"/>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E441E65-FCA8-0DF5-2ABC-FF432685B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ABC" descr="A bar chart showing the range of section scores for all NHS trusts for Section 1 (Health and social care workers).">
            <a:extLst>
              <a:ext uri="{FF2B5EF4-FFF2-40B4-BE49-F238E27FC236}">
                <a16:creationId xmlns:a16="http://schemas.microsoft.com/office/drawing/2014/main" id="{7B2650EE-14AD-3A0B-8146-987E141D2760}"/>
              </a:ext>
            </a:extLst>
          </p:cNvPr>
          <p:cNvGraphicFramePr/>
          <p:nvPr>
            <p:extLst>
              <p:ext uri="{D42A27DB-BD31-4B8C-83A1-F6EECF244321}">
                <p14:modId xmlns:p14="http://schemas.microsoft.com/office/powerpoint/2010/main" val="1277444719"/>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F25EC85-BCC6-8761-7A8C-365B7EFCBDA7}"/>
              </a:ext>
            </a:extLst>
          </p:cNvPr>
          <p:cNvGraphicFramePr/>
          <p:nvPr>
            <p:extLst>
              <p:ext uri="{D42A27DB-BD31-4B8C-83A1-F6EECF244321}">
                <p14:modId xmlns:p14="http://schemas.microsoft.com/office/powerpoint/2010/main" val="312254156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3FFB3A5-CD88-331F-935B-D5A0CD49745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2890743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784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AB3A8-9927-4E7D-F6E7-ADD87A9F0E6E}"/>
            </a:ext>
          </a:extLst>
        </p:cNvPr>
        <p:cNvGrpSpPr/>
        <p:nvPr/>
      </p:nvGrpSpPr>
      <p:grpSpPr>
        <a:xfrm>
          <a:off x="0" y="0"/>
          <a:ext cx="0" cy="0"/>
          <a:chOff x="0" y="0"/>
          <a:chExt cx="0" cy="0"/>
        </a:xfrm>
      </p:grpSpPr>
      <p:graphicFrame>
        <p:nvGraphicFramePr>
          <p:cNvPr id="3" name="p49" descr="A chart showing how your Trust scored for Q20 compared with other trusts that took part; using the ‘expected range’ analysis technique. ">
            <a:extLst>
              <a:ext uri="{FF2B5EF4-FFF2-40B4-BE49-F238E27FC236}">
                <a16:creationId xmlns:a16="http://schemas.microsoft.com/office/drawing/2014/main" id="{6DA65E40-F39E-5C24-9EDE-F2535D456D81}"/>
              </a:ext>
            </a:extLst>
          </p:cNvPr>
          <p:cNvGraphicFramePr/>
          <p:nvPr>
            <p:extLst>
              <p:ext uri="{D42A27DB-BD31-4B8C-83A1-F6EECF244321}">
                <p14:modId xmlns:p14="http://schemas.microsoft.com/office/powerpoint/2010/main" val="3361902838"/>
              </p:ext>
            </p:extLst>
          </p:nvPr>
        </p:nvGraphicFramePr>
        <p:xfrm>
          <a:off x="128459" y="4499915"/>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p45" descr="A chart showing how your Trust scored for Q20 compared with other trusts that took part; using the ‘expected range’ analysis technique. ">
            <a:extLst>
              <a:ext uri="{FF2B5EF4-FFF2-40B4-BE49-F238E27FC236}">
                <a16:creationId xmlns:a16="http://schemas.microsoft.com/office/drawing/2014/main" id="{1F51B5E7-45B6-3433-9642-0DE7C560C0B8}"/>
              </a:ext>
            </a:extLst>
          </p:cNvPr>
          <p:cNvGraphicFramePr/>
          <p:nvPr>
            <p:extLst>
              <p:ext uri="{D42A27DB-BD31-4B8C-83A1-F6EECF244321}">
                <p14:modId xmlns:p14="http://schemas.microsoft.com/office/powerpoint/2010/main" val="1409916770"/>
              </p:ext>
            </p:extLst>
          </p:nvPr>
        </p:nvGraphicFramePr>
        <p:xfrm>
          <a:off x="128459" y="3607756"/>
          <a:ext cx="8246527" cy="161044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p44" descr="A chart showing how your Trust scored for Q20 compared with other trusts that took part; using the ‘expected range’ analysis technique. ">
            <a:extLst>
              <a:ext uri="{FF2B5EF4-FFF2-40B4-BE49-F238E27FC236}">
                <a16:creationId xmlns:a16="http://schemas.microsoft.com/office/drawing/2014/main" id="{28E4E7FE-B2C8-4E94-8FDF-F02483FE432A}"/>
              </a:ext>
            </a:extLst>
          </p:cNvPr>
          <p:cNvGraphicFramePr/>
          <p:nvPr>
            <p:extLst>
              <p:ext uri="{D42A27DB-BD31-4B8C-83A1-F6EECF244321}">
                <p14:modId xmlns:p14="http://schemas.microsoft.com/office/powerpoint/2010/main" val="2625005207"/>
              </p:ext>
            </p:extLst>
          </p:nvPr>
        </p:nvGraphicFramePr>
        <p:xfrm>
          <a:off x="128459" y="2454376"/>
          <a:ext cx="8246527" cy="1901812"/>
        </p:xfrm>
        <a:graphic>
          <a:graphicData uri="http://schemas.openxmlformats.org/drawingml/2006/chart">
            <c:chart xmlns:c="http://schemas.openxmlformats.org/drawingml/2006/chart" xmlns:r="http://schemas.openxmlformats.org/officeDocument/2006/relationships" r:id="rId5"/>
          </a:graphicData>
        </a:graphic>
      </p:graphicFrame>
      <p:sp>
        <p:nvSpPr>
          <p:cNvPr id="4" name="Title 3">
            <a:extLst>
              <a:ext uri="{FF2B5EF4-FFF2-40B4-BE49-F238E27FC236}">
                <a16:creationId xmlns:a16="http://schemas.microsoft.com/office/drawing/2014/main" id="{86B9A431-632D-4D51-4967-694BEFB126BC}"/>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5E16932F-0745-B6DB-9956-2CEB86567AA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CFC188DA-90F6-8DA2-DF90-0F12CDEA4B6A}"/>
              </a:ext>
            </a:extLst>
          </p:cNvPr>
          <p:cNvGrpSpPr/>
          <p:nvPr/>
        </p:nvGrpSpPr>
        <p:grpSpPr>
          <a:xfrm>
            <a:off x="128461" y="1712938"/>
            <a:ext cx="8246527" cy="1610446"/>
            <a:chOff x="380078" y="1436456"/>
            <a:chExt cx="8246527" cy="1512887"/>
          </a:xfrm>
        </p:grpSpPr>
        <p:graphicFrame>
          <p:nvGraphicFramePr>
            <p:cNvPr id="15" name="p43">
              <a:extLst>
                <a:ext uri="{FF2B5EF4-FFF2-40B4-BE49-F238E27FC236}">
                  <a16:creationId xmlns:a16="http://schemas.microsoft.com/office/drawing/2014/main" id="{3AA2C4C5-9BA2-6F26-B2B3-56E507AD5F0D}"/>
                </a:ext>
              </a:extLst>
            </p:cNvPr>
            <p:cNvGraphicFramePr>
              <a:graphicFrameLocks/>
            </p:cNvGraphicFramePr>
            <p:nvPr>
              <p:extLst>
                <p:ext uri="{D42A27DB-BD31-4B8C-83A1-F6EECF244321}">
                  <p14:modId xmlns:p14="http://schemas.microsoft.com/office/powerpoint/2010/main" val="146857228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6" name="Rectangle 15">
              <a:extLst>
                <a:ext uri="{FF2B5EF4-FFF2-40B4-BE49-F238E27FC236}">
                  <a16:creationId xmlns:a16="http://schemas.microsoft.com/office/drawing/2014/main" id="{249C940F-2219-4004-C8C5-734D43ECB6E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7D0A83C2-00BB-80A7-54D4-362C6985BAE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DA13E5F7-5221-2EBF-FCE5-268D371BD230}"/>
              </a:ext>
            </a:extLst>
          </p:cNvPr>
          <p:cNvSpPr/>
          <p:nvPr/>
        </p:nvSpPr>
        <p:spPr>
          <a:xfrm>
            <a:off x="10573901" y="1784504"/>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ECDC288B-4894-6605-7116-6AB670631274}"/>
              </a:ext>
            </a:extLst>
          </p:cNvPr>
          <p:cNvGraphicFramePr>
            <a:graphicFrameLocks noGrp="1"/>
          </p:cNvGraphicFramePr>
          <p:nvPr>
            <p:extLst>
              <p:ext uri="{D42A27DB-BD31-4B8C-83A1-F6EECF244321}">
                <p14:modId xmlns:p14="http://schemas.microsoft.com/office/powerpoint/2010/main" val="206813485"/>
              </p:ext>
            </p:extLst>
          </p:nvPr>
        </p:nvGraphicFramePr>
        <p:xfrm>
          <a:off x="8573268" y="2043912"/>
          <a:ext cx="3394879" cy="3919257"/>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545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4261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178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409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
        <p:nvSpPr>
          <p:cNvPr id="6" name="Title 2">
            <a:extLst>
              <a:ext uri="{FF2B5EF4-FFF2-40B4-BE49-F238E27FC236}">
                <a16:creationId xmlns:a16="http://schemas.microsoft.com/office/drawing/2014/main" id="{EBAD8D92-6EDE-B65D-D39B-E823CAD64429}"/>
              </a:ext>
            </a:extLst>
          </p:cNvPr>
          <p:cNvSpPr txBox="1">
            <a:spLocks/>
          </p:cNvSpPr>
          <p:nvPr/>
        </p:nvSpPr>
        <p:spPr>
          <a:xfrm>
            <a:off x="9265525" y="134555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154095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AE601-3B29-F4E8-EA39-1B4513778545}"/>
            </a:ext>
          </a:extLst>
        </p:cNvPr>
        <p:cNvGrpSpPr/>
        <p:nvPr/>
      </p:nvGrpSpPr>
      <p:grpSpPr>
        <a:xfrm>
          <a:off x="0" y="0"/>
          <a:ext cx="0" cy="0"/>
          <a:chOff x="0" y="0"/>
          <a:chExt cx="0" cy="0"/>
        </a:xfrm>
      </p:grpSpPr>
      <p:graphicFrame>
        <p:nvGraphicFramePr>
          <p:cNvPr id="19" name="p53" descr="A chart showing how your Trust scored for Q20 compared with other trusts that took part; using the ‘expected range’ analysis technique. ">
            <a:extLst>
              <a:ext uri="{FF2B5EF4-FFF2-40B4-BE49-F238E27FC236}">
                <a16:creationId xmlns:a16="http://schemas.microsoft.com/office/drawing/2014/main" id="{B1482926-F462-7C9C-C8ED-8361EEDDEF31}"/>
              </a:ext>
            </a:extLst>
          </p:cNvPr>
          <p:cNvGraphicFramePr/>
          <p:nvPr>
            <p:extLst>
              <p:ext uri="{D42A27DB-BD31-4B8C-83A1-F6EECF244321}">
                <p14:modId xmlns:p14="http://schemas.microsoft.com/office/powerpoint/2010/main" val="1490670173"/>
              </p:ext>
            </p:extLst>
          </p:nvPr>
        </p:nvGraphicFramePr>
        <p:xfrm>
          <a:off x="128455" y="3459363"/>
          <a:ext cx="8246527" cy="190181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C7CBCDC-31E3-3C33-2AE2-61ED9C68BF38}"/>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r>
              <a:rPr lang="en-GB" sz="2800" dirty="0">
                <a:latin typeface="Arial" panose="020B0604020202020204" pitchFamily="34" charset="0"/>
                <a:cs typeface="Arial" panose="020B0604020202020204" pitchFamily="34" charset="0"/>
              </a:rPr>
              <a:t> </a:t>
            </a:r>
            <a:r>
              <a:rPr lang="en-GB" dirty="0"/>
              <a:t>(continued)</a:t>
            </a:r>
          </a:p>
        </p:txBody>
      </p:sp>
      <p:sp>
        <p:nvSpPr>
          <p:cNvPr id="35" name="Title 6">
            <a:extLst>
              <a:ext uri="{FF2B5EF4-FFF2-40B4-BE49-F238E27FC236}">
                <a16:creationId xmlns:a16="http://schemas.microsoft.com/office/drawing/2014/main" id="{57321960-F8E6-964A-809F-3BFDDEC5FC5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47217983-A368-5021-7BE6-8FCE92B77C9F}"/>
              </a:ext>
            </a:extLst>
          </p:cNvPr>
          <p:cNvGrpSpPr/>
          <p:nvPr/>
        </p:nvGrpSpPr>
        <p:grpSpPr>
          <a:xfrm>
            <a:off x="128461" y="1713545"/>
            <a:ext cx="8246527" cy="1610446"/>
            <a:chOff x="380078" y="1436456"/>
            <a:chExt cx="8246527" cy="1512887"/>
          </a:xfrm>
        </p:grpSpPr>
        <p:graphicFrame>
          <p:nvGraphicFramePr>
            <p:cNvPr id="15" name="p50">
              <a:extLst>
                <a:ext uri="{FF2B5EF4-FFF2-40B4-BE49-F238E27FC236}">
                  <a16:creationId xmlns:a16="http://schemas.microsoft.com/office/drawing/2014/main" id="{2B17B48B-2D9B-8786-677F-EC2A844AA411}"/>
                </a:ext>
              </a:extLst>
            </p:cNvPr>
            <p:cNvGraphicFramePr>
              <a:graphicFrameLocks/>
            </p:cNvGraphicFramePr>
            <p:nvPr>
              <p:extLst>
                <p:ext uri="{D42A27DB-BD31-4B8C-83A1-F6EECF244321}">
                  <p14:modId xmlns:p14="http://schemas.microsoft.com/office/powerpoint/2010/main" val="89047263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B5492159-4028-A7B4-968D-BC798207C0BA}"/>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682A34D9-8799-BC71-75ED-6C774F0E878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04EC1814-1F4C-B40B-9EBF-376EA6010357}"/>
              </a:ext>
            </a:extLst>
          </p:cNvPr>
          <p:cNvSpPr/>
          <p:nvPr/>
        </p:nvSpPr>
        <p:spPr>
          <a:xfrm>
            <a:off x="10573901" y="1785111"/>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2B03649F-FA02-5B9D-244F-E527D3AD54F7}"/>
              </a:ext>
            </a:extLst>
          </p:cNvPr>
          <p:cNvSpPr txBox="1">
            <a:spLocks/>
          </p:cNvSpPr>
          <p:nvPr/>
        </p:nvSpPr>
        <p:spPr>
          <a:xfrm>
            <a:off x="9265525" y="1354786"/>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2" name="p51" descr="A chart showing how your Trust scored for Q20 compared with other trusts that took part; using the ‘expected range’ analysis technique. ">
            <a:extLst>
              <a:ext uri="{FF2B5EF4-FFF2-40B4-BE49-F238E27FC236}">
                <a16:creationId xmlns:a16="http://schemas.microsoft.com/office/drawing/2014/main" id="{3EBC5126-A46F-88C2-78A4-E66E39DB2E8D}"/>
              </a:ext>
            </a:extLst>
          </p:cNvPr>
          <p:cNvGraphicFramePr/>
          <p:nvPr>
            <p:extLst>
              <p:ext uri="{D42A27DB-BD31-4B8C-83A1-F6EECF244321}">
                <p14:modId xmlns:p14="http://schemas.microsoft.com/office/powerpoint/2010/main" val="732826691"/>
              </p:ext>
            </p:extLst>
          </p:nvPr>
        </p:nvGraphicFramePr>
        <p:xfrm>
          <a:off x="128454" y="2654518"/>
          <a:ext cx="8246527" cy="161044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table" descr="Number of respondents, Trust score, National average, lowest trust score, highest trust score shown for Q14, Q15 and Q16." title="Summary of scores">
            <a:extLst>
              <a:ext uri="{FF2B5EF4-FFF2-40B4-BE49-F238E27FC236}">
                <a16:creationId xmlns:a16="http://schemas.microsoft.com/office/drawing/2014/main" id="{840FE7AC-C8B2-17E2-0A20-08EE1A0B5785}"/>
              </a:ext>
            </a:extLst>
          </p:cNvPr>
          <p:cNvGraphicFramePr>
            <a:graphicFrameLocks noGrp="1"/>
          </p:cNvGraphicFramePr>
          <p:nvPr>
            <p:extLst>
              <p:ext uri="{D42A27DB-BD31-4B8C-83A1-F6EECF244321}">
                <p14:modId xmlns:p14="http://schemas.microsoft.com/office/powerpoint/2010/main" val="2451069832"/>
              </p:ext>
            </p:extLst>
          </p:nvPr>
        </p:nvGraphicFramePr>
        <p:xfrm>
          <a:off x="8573268" y="2043911"/>
          <a:ext cx="3394879" cy="30465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1928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62316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9583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60766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620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385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812847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308E3A-2C75-F966-272C-57BE3146494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DA4F21E2-0DA1-FFFB-1FA3-9482839F06CB}"/>
              </a:ext>
            </a:extLst>
          </p:cNvPr>
          <p:cNvSpPr>
            <a:spLocks noGrp="1"/>
          </p:cNvSpPr>
          <p:nvPr>
            <p:ph type="title"/>
          </p:nvPr>
        </p:nvSpPr>
        <p:spPr>
          <a:xfrm>
            <a:off x="419969" y="601786"/>
            <a:ext cx="12582597" cy="654856"/>
          </a:xfrm>
        </p:spPr>
        <p:txBody>
          <a:bodyPr>
            <a:normAutofit/>
          </a:bodyPr>
          <a:lstStyle/>
          <a:p>
            <a:r>
              <a:rPr lang="en-GB" sz="2310" dirty="0"/>
              <a:t>Being looked after in hospital - Children and young people's reports (8 to 15 years)</a:t>
            </a:r>
          </a:p>
        </p:txBody>
      </p:sp>
      <p:sp>
        <p:nvSpPr>
          <p:cNvPr id="34" name="Slide Number Placeholder 1">
            <a:extLst>
              <a:ext uri="{FF2B5EF4-FFF2-40B4-BE49-F238E27FC236}">
                <a16:creationId xmlns:a16="http://schemas.microsoft.com/office/drawing/2014/main" id="{49AEC0F7-3F9B-1EA4-C891-ABA28D298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14664032-3BA9-5429-1E06-DEB95AEE2A01}"/>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450FA75-5437-5276-DFC5-32964D70719D}"/>
              </a:ext>
            </a:extLst>
          </p:cNvPr>
          <p:cNvGraphicFramePr>
            <a:graphicFrameLocks noGrp="1"/>
          </p:cNvGraphicFramePr>
          <p:nvPr>
            <p:extLst>
              <p:ext uri="{D42A27DB-BD31-4B8C-83A1-F6EECF244321}">
                <p14:modId xmlns:p14="http://schemas.microsoft.com/office/powerpoint/2010/main" val="1972495839"/>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0FB4683-0FB1-0646-3676-2567A149816A}"/>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A7F13536-2053-1F16-41C8-24422A79BB86}"/>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E5138E-4126-B0A6-54D1-31750B93009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97D59FD-0D46-1D8C-ECAE-5EE11238463D}"/>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59BBAAF-63A2-B1C4-84F2-5ECA5A70A1A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4_BC" descr="A bar chart showing the range of section scores for all NHS trusts for Section 1 (Health and social care workers).">
            <a:extLst>
              <a:ext uri="{FF2B5EF4-FFF2-40B4-BE49-F238E27FC236}">
                <a16:creationId xmlns:a16="http://schemas.microsoft.com/office/drawing/2014/main" id="{CDA92347-701D-93C4-7E48-064F6337F8A0}"/>
              </a:ext>
            </a:extLst>
          </p:cNvPr>
          <p:cNvGraphicFramePr/>
          <p:nvPr>
            <p:extLst>
              <p:ext uri="{D42A27DB-BD31-4B8C-83A1-F6EECF244321}">
                <p14:modId xmlns:p14="http://schemas.microsoft.com/office/powerpoint/2010/main" val="4200349361"/>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8505AC2C-369D-916A-213D-B104C2D057C0}"/>
              </a:ext>
            </a:extLst>
          </p:cNvPr>
          <p:cNvGraphicFramePr/>
          <p:nvPr>
            <p:extLst>
              <p:ext uri="{D42A27DB-BD31-4B8C-83A1-F6EECF244321}">
                <p14:modId xmlns:p14="http://schemas.microsoft.com/office/powerpoint/2010/main" val="374350146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C47076F-652C-8E41-ED7A-FC5BC41406A0}"/>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77484754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41389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EC1B4-671D-DE97-22F9-2ADAE4C9FCCD}"/>
            </a:ext>
          </a:extLst>
        </p:cNvPr>
        <p:cNvGrpSpPr/>
        <p:nvPr/>
      </p:nvGrpSpPr>
      <p:grpSpPr>
        <a:xfrm>
          <a:off x="0" y="0"/>
          <a:ext cx="0" cy="0"/>
          <a:chOff x="0" y="0"/>
          <a:chExt cx="0" cy="0"/>
        </a:xfrm>
      </p:grpSpPr>
      <p:graphicFrame>
        <p:nvGraphicFramePr>
          <p:cNvPr id="13" name="c11" descr="A chart showing how your Trust scored for Q20 compared with other trusts that took part; using the ‘expected range’ analysis technique. ">
            <a:extLst>
              <a:ext uri="{FF2B5EF4-FFF2-40B4-BE49-F238E27FC236}">
                <a16:creationId xmlns:a16="http://schemas.microsoft.com/office/drawing/2014/main" id="{4FE4BDCD-C659-82F6-416C-141293DED903}"/>
              </a:ext>
            </a:extLst>
          </p:cNvPr>
          <p:cNvGraphicFramePr/>
          <p:nvPr>
            <p:extLst>
              <p:ext uri="{D42A27DB-BD31-4B8C-83A1-F6EECF244321}">
                <p14:modId xmlns:p14="http://schemas.microsoft.com/office/powerpoint/2010/main" val="4086361292"/>
              </p:ext>
            </p:extLst>
          </p:nvPr>
        </p:nvGraphicFramePr>
        <p:xfrm>
          <a:off x="140034" y="3658379"/>
          <a:ext cx="8246527" cy="161044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10" descr="A chart showing how your Trust scored for Q20 compared with other trusts that took part; using the ‘expected range’ analysis technique. ">
            <a:extLst>
              <a:ext uri="{FF2B5EF4-FFF2-40B4-BE49-F238E27FC236}">
                <a16:creationId xmlns:a16="http://schemas.microsoft.com/office/drawing/2014/main" id="{2358BF8A-6B9E-A5CF-3150-4425E00E85CA}"/>
              </a:ext>
            </a:extLst>
          </p:cNvPr>
          <p:cNvGraphicFramePr/>
          <p:nvPr>
            <p:extLst>
              <p:ext uri="{D42A27DB-BD31-4B8C-83A1-F6EECF244321}">
                <p14:modId xmlns:p14="http://schemas.microsoft.com/office/powerpoint/2010/main" val="508638160"/>
              </p:ext>
            </p:extLst>
          </p:nvPr>
        </p:nvGraphicFramePr>
        <p:xfrm>
          <a:off x="140034" y="2458430"/>
          <a:ext cx="8246527" cy="190181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a:extLst>
              <a:ext uri="{FF2B5EF4-FFF2-40B4-BE49-F238E27FC236}">
                <a16:creationId xmlns:a16="http://schemas.microsoft.com/office/drawing/2014/main" id="{0136F300-8889-E0A4-1ADD-77FD4E62A037}"/>
              </a:ext>
            </a:extLst>
          </p:cNvPr>
          <p:cNvSpPr>
            <a:spLocks noGrp="1"/>
          </p:cNvSpPr>
          <p:nvPr>
            <p:ph type="title"/>
          </p:nvPr>
        </p:nvSpPr>
        <p:spPr/>
        <p:txBody>
          <a:bodyPr/>
          <a:lstStyle/>
          <a:p>
            <a:r>
              <a:rPr lang="en-GB" dirty="0"/>
              <a:t>Section 4. </a:t>
            </a:r>
            <a:r>
              <a:rPr lang="en-US" sz="2800" dirty="0">
                <a:latin typeface="Arial" panose="020B0604020202020204" pitchFamily="34" charset="0"/>
                <a:cs typeface="Arial" panose="020B0604020202020204" pitchFamily="34" charset="0"/>
              </a:rPr>
              <a:t>Being looked after in hospital</a:t>
            </a:r>
            <a:endParaRPr lang="en-GB" dirty="0"/>
          </a:p>
        </p:txBody>
      </p:sp>
      <p:sp>
        <p:nvSpPr>
          <p:cNvPr id="35" name="Title 6">
            <a:extLst>
              <a:ext uri="{FF2B5EF4-FFF2-40B4-BE49-F238E27FC236}">
                <a16:creationId xmlns:a16="http://schemas.microsoft.com/office/drawing/2014/main" id="{8625980F-D4A8-B6D1-15FC-287230501341}"/>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Being looked after in hospital</a:t>
            </a:r>
            <a:r>
              <a:rPr kumimoji="0" lang="en-US" sz="1600" b="1" i="0" u="none" strike="noStrike" kern="1200" cap="none" spc="0" normalizeH="0" baseline="0" noProof="0" dirty="0">
                <a:ln>
                  <a:noFill/>
                </a:ln>
                <a:solidFill>
                  <a:prstClr val="black"/>
                </a:solidFill>
                <a:effectLst/>
                <a:uLnTx/>
                <a:uFillTx/>
                <a:latin typeface="Arial"/>
                <a:ea typeface="+mj-ea"/>
                <a:cs typeface="+mj-cs"/>
              </a:rPr>
              <a:t>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id="{BFDDD016-EC75-4DD5-E26E-7652C52A892C}"/>
              </a:ext>
            </a:extLst>
          </p:cNvPr>
          <p:cNvGrpSpPr/>
          <p:nvPr/>
        </p:nvGrpSpPr>
        <p:grpSpPr>
          <a:xfrm>
            <a:off x="140036" y="1714450"/>
            <a:ext cx="8246527" cy="1610446"/>
            <a:chOff x="380078" y="1436456"/>
            <a:chExt cx="8246527" cy="1512887"/>
          </a:xfrm>
        </p:grpSpPr>
        <p:graphicFrame>
          <p:nvGraphicFramePr>
            <p:cNvPr id="15" name="c7">
              <a:extLst>
                <a:ext uri="{FF2B5EF4-FFF2-40B4-BE49-F238E27FC236}">
                  <a16:creationId xmlns:a16="http://schemas.microsoft.com/office/drawing/2014/main" id="{B08596FE-C2E7-ACAC-09AA-EDEAEBCAA4DC}"/>
                </a:ext>
              </a:extLst>
            </p:cNvPr>
            <p:cNvGraphicFramePr>
              <a:graphicFrameLocks/>
            </p:cNvGraphicFramePr>
            <p:nvPr>
              <p:extLst>
                <p:ext uri="{D42A27DB-BD31-4B8C-83A1-F6EECF244321}">
                  <p14:modId xmlns:p14="http://schemas.microsoft.com/office/powerpoint/2010/main" val="331642682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6" name="Rectangle 15">
              <a:extLst>
                <a:ext uri="{FF2B5EF4-FFF2-40B4-BE49-F238E27FC236}">
                  <a16:creationId xmlns:a16="http://schemas.microsoft.com/office/drawing/2014/main" id="{DB8B2C5E-B1E6-3335-9AD5-72B68121642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C3357E2-0497-DC6F-0D56-7DC13D8F33C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A438C6E4-A5E7-AE77-37D8-8D6BD55C0E13}"/>
              </a:ext>
            </a:extLst>
          </p:cNvPr>
          <p:cNvSpPr/>
          <p:nvPr/>
        </p:nvSpPr>
        <p:spPr>
          <a:xfrm>
            <a:off x="10585476" y="1786016"/>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table" descr="Number of respondents, Trust score, National average, lowest trust score, highest trust score shown for Q14, Q15 and Q16." title="Summary of scores">
            <a:extLst>
              <a:ext uri="{FF2B5EF4-FFF2-40B4-BE49-F238E27FC236}">
                <a16:creationId xmlns:a16="http://schemas.microsoft.com/office/drawing/2014/main" id="{29EF7759-AE42-F8FD-4A04-80580930C5BD}"/>
              </a:ext>
            </a:extLst>
          </p:cNvPr>
          <p:cNvGraphicFramePr>
            <a:graphicFrameLocks noGrp="1"/>
          </p:cNvGraphicFramePr>
          <p:nvPr>
            <p:extLst>
              <p:ext uri="{D42A27DB-BD31-4B8C-83A1-F6EECF244321}">
                <p14:modId xmlns:p14="http://schemas.microsoft.com/office/powerpoint/2010/main" val="2422275504"/>
              </p:ext>
            </p:extLst>
          </p:nvPr>
        </p:nvGraphicFramePr>
        <p:xfrm>
          <a:off x="8589819" y="2045425"/>
          <a:ext cx="3389905" cy="2949559"/>
        </p:xfrm>
        <a:graphic>
          <a:graphicData uri="http://schemas.openxmlformats.org/drawingml/2006/table">
            <a:tbl>
              <a:tblPr firstRow="1" bandRow="1">
                <a:tableStyleId>{5940675A-B579-460E-94D1-54222C63F5DA}</a:tableStyleId>
              </a:tblPr>
              <a:tblGrid>
                <a:gridCol w="85790">
                  <a:extLst>
                    <a:ext uri="{9D8B030D-6E8A-4147-A177-3AD203B41FA5}">
                      <a16:colId xmlns:a16="http://schemas.microsoft.com/office/drawing/2014/main" val="3601460425"/>
                    </a:ext>
                  </a:extLst>
                </a:gridCol>
                <a:gridCol w="748771">
                  <a:extLst>
                    <a:ext uri="{9D8B030D-6E8A-4147-A177-3AD203B41FA5}">
                      <a16:colId xmlns:a16="http://schemas.microsoft.com/office/drawing/2014/main" val="4049772561"/>
                    </a:ext>
                  </a:extLst>
                </a:gridCol>
                <a:gridCol w="692454">
                  <a:extLst>
                    <a:ext uri="{9D8B030D-6E8A-4147-A177-3AD203B41FA5}">
                      <a16:colId xmlns:a16="http://schemas.microsoft.com/office/drawing/2014/main" val="761297345"/>
                    </a:ext>
                  </a:extLst>
                </a:gridCol>
                <a:gridCol w="465722">
                  <a:extLst>
                    <a:ext uri="{9D8B030D-6E8A-4147-A177-3AD203B41FA5}">
                      <a16:colId xmlns:a16="http://schemas.microsoft.com/office/drawing/2014/main" val="2986169346"/>
                    </a:ext>
                  </a:extLst>
                </a:gridCol>
                <a:gridCol w="465723">
                  <a:extLst>
                    <a:ext uri="{9D8B030D-6E8A-4147-A177-3AD203B41FA5}">
                      <a16:colId xmlns:a16="http://schemas.microsoft.com/office/drawing/2014/main" val="2645485451"/>
                    </a:ext>
                  </a:extLst>
                </a:gridCol>
                <a:gridCol w="465722">
                  <a:extLst>
                    <a:ext uri="{9D8B030D-6E8A-4147-A177-3AD203B41FA5}">
                      <a16:colId xmlns:a16="http://schemas.microsoft.com/office/drawing/2014/main" val="457178370"/>
                    </a:ext>
                  </a:extLst>
                </a:gridCol>
                <a:gridCol w="465723">
                  <a:extLst>
                    <a:ext uri="{9D8B030D-6E8A-4147-A177-3AD203B41FA5}">
                      <a16:colId xmlns:a16="http://schemas.microsoft.com/office/drawing/2014/main" val="1607234817"/>
                    </a:ext>
                  </a:extLst>
                </a:gridCol>
              </a:tblGrid>
              <a:tr h="55471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77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085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506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132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360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5" name="Title 2">
            <a:extLst>
              <a:ext uri="{FF2B5EF4-FFF2-40B4-BE49-F238E27FC236}">
                <a16:creationId xmlns:a16="http://schemas.microsoft.com/office/drawing/2014/main" id="{F4344972-E92B-EF61-3CB1-E8B47B6BD8BF}"/>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70812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a:xfrm>
            <a:off x="515938" y="541810"/>
            <a:ext cx="11417697" cy="654856"/>
          </a:xfrm>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id="{0F4AE1C8-8D93-48B5-BADE-2E19C3A340E4}"/>
              </a:ext>
            </a:extLst>
          </p:cNvPr>
          <p:cNvSpPr txBox="1"/>
          <p:nvPr/>
        </p:nvSpPr>
        <p:spPr>
          <a:xfrm>
            <a:off x="515938" y="1112868"/>
            <a:ext cx="11268000" cy="5380007"/>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US" sz="1200" dirty="0">
                <a:latin typeface="Arial" panose="020B0604020202020204" pitchFamily="34" charset="0"/>
                <a:cs typeface="Arial" panose="020B0604020202020204" pitchFamily="34" charset="0"/>
              </a:rPr>
              <a:t>This report shows results for your trust for each scored evaluative question in the survey</a:t>
            </a:r>
            <a:r>
              <a:rPr lang="en-GB" sz="1200" dirty="0">
                <a:latin typeface="Arial" panose="020B0604020202020204" pitchFamily="34" charset="0"/>
                <a:cs typeface="Arial" panose="020B0604020202020204" pitchFamily="34" charset="0"/>
              </a:rPr>
              <a:t>,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scoring and benchmarking in this report</a:t>
            </a:r>
            <a:r>
              <a:rPr lang="en-GB" sz="1200" dirty="0">
                <a:latin typeface="Arial" panose="020B0604020202020204" pitchFamily="34" charset="0"/>
                <a:cs typeface="Arial" panose="020B0604020202020204" pitchFamily="34" charset="0"/>
              </a:rPr>
              <a:t>’ pages. </a:t>
            </a:r>
          </a:p>
          <a:p>
            <a:pPr>
              <a:spcBef>
                <a:spcPts val="600"/>
              </a:spcBef>
              <a:spcAft>
                <a:spcPts val="600"/>
              </a:spcAft>
            </a:pPr>
            <a:r>
              <a:rPr lang="en-GB" sz="1600" b="1" dirty="0">
                <a:latin typeface="Arial" panose="020B0604020202020204" pitchFamily="34" charset="0"/>
                <a:cs typeface="Arial" panose="020B0604020202020204" pitchFamily="34" charset="0"/>
              </a:rPr>
              <a:t>Standardisation</a:t>
            </a: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route of admission, can influence patients’ experience of care and the way they report it. Since trusts have differing profiles of patients, this could make fair trust comparisons difficult. To account for this, we ‘standardise’ the results, which means we apply a weight to individual patient responses to account for differences in demographic profiles between trusts. </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route of admission (emergency or elective), length of stay (no overnight stay or one or more overnight stays) and the age of respondents. This ensures that the trust results reflect the ‘national’ distribution of these factors (based on all respondents to the survey).</a:t>
            </a:r>
          </a:p>
          <a:p>
            <a:pPr>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spcBef>
                <a:spcPts val="600"/>
              </a:spcBef>
              <a:spcAft>
                <a:spcPts val="6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US" sz="1200" dirty="0">
                <a:latin typeface="Arial" panose="020B0604020202020204" pitchFamily="34" charset="0"/>
                <a:cs typeface="Arial" panose="020B0604020202020204" pitchFamily="34" charset="0"/>
              </a:rPr>
              <a:t>For selected questions in the survey, the individual (</a:t>
            </a:r>
            <a:r>
              <a:rPr lang="en-US" sz="1200" dirty="0" err="1">
                <a:latin typeface="Arial" panose="020B0604020202020204" pitchFamily="34" charset="0"/>
                <a:cs typeface="Arial" panose="020B0604020202020204" pitchFamily="34" charset="0"/>
              </a:rPr>
              <a:t>standardised</a:t>
            </a:r>
            <a:r>
              <a:rPr lang="en-US" sz="1200" dirty="0">
                <a:latin typeface="Arial" panose="020B0604020202020204" pitchFamily="34" charset="0"/>
                <a:cs typeface="Arial" panose="020B0604020202020204" pitchFamily="34" charset="0"/>
              </a:rPr>
              <a:t>) responses are converted into scores, typically 0, 5, or 10. A score of 10 represents the best possible result and a score of 0 the worst. The higher the score for each question, the better the trust is performing. </a:t>
            </a:r>
          </a:p>
          <a:p>
            <a:pPr>
              <a:spcBef>
                <a:spcPts val="600"/>
              </a:spcBef>
              <a:spcAft>
                <a:spcPts val="600"/>
              </a:spcAft>
            </a:pPr>
            <a:r>
              <a:rPr lang="en-GB" sz="1200" dirty="0">
                <a:latin typeface="Arial" panose="020B0604020202020204" pitchFamily="34" charset="0"/>
                <a:cs typeface="Arial" panose="020B0604020202020204" pitchFamily="34" charset="0"/>
              </a:rPr>
              <a:t>Some questions are descriptive (e.g., p27) or designed to filter respondents based on their relevance to subsequent questions (e.g., p59). While these questions are generally not scored, some exceptions apply. </a:t>
            </a:r>
            <a:r>
              <a:rPr lang="en-US" sz="1200" dirty="0">
                <a:latin typeface="Arial" panose="020B0604020202020204" pitchFamily="34" charset="0"/>
                <a:cs typeface="Arial" panose="020B0604020202020204" pitchFamily="34" charset="0"/>
              </a:rPr>
              <a:t>Please refer to the </a:t>
            </a:r>
            <a:r>
              <a:rPr lang="en-US" sz="1200" dirty="0">
                <a:solidFill>
                  <a:srgbClr val="0070C0"/>
                </a:solidFill>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 </a:t>
            </a:r>
            <a:r>
              <a:rPr lang="en-GB" sz="1200" dirty="0">
                <a:latin typeface="Arial" panose="020B0604020202020204" pitchFamily="34" charset="0"/>
                <a:cs typeface="Arial" panose="020B0604020202020204" pitchFamily="34" charset="0"/>
              </a:rPr>
              <a:t>Section scores are calculated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600"/>
              </a:spcBef>
              <a:spcAft>
                <a:spcPts val="6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marL="171450" indent="-171450">
              <a:spcBef>
                <a:spcPts val="600"/>
              </a:spcBef>
              <a:spcAft>
                <a:spcPts val="600"/>
              </a:spcAft>
              <a:buFont typeface="Arial" panose="020B0604020202020204" pitchFamily="34" charset="0"/>
              <a:buChar char="•"/>
            </a:pPr>
            <a:r>
              <a:rPr lang="en-US" sz="1200" b="1" dirty="0">
                <a:latin typeface="Arial" panose="020B0604020202020204" pitchFamily="34" charset="0"/>
                <a:cs typeface="Arial" panose="020B0604020202020204" pitchFamily="34" charset="0"/>
              </a:rPr>
              <a:t>Scored questions</a:t>
            </a:r>
            <a:r>
              <a:rPr lang="en-US" sz="1200" dirty="0">
                <a:latin typeface="Arial" panose="020B0604020202020204" pitchFamily="34" charset="0"/>
                <a:cs typeface="Arial" panose="020B0604020202020204" pitchFamily="34" charset="0"/>
              </a:rPr>
              <a:t>:</a:t>
            </a:r>
            <a:r>
              <a:rPr lang="en-GB" sz="1200" dirty="0"/>
              <a:t> </a:t>
            </a:r>
            <a:r>
              <a:rPr lang="en-GB" sz="1200" dirty="0">
                <a:latin typeface="Arial" panose="020B0604020202020204" pitchFamily="34" charset="0"/>
                <a:cs typeface="Arial" panose="020B0604020202020204" pitchFamily="34" charset="0"/>
              </a:rPr>
              <a:t>No score will be displayed if there are fewer than 30 respondents with data for a scored question.</a:t>
            </a:r>
            <a:endParaRPr lang="en-US"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Demographic data</a:t>
            </a:r>
            <a:r>
              <a:rPr lang="en-GB" sz="1200" dirty="0">
                <a:latin typeface="Arial" panose="020B0604020202020204" pitchFamily="34" charset="0"/>
                <a:cs typeface="Arial" panose="020B0604020202020204" pitchFamily="34" charset="0"/>
              </a:rPr>
              <a:t>: </a:t>
            </a:r>
            <a:r>
              <a:rPr lang="en-US" sz="1200" dirty="0">
                <a:latin typeface="Arial" panose="020B0604020202020204" pitchFamily="34" charset="0"/>
                <a:cs typeface="Arial" panose="020B0604020202020204" pitchFamily="34" charset="0"/>
              </a:rPr>
              <a:t>No data will be displayed if there are fewer than 20 respondents with data for a demographic category (such as gender or ethnicity).</a:t>
            </a:r>
          </a:p>
          <a:p>
            <a:pPr>
              <a:spcBef>
                <a:spcPts val="600"/>
              </a:spcBef>
              <a:spcAft>
                <a:spcPts val="600"/>
              </a:spcAft>
            </a:pPr>
            <a:r>
              <a:rPr kumimoji="0" lang="en-GB" sz="16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which is on the 'Analysis and Reporting' section of the 2024 Children and Young People’s Patient Experience Survey webpage on the NHS surveys website.</a:t>
            </a:r>
          </a:p>
        </p:txBody>
      </p:sp>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C683DC-16DA-E82F-62D8-95E9694A553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D20C70B9-05A6-6D68-A50F-3B561A4E6D82}"/>
              </a:ext>
            </a:extLst>
          </p:cNvPr>
          <p:cNvSpPr>
            <a:spLocks noGrp="1"/>
          </p:cNvSpPr>
          <p:nvPr>
            <p:ph type="title"/>
          </p:nvPr>
        </p:nvSpPr>
        <p:spPr>
          <a:xfrm>
            <a:off x="388664" y="600282"/>
            <a:ext cx="11644874" cy="654856"/>
          </a:xfrm>
        </p:spPr>
        <p:txBody>
          <a:bodyPr>
            <a:normAutofit/>
          </a:bodyPr>
          <a:lstStyle/>
          <a:p>
            <a:r>
              <a:rPr lang="en-GB" dirty="0"/>
              <a:t>Questions related to but not included in this section score</a:t>
            </a:r>
          </a:p>
        </p:txBody>
      </p:sp>
      <p:sp>
        <p:nvSpPr>
          <p:cNvPr id="35" name="Title 6">
            <a:extLst>
              <a:ext uri="{FF2B5EF4-FFF2-40B4-BE49-F238E27FC236}">
                <a16:creationId xmlns:a16="http://schemas.microsoft.com/office/drawing/2014/main" id="{F95022D1-648B-863B-AA04-2EE02ACC85AD}"/>
              </a:ext>
            </a:extLst>
          </p:cNvPr>
          <p:cNvSpPr txBox="1">
            <a:spLocks/>
          </p:cNvSpPr>
          <p:nvPr/>
        </p:nvSpPr>
        <p:spPr>
          <a:xfrm>
            <a:off x="515938" y="1170027"/>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4. Being looked after in hospital </a:t>
            </a:r>
          </a:p>
        </p:txBody>
      </p:sp>
      <p:graphicFrame>
        <p:nvGraphicFramePr>
          <p:cNvPr id="17" name="c9ii" descr="A chart showing how your Trust scored for Q18 compared with other trusts that took part; using the ‘expected range’ analysis technique. ">
            <a:extLst>
              <a:ext uri="{FF2B5EF4-FFF2-40B4-BE49-F238E27FC236}">
                <a16:creationId xmlns:a16="http://schemas.microsoft.com/office/drawing/2014/main" id="{3ED3C3D5-F843-BCD1-EAB8-4262FB812EB3}"/>
              </a:ext>
            </a:extLst>
          </p:cNvPr>
          <p:cNvGraphicFramePr/>
          <p:nvPr>
            <p:extLst>
              <p:ext uri="{D42A27DB-BD31-4B8C-83A1-F6EECF244321}">
                <p14:modId xmlns:p14="http://schemas.microsoft.com/office/powerpoint/2010/main" val="3971849193"/>
              </p:ext>
            </p:extLst>
          </p:nvPr>
        </p:nvGraphicFramePr>
        <p:xfrm>
          <a:off x="135009" y="2766547"/>
          <a:ext cx="8246527" cy="1512887"/>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id="{FC03FE5F-9826-AE33-1ACB-14F71843ED8E}"/>
              </a:ext>
            </a:extLst>
          </p:cNvPr>
          <p:cNvGrpSpPr/>
          <p:nvPr/>
        </p:nvGrpSpPr>
        <p:grpSpPr>
          <a:xfrm>
            <a:off x="135010" y="1718337"/>
            <a:ext cx="8246527" cy="1710663"/>
            <a:chOff x="380078" y="1436456"/>
            <a:chExt cx="8246527" cy="1512887"/>
          </a:xfrm>
        </p:grpSpPr>
        <p:graphicFrame>
          <p:nvGraphicFramePr>
            <p:cNvPr id="15" name="c9i">
              <a:extLst>
                <a:ext uri="{FF2B5EF4-FFF2-40B4-BE49-F238E27FC236}">
                  <a16:creationId xmlns:a16="http://schemas.microsoft.com/office/drawing/2014/main" id="{168788D3-9AC3-3030-D5EF-4DD1D13AF2B5}"/>
                </a:ext>
              </a:extLst>
            </p:cNvPr>
            <p:cNvGraphicFramePr/>
            <p:nvPr>
              <p:extLst>
                <p:ext uri="{D42A27DB-BD31-4B8C-83A1-F6EECF244321}">
                  <p14:modId xmlns:p14="http://schemas.microsoft.com/office/powerpoint/2010/main" val="36368568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4A67023F-8F16-32B1-EEB8-D38B2AE23C51}"/>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D7DEA1FA-944A-C91D-D4E7-35A0ED95DE0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id="{4F9A3908-C0E0-2D4D-6250-6B4C0AEB4344}"/>
              </a:ext>
            </a:extLst>
          </p:cNvPr>
          <p:cNvSpPr/>
          <p:nvPr/>
        </p:nvSpPr>
        <p:spPr>
          <a:xfrm>
            <a:off x="10568176" y="178990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id="{A3C00B08-504C-9404-F540-AEF127F6022C}"/>
              </a:ext>
            </a:extLst>
          </p:cNvPr>
          <p:cNvGraphicFramePr>
            <a:graphicFrameLocks noGrp="1"/>
          </p:cNvGraphicFramePr>
          <p:nvPr>
            <p:extLst>
              <p:ext uri="{D42A27DB-BD31-4B8C-83A1-F6EECF244321}">
                <p14:modId xmlns:p14="http://schemas.microsoft.com/office/powerpoint/2010/main" val="6655948"/>
              </p:ext>
            </p:extLst>
          </p:nvPr>
        </p:nvGraphicFramePr>
        <p:xfrm>
          <a:off x="8589818" y="2049311"/>
          <a:ext cx="3372604" cy="2097816"/>
        </p:xfrm>
        <a:graphic>
          <a:graphicData uri="http://schemas.openxmlformats.org/drawingml/2006/table">
            <a:tbl>
              <a:tblPr firstRow="1" bandRow="1">
                <a:tableStyleId>{5940675A-B579-460E-94D1-54222C63F5DA}</a:tableStyleId>
              </a:tblPr>
              <a:tblGrid>
                <a:gridCol w="67429">
                  <a:extLst>
                    <a:ext uri="{9D8B030D-6E8A-4147-A177-3AD203B41FA5}">
                      <a16:colId xmlns:a16="http://schemas.microsoft.com/office/drawing/2014/main" val="3601460425"/>
                    </a:ext>
                  </a:extLst>
                </a:gridCol>
                <a:gridCol w="749011">
                  <a:extLst>
                    <a:ext uri="{9D8B030D-6E8A-4147-A177-3AD203B41FA5}">
                      <a16:colId xmlns:a16="http://schemas.microsoft.com/office/drawing/2014/main" val="4049772561"/>
                    </a:ext>
                  </a:extLst>
                </a:gridCol>
                <a:gridCol w="692678">
                  <a:extLst>
                    <a:ext uri="{9D8B030D-6E8A-4147-A177-3AD203B41FA5}">
                      <a16:colId xmlns:a16="http://schemas.microsoft.com/office/drawing/2014/main" val="761297345"/>
                    </a:ext>
                  </a:extLst>
                </a:gridCol>
                <a:gridCol w="465871">
                  <a:extLst>
                    <a:ext uri="{9D8B030D-6E8A-4147-A177-3AD203B41FA5}">
                      <a16:colId xmlns:a16="http://schemas.microsoft.com/office/drawing/2014/main" val="2986169346"/>
                    </a:ext>
                  </a:extLst>
                </a:gridCol>
                <a:gridCol w="465872">
                  <a:extLst>
                    <a:ext uri="{9D8B030D-6E8A-4147-A177-3AD203B41FA5}">
                      <a16:colId xmlns:a16="http://schemas.microsoft.com/office/drawing/2014/main" val="2645485451"/>
                    </a:ext>
                  </a:extLst>
                </a:gridCol>
                <a:gridCol w="465871">
                  <a:extLst>
                    <a:ext uri="{9D8B030D-6E8A-4147-A177-3AD203B41FA5}">
                      <a16:colId xmlns:a16="http://schemas.microsoft.com/office/drawing/2014/main" val="457178370"/>
                    </a:ext>
                  </a:extLst>
                </a:gridCol>
                <a:gridCol w="465872">
                  <a:extLst>
                    <a:ext uri="{9D8B030D-6E8A-4147-A177-3AD203B41FA5}">
                      <a16:colId xmlns:a16="http://schemas.microsoft.com/office/drawing/2014/main" val="1607234817"/>
                    </a:ext>
                  </a:extLst>
                </a:gridCol>
              </a:tblGrid>
              <a:tr h="6266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31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1101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8701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2" name="Title 2">
            <a:extLst>
              <a:ext uri="{FF2B5EF4-FFF2-40B4-BE49-F238E27FC236}">
                <a16:creationId xmlns:a16="http://schemas.microsoft.com/office/drawing/2014/main" id="{2040C8D9-B7A5-96C6-E3E6-AAF928CA83A1}"/>
              </a:ext>
            </a:extLst>
          </p:cNvPr>
          <p:cNvSpPr txBox="1">
            <a:spLocks/>
          </p:cNvSpPr>
          <p:nvPr/>
        </p:nvSpPr>
        <p:spPr>
          <a:xfrm>
            <a:off x="9336328" y="1438500"/>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3" name="TextBox 2">
            <a:extLst>
              <a:ext uri="{FF2B5EF4-FFF2-40B4-BE49-F238E27FC236}">
                <a16:creationId xmlns:a16="http://schemas.microsoft.com/office/drawing/2014/main" id="{A92BFD89-438A-0588-FA95-876617BD5431}"/>
              </a:ext>
            </a:extLst>
          </p:cNvPr>
          <p:cNvSpPr txBox="1"/>
          <p:nvPr/>
        </p:nvSpPr>
        <p:spPr>
          <a:xfrm>
            <a:off x="388664" y="5829042"/>
            <a:ext cx="11542452" cy="646331"/>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 c</a:t>
            </a:r>
            <a:r>
              <a:rPr lang="en-US" sz="1200" dirty="0">
                <a:effectLst/>
                <a:latin typeface="Arial" panose="020B0604020202020204" pitchFamily="34" charset="0"/>
                <a:cs typeface="Arial" panose="020B0604020202020204" pitchFamily="34" charset="0"/>
              </a:rPr>
              <a:t>9i </a:t>
            </a:r>
            <a:r>
              <a:rPr lang="en-US" sz="1200" dirty="0">
                <a:latin typeface="Arial" panose="020B0604020202020204" pitchFamily="34" charset="0"/>
                <a:cs typeface="Arial" panose="020B0604020202020204" pitchFamily="34" charset="0"/>
              </a:rPr>
              <a:t>is</a:t>
            </a:r>
            <a:r>
              <a:rPr lang="en-US" sz="1200" dirty="0">
                <a:effectLst/>
                <a:latin typeface="Arial" panose="020B0604020202020204" pitchFamily="34" charset="0"/>
                <a:cs typeface="Arial" panose="020B0604020202020204" pitchFamily="34" charset="0"/>
              </a:rPr>
              <a:t> not included in the section score for Section 4: Being looked after in hospital because the question was only included in the 8-11-year-olds’ questionnaire.</a:t>
            </a:r>
          </a:p>
          <a:p>
            <a:r>
              <a:rPr lang="en-GB" sz="1200" dirty="0">
                <a:latin typeface="Arial" panose="020B0604020202020204" pitchFamily="34" charset="0"/>
                <a:cs typeface="Arial" panose="020B0604020202020204" pitchFamily="34" charset="0"/>
              </a:rPr>
              <a:t>• c9ii is not included in the section score for Section 4: Being looked after in hospital because the question was only included in the 12-15-year-olds’ questionnaire.</a:t>
            </a:r>
          </a:p>
          <a:p>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3220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E4043-DFDF-4631-B108-EAE6D6404F3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08DC321-26DC-BD5E-131C-B62C957EBF0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51</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1936DEA0-4885-4547-8C30-EDE49F0D219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3CAF244-0130-4BE9-5234-D34CEF255D0D}"/>
              </a:ext>
            </a:extLst>
          </p:cNvPr>
          <p:cNvSpPr>
            <a:spLocks noGrp="1"/>
          </p:cNvSpPr>
          <p:nvPr>
            <p:ph type="title"/>
          </p:nvPr>
        </p:nvSpPr>
        <p:spPr>
          <a:xfrm>
            <a:off x="515937" y="804050"/>
            <a:ext cx="8453892"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87786026-B73E-560F-2DAF-48F49550EE8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5: Hospital food</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8542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Hospital food - Parents and carers' reports (0 to 11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451D2883-611C-49FD-9036-551CF399BD9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7092082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55369">
                  <a:extLst>
                    <a:ext uri="{9D8B030D-6E8A-4147-A177-3AD203B41FA5}">
                      <a16:colId xmlns:a16="http://schemas.microsoft.com/office/drawing/2014/main" val="20001"/>
                    </a:ext>
                  </a:extLst>
                </a:gridCol>
                <a:gridCol w="763168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0459377A-4DF4-0189-B529-7960D5CDDFA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D41553A-8769-2A75-9B3C-AFDD9FB1658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3E519647-33DD-1012-B62B-881E6F217A8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535F8621-054E-72A4-A433-114A414DB0A2}"/>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D79E59C-084F-7321-4310-7F242B27ACED}"/>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AB" descr="A bar chart showing the range of section scores for all NHS trusts for Section 1 (Health and social care workers).">
            <a:extLst>
              <a:ext uri="{FF2B5EF4-FFF2-40B4-BE49-F238E27FC236}">
                <a16:creationId xmlns:a16="http://schemas.microsoft.com/office/drawing/2014/main" id="{89361937-8483-023E-1F07-AC2FB4071DC4}"/>
              </a:ext>
            </a:extLst>
          </p:cNvPr>
          <p:cNvGraphicFramePr/>
          <p:nvPr>
            <p:extLst>
              <p:ext uri="{D42A27DB-BD31-4B8C-83A1-F6EECF244321}">
                <p14:modId xmlns:p14="http://schemas.microsoft.com/office/powerpoint/2010/main" val="3995108127"/>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54A484D-8196-9B6F-03BF-8B53333D9837}"/>
              </a:ext>
            </a:extLst>
          </p:cNvPr>
          <p:cNvGraphicFramePr/>
          <p:nvPr>
            <p:extLst>
              <p:ext uri="{D42A27DB-BD31-4B8C-83A1-F6EECF244321}">
                <p14:modId xmlns:p14="http://schemas.microsoft.com/office/powerpoint/2010/main" val="41995989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E0AB9C7-0262-79F4-185E-E99960692D9E}"/>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35253722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p55" descr="A chart showing how your Trust scored for Q23 compared with other trusts that took part; using the ‘expected range’ analysis technique. ">
            <a:extLst>
              <a:ext uri="{FF2B5EF4-FFF2-40B4-BE49-F238E27FC236}">
                <a16:creationId xmlns:a16="http://schemas.microsoft.com/office/drawing/2014/main" id="{587D586E-8E52-4806-859D-8AB69DD8CC18}"/>
              </a:ext>
            </a:extLst>
          </p:cNvPr>
          <p:cNvGraphicFramePr/>
          <p:nvPr>
            <p:extLst>
              <p:ext uri="{D42A27DB-BD31-4B8C-83A1-F6EECF244321}">
                <p14:modId xmlns:p14="http://schemas.microsoft.com/office/powerpoint/2010/main" val="2720537940"/>
              </p:ext>
            </p:extLst>
          </p:nvPr>
        </p:nvGraphicFramePr>
        <p:xfrm>
          <a:off x="128461" y="256464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Parents and carers' reports (0 to 11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28461" y="1715887"/>
            <a:ext cx="8246527" cy="1512887"/>
            <a:chOff x="380078" y="1436456"/>
            <a:chExt cx="8246527" cy="1512887"/>
          </a:xfrm>
        </p:grpSpPr>
        <p:graphicFrame>
          <p:nvGraphicFramePr>
            <p:cNvPr id="15" name="p54">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7242430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E375D595-BFBD-4F4A-97EF-E8F78139FB72}"/>
              </a:ext>
            </a:extLst>
          </p:cNvPr>
          <p:cNvSpPr/>
          <p:nvPr/>
        </p:nvSpPr>
        <p:spPr>
          <a:xfrm>
            <a:off x="10580038" y="1787453"/>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97472267"/>
              </p:ext>
            </p:extLst>
          </p:nvPr>
        </p:nvGraphicFramePr>
        <p:xfrm>
          <a:off x="8542583" y="2046861"/>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5" name="Title 2">
            <a:extLst>
              <a:ext uri="{FF2B5EF4-FFF2-40B4-BE49-F238E27FC236}">
                <a16:creationId xmlns:a16="http://schemas.microsoft.com/office/drawing/2014/main" id="{B1D47752-A090-1F39-9E01-142569A70A76}"/>
              </a:ext>
            </a:extLst>
          </p:cNvPr>
          <p:cNvSpPr txBox="1">
            <a:spLocks/>
          </p:cNvSpPr>
          <p:nvPr/>
        </p:nvSpPr>
        <p:spPr>
          <a:xfrm>
            <a:off x="9265525" y="1357125"/>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4C9751-C5D6-99B5-2EB8-DB776F022C5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A19BC85-F22D-377C-4F2C-16AC29890726}"/>
              </a:ext>
            </a:extLst>
          </p:cNvPr>
          <p:cNvSpPr>
            <a:spLocks noGrp="1"/>
          </p:cNvSpPr>
          <p:nvPr>
            <p:ph type="title"/>
          </p:nvPr>
        </p:nvSpPr>
        <p:spPr>
          <a:xfrm>
            <a:off x="419970" y="613664"/>
            <a:ext cx="11417697" cy="654856"/>
          </a:xfrm>
        </p:spPr>
        <p:txBody>
          <a:bodyPr>
            <a:normAutofit/>
          </a:bodyPr>
          <a:lstStyle/>
          <a:p>
            <a:r>
              <a:rPr lang="en-GB" dirty="0"/>
              <a:t>Hospital food - Young people’s reports (12 to 15 years)</a:t>
            </a:r>
          </a:p>
        </p:txBody>
      </p:sp>
      <p:sp>
        <p:nvSpPr>
          <p:cNvPr id="34" name="Slide Number Placeholder 1">
            <a:extLst>
              <a:ext uri="{FF2B5EF4-FFF2-40B4-BE49-F238E27FC236}">
                <a16:creationId xmlns:a16="http://schemas.microsoft.com/office/drawing/2014/main" id="{CFDCFB10-E6FF-9E13-DB2C-7EC9B39290B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28BA64DD-E15B-5D70-D846-B64E52BB8B8D}"/>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D7F7CD36-CE0E-A805-B624-8B07A75E763D}"/>
              </a:ext>
            </a:extLst>
          </p:cNvPr>
          <p:cNvGraphicFramePr>
            <a:graphicFrameLocks noGrp="1"/>
          </p:cNvGraphicFramePr>
          <p:nvPr>
            <p:extLst>
              <p:ext uri="{D42A27DB-BD31-4B8C-83A1-F6EECF244321}">
                <p14:modId xmlns:p14="http://schemas.microsoft.com/office/powerpoint/2010/main" val="35341529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524740">
                  <a:extLst>
                    <a:ext uri="{9D8B030D-6E8A-4147-A177-3AD203B41FA5}">
                      <a16:colId xmlns:a16="http://schemas.microsoft.com/office/drawing/2014/main" val="20001"/>
                    </a:ext>
                  </a:extLst>
                </a:gridCol>
                <a:gridCol w="7762315">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5AE35B29-50C0-82A6-B3C4-39E9869F1106}"/>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88FAE2A-4127-7F69-4D61-1368AC987B2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CA9E2FF-A816-EF87-BA39-FFDD769B10E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F241DACD-0A7B-2309-FC97-22978671AA2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0C50E699-F183-6103-BB0C-03AD2D5E2DC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5_C" descr="A bar chart showing the range of section scores for all NHS trusts for Section 1 (Health and social care workers).">
            <a:extLst>
              <a:ext uri="{FF2B5EF4-FFF2-40B4-BE49-F238E27FC236}">
                <a16:creationId xmlns:a16="http://schemas.microsoft.com/office/drawing/2014/main" id="{FBD5A07A-292C-83C7-6DBC-072DA3811908}"/>
              </a:ext>
            </a:extLst>
          </p:cNvPr>
          <p:cNvGraphicFramePr/>
          <p:nvPr>
            <p:extLst>
              <p:ext uri="{D42A27DB-BD31-4B8C-83A1-F6EECF244321}">
                <p14:modId xmlns:p14="http://schemas.microsoft.com/office/powerpoint/2010/main" val="94597336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924C36F2-E1A0-3928-7497-2FB59B3CFDC1}"/>
              </a:ext>
            </a:extLst>
          </p:cNvPr>
          <p:cNvGraphicFramePr/>
          <p:nvPr>
            <p:extLst>
              <p:ext uri="{D42A27DB-BD31-4B8C-83A1-F6EECF244321}">
                <p14:modId xmlns:p14="http://schemas.microsoft.com/office/powerpoint/2010/main" val="147228533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45FBF16-A4A0-EEE0-0B88-DE944EC014B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5556630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4276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38D8D-37AD-4993-02DA-1A2AA0A62159}"/>
            </a:ext>
          </a:extLst>
        </p:cNvPr>
        <p:cNvGrpSpPr/>
        <p:nvPr/>
      </p:nvGrpSpPr>
      <p:grpSpPr>
        <a:xfrm>
          <a:off x="0" y="0"/>
          <a:ext cx="0" cy="0"/>
          <a:chOff x="0" y="0"/>
          <a:chExt cx="0" cy="0"/>
        </a:xfrm>
      </p:grpSpPr>
      <p:graphicFrame>
        <p:nvGraphicFramePr>
          <p:cNvPr id="17" name="c6" descr="A chart showing how your Trust scored for Q23 compared with other trusts that took part; using the ‘expected range’ analysis technique. ">
            <a:extLst>
              <a:ext uri="{FF2B5EF4-FFF2-40B4-BE49-F238E27FC236}">
                <a16:creationId xmlns:a16="http://schemas.microsoft.com/office/drawing/2014/main" id="{ECCD33B8-E54F-8CCC-89AE-F2A982B4BCDD}"/>
              </a:ext>
            </a:extLst>
          </p:cNvPr>
          <p:cNvGraphicFramePr/>
          <p:nvPr>
            <p:extLst>
              <p:ext uri="{D42A27DB-BD31-4B8C-83A1-F6EECF244321}">
                <p14:modId xmlns:p14="http://schemas.microsoft.com/office/powerpoint/2010/main" val="3949643569"/>
              </p:ext>
            </p:extLst>
          </p:nvPr>
        </p:nvGraphicFramePr>
        <p:xfrm>
          <a:off x="128461" y="25707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12743730-9567-260B-3D44-5EF0B1111065}"/>
              </a:ext>
            </a:extLst>
          </p:cNvPr>
          <p:cNvSpPr>
            <a:spLocks noGrp="1"/>
          </p:cNvSpPr>
          <p:nvPr>
            <p:ph type="title"/>
          </p:nvPr>
        </p:nvSpPr>
        <p:spPr>
          <a:xfrm>
            <a:off x="419970" y="613664"/>
            <a:ext cx="11417697" cy="654856"/>
          </a:xfrm>
        </p:spPr>
        <p:txBody>
          <a:bodyPr/>
          <a:lstStyle/>
          <a:p>
            <a:r>
              <a:rPr lang="en-GB" dirty="0"/>
              <a:t>Section 5. Hospital food</a:t>
            </a:r>
          </a:p>
        </p:txBody>
      </p:sp>
      <p:sp>
        <p:nvSpPr>
          <p:cNvPr id="35" name="Title 6">
            <a:extLst>
              <a:ext uri="{FF2B5EF4-FFF2-40B4-BE49-F238E27FC236}">
                <a16:creationId xmlns:a16="http://schemas.microsoft.com/office/drawing/2014/main" id="{1D303E1D-E597-BC78-23B9-3DFD8C010CD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Hospital food - Young people’s reports (12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id="{B8A33A24-A11A-2C02-8A56-D34952824175}"/>
              </a:ext>
            </a:extLst>
          </p:cNvPr>
          <p:cNvGrpSpPr/>
          <p:nvPr/>
        </p:nvGrpSpPr>
        <p:grpSpPr>
          <a:xfrm>
            <a:off x="128461" y="1721955"/>
            <a:ext cx="8246527" cy="1512887"/>
            <a:chOff x="380078" y="1436456"/>
            <a:chExt cx="8246527" cy="1512887"/>
          </a:xfrm>
        </p:grpSpPr>
        <p:graphicFrame>
          <p:nvGraphicFramePr>
            <p:cNvPr id="15" name="c5">
              <a:extLst>
                <a:ext uri="{FF2B5EF4-FFF2-40B4-BE49-F238E27FC236}">
                  <a16:creationId xmlns:a16="http://schemas.microsoft.com/office/drawing/2014/main" id="{9B568981-B161-DDAB-A804-AB47B0B75C71}"/>
                </a:ext>
              </a:extLst>
            </p:cNvPr>
            <p:cNvGraphicFramePr/>
            <p:nvPr>
              <p:extLst>
                <p:ext uri="{D42A27DB-BD31-4B8C-83A1-F6EECF244321}">
                  <p14:modId xmlns:p14="http://schemas.microsoft.com/office/powerpoint/2010/main" val="346632870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6" name="Rectangle 15">
              <a:extLst>
                <a:ext uri="{FF2B5EF4-FFF2-40B4-BE49-F238E27FC236}">
                  <a16:creationId xmlns:a16="http://schemas.microsoft.com/office/drawing/2014/main" id="{3DA07456-BACB-4D0C-4A50-BFE6CD5D054D}"/>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8DB9402D-6BA8-EE72-70F6-C551B042E17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id="{B629928A-9792-F878-57D8-1AFF7852ACD2}"/>
              </a:ext>
            </a:extLst>
          </p:cNvPr>
          <p:cNvSpPr/>
          <p:nvPr/>
        </p:nvSpPr>
        <p:spPr>
          <a:xfrm>
            <a:off x="10580038" y="1793521"/>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id="{90541712-8378-CC32-974F-C54B778D7CBB}"/>
              </a:ext>
            </a:extLst>
          </p:cNvPr>
          <p:cNvGraphicFramePr>
            <a:graphicFrameLocks noGrp="1"/>
          </p:cNvGraphicFramePr>
          <p:nvPr>
            <p:extLst>
              <p:ext uri="{D42A27DB-BD31-4B8C-83A1-F6EECF244321}">
                <p14:modId xmlns:p14="http://schemas.microsoft.com/office/powerpoint/2010/main" val="174928997"/>
              </p:ext>
            </p:extLst>
          </p:nvPr>
        </p:nvGraphicFramePr>
        <p:xfrm>
          <a:off x="8542583" y="2052929"/>
          <a:ext cx="3425563" cy="226747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bl>
          </a:graphicData>
        </a:graphic>
      </p:graphicFrame>
      <p:sp>
        <p:nvSpPr>
          <p:cNvPr id="7" name="Title 2">
            <a:extLst>
              <a:ext uri="{FF2B5EF4-FFF2-40B4-BE49-F238E27FC236}">
                <a16:creationId xmlns:a16="http://schemas.microsoft.com/office/drawing/2014/main" id="{903FF10A-682E-F75B-0A0D-783C71A537A1}"/>
              </a:ext>
            </a:extLst>
          </p:cNvPr>
          <p:cNvSpPr txBox="1">
            <a:spLocks/>
          </p:cNvSpPr>
          <p:nvPr/>
        </p:nvSpPr>
        <p:spPr>
          <a:xfrm>
            <a:off x="9306281" y="1354150"/>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Young people</a:t>
            </a:r>
          </a:p>
        </p:txBody>
      </p:sp>
    </p:spTree>
    <p:extLst>
      <p:ext uri="{BB962C8B-B14F-4D97-AF65-F5344CB8AC3E}">
        <p14:creationId xmlns:p14="http://schemas.microsoft.com/office/powerpoint/2010/main" val="3827310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2CDE88-38C2-9BC4-60A6-BC5417675385}"/>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D99760A-B7B9-38EB-D33A-531914064EE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C79F5F5F-1386-5870-4A51-0CF99206BFEF}"/>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7355E34-759D-577B-467D-6458A416B2BE}"/>
              </a:ext>
            </a:extLst>
          </p:cNvPr>
          <p:cNvSpPr>
            <a:spLocks noGrp="1"/>
          </p:cNvSpPr>
          <p:nvPr>
            <p:ph type="title"/>
          </p:nvPr>
        </p:nvSpPr>
        <p:spPr>
          <a:xfrm>
            <a:off x="515937" y="804050"/>
            <a:ext cx="8149092"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CB2C76D2-C9E9-1E9E-C5C1-BAE143AD55EC}"/>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6: Facilities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7623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Facilities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CD8CF291-7FE4-40E3-8F07-5F7F9B2A17B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60026361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6045">
                  <a:extLst>
                    <a:ext uri="{9D8B030D-6E8A-4147-A177-3AD203B41FA5}">
                      <a16:colId xmlns:a16="http://schemas.microsoft.com/office/drawing/2014/main" val="20001"/>
                    </a:ext>
                  </a:extLst>
                </a:gridCol>
                <a:gridCol w="749101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44CE653-CFA0-6D02-C19B-B69EEA04CA0D}"/>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EBDFC4E-A41F-6D78-878A-5DD563DD31A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9B855BD4-36C4-42D7-6995-BFDEFF94115F}"/>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9967F94B-AE00-E6C2-EC12-0B842CBA1FD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4A090AAD-97F5-2708-4606-108D37F374F0}"/>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ABC" descr="A bar chart showing the range of section scores for all NHS trusts for Section 1 (Health and social care workers).">
            <a:extLst>
              <a:ext uri="{FF2B5EF4-FFF2-40B4-BE49-F238E27FC236}">
                <a16:creationId xmlns:a16="http://schemas.microsoft.com/office/drawing/2014/main" id="{1A71F087-EB8C-23A0-B2B1-DE478633FF97}"/>
              </a:ext>
            </a:extLst>
          </p:cNvPr>
          <p:cNvGraphicFramePr/>
          <p:nvPr>
            <p:extLst>
              <p:ext uri="{D42A27DB-BD31-4B8C-83A1-F6EECF244321}">
                <p14:modId xmlns:p14="http://schemas.microsoft.com/office/powerpoint/2010/main" val="1715377193"/>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62B31F83-174E-2221-CBBE-FE4A2F62296E}"/>
              </a:ext>
            </a:extLst>
          </p:cNvPr>
          <p:cNvGraphicFramePr/>
          <p:nvPr>
            <p:extLst>
              <p:ext uri="{D42A27DB-BD31-4B8C-83A1-F6EECF244321}">
                <p14:modId xmlns:p14="http://schemas.microsoft.com/office/powerpoint/2010/main" val="27556820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1740AF93-3C64-39CD-30DE-DAE9390951C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12451331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C59B0-09A4-911E-E5C5-8FB704A490D0}"/>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AFE43675-1226-68FE-4A5A-FA996F9BD016}"/>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247E1D12-0234-C3E3-E984-44067898B10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Facilities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D77E990-B259-A003-4E6C-5A44B32DA434}"/>
              </a:ext>
            </a:extLst>
          </p:cNvPr>
          <p:cNvGrpSpPr/>
          <p:nvPr/>
        </p:nvGrpSpPr>
        <p:grpSpPr>
          <a:xfrm>
            <a:off x="136981" y="1724242"/>
            <a:ext cx="8246527" cy="1512887"/>
            <a:chOff x="380078" y="1436456"/>
            <a:chExt cx="8246527" cy="1512887"/>
          </a:xfrm>
        </p:grpSpPr>
        <p:graphicFrame>
          <p:nvGraphicFramePr>
            <p:cNvPr id="15" name="p57">
              <a:extLst>
                <a:ext uri="{FF2B5EF4-FFF2-40B4-BE49-F238E27FC236}">
                  <a16:creationId xmlns:a16="http://schemas.microsoft.com/office/drawing/2014/main" id="{2DD00F51-D5E0-3B3B-B66B-A65AB9F1139F}"/>
                </a:ext>
              </a:extLst>
            </p:cNvPr>
            <p:cNvGraphicFramePr/>
            <p:nvPr>
              <p:extLst>
                <p:ext uri="{D42A27DB-BD31-4B8C-83A1-F6EECF244321}">
                  <p14:modId xmlns:p14="http://schemas.microsoft.com/office/powerpoint/2010/main" val="30736120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B5196D6C-AA3F-7A2B-B2DE-38109C1CFE7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FF026835-763B-6D72-8256-E8BB1FEC1AA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03234FA9-BBB6-C5B3-FBE4-333F18642FE9}"/>
              </a:ext>
            </a:extLst>
          </p:cNvPr>
          <p:cNvGraphicFramePr>
            <a:graphicFrameLocks noGrp="1"/>
          </p:cNvGraphicFramePr>
          <p:nvPr>
            <p:extLst>
              <p:ext uri="{D42A27DB-BD31-4B8C-83A1-F6EECF244321}">
                <p14:modId xmlns:p14="http://schemas.microsoft.com/office/powerpoint/2010/main" val="1109430315"/>
              </p:ext>
            </p:extLst>
          </p:nvPr>
        </p:nvGraphicFramePr>
        <p:xfrm>
          <a:off x="8580619" y="2058131"/>
          <a:ext cx="3419427" cy="3119297"/>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8871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13630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28056115"/>
                  </a:ext>
                </a:extLst>
              </a:tr>
              <a:tr h="51555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3976584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71339410"/>
                  </a:ext>
                </a:extLst>
              </a:tr>
            </a:tbl>
          </a:graphicData>
        </a:graphic>
      </p:graphicFrame>
      <p:sp>
        <p:nvSpPr>
          <p:cNvPr id="14" name="Rectangle 13">
            <a:extLst>
              <a:ext uri="{FF2B5EF4-FFF2-40B4-BE49-F238E27FC236}">
                <a16:creationId xmlns:a16="http://schemas.microsoft.com/office/drawing/2014/main" id="{99811826-52A7-E9FD-2B3C-13C46B861D79}"/>
              </a:ext>
            </a:extLst>
          </p:cNvPr>
          <p:cNvSpPr/>
          <p:nvPr/>
        </p:nvSpPr>
        <p:spPr>
          <a:xfrm>
            <a:off x="10605800" y="179872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p58" descr="A chart showing how your Trust scored for Q33 compared with other trusts that took part; using the ‘expected range’ analysis technique. ">
            <a:extLst>
              <a:ext uri="{FF2B5EF4-FFF2-40B4-BE49-F238E27FC236}">
                <a16:creationId xmlns:a16="http://schemas.microsoft.com/office/drawing/2014/main" id="{74354CC4-D8AD-1930-2A52-7BB301B0836C}"/>
              </a:ext>
            </a:extLst>
          </p:cNvPr>
          <p:cNvGraphicFramePr/>
          <p:nvPr>
            <p:extLst>
              <p:ext uri="{D42A27DB-BD31-4B8C-83A1-F6EECF244321}">
                <p14:modId xmlns:p14="http://schemas.microsoft.com/office/powerpoint/2010/main" val="1028108005"/>
              </p:ext>
            </p:extLst>
          </p:nvPr>
        </p:nvGraphicFramePr>
        <p:xfrm>
          <a:off x="136981" y="275031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p60" descr="A chart showing how your Trust scored for Q33 compared with other trusts that took part; using the ‘expected range’ analysis technique. ">
            <a:extLst>
              <a:ext uri="{FF2B5EF4-FFF2-40B4-BE49-F238E27FC236}">
                <a16:creationId xmlns:a16="http://schemas.microsoft.com/office/drawing/2014/main" id="{157A5117-637B-6EF4-8A72-9830EFF48943}"/>
              </a:ext>
            </a:extLst>
          </p:cNvPr>
          <p:cNvGraphicFramePr/>
          <p:nvPr>
            <p:extLst>
              <p:ext uri="{D42A27DB-BD31-4B8C-83A1-F6EECF244321}">
                <p14:modId xmlns:p14="http://schemas.microsoft.com/office/powerpoint/2010/main" val="3955043210"/>
              </p:ext>
            </p:extLst>
          </p:nvPr>
        </p:nvGraphicFramePr>
        <p:xfrm>
          <a:off x="136980" y="3807350"/>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7" name="Title 2">
            <a:extLst>
              <a:ext uri="{FF2B5EF4-FFF2-40B4-BE49-F238E27FC236}">
                <a16:creationId xmlns:a16="http://schemas.microsoft.com/office/drawing/2014/main" id="{A1EBF52D-D286-DDBA-BA01-B2CD7B6468C8}"/>
              </a:ext>
            </a:extLst>
          </p:cNvPr>
          <p:cNvSpPr txBox="1">
            <a:spLocks/>
          </p:cNvSpPr>
          <p:nvPr/>
        </p:nvSpPr>
        <p:spPr>
          <a:xfrm>
            <a:off x="9297424" y="1359767"/>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15916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2CB983-CF75-B4A5-F0FD-8D6C65A3617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4A44A2E-C549-1D83-E43F-25894BA35BD2}"/>
              </a:ext>
            </a:extLst>
          </p:cNvPr>
          <p:cNvSpPr>
            <a:spLocks noGrp="1"/>
          </p:cNvSpPr>
          <p:nvPr>
            <p:ph type="title"/>
          </p:nvPr>
        </p:nvSpPr>
        <p:spPr>
          <a:xfrm>
            <a:off x="419970" y="613664"/>
            <a:ext cx="11417697" cy="654856"/>
          </a:xfrm>
        </p:spPr>
        <p:txBody>
          <a:bodyPr>
            <a:normAutofit/>
          </a:bodyPr>
          <a:lstStyle/>
          <a:p>
            <a:r>
              <a:rPr lang="en-GB" dirty="0"/>
              <a:t>Facilities - Children and young people's reports (8 to 15 years)</a:t>
            </a:r>
          </a:p>
        </p:txBody>
      </p:sp>
      <p:sp>
        <p:nvSpPr>
          <p:cNvPr id="34" name="Slide Number Placeholder 1">
            <a:extLst>
              <a:ext uri="{FF2B5EF4-FFF2-40B4-BE49-F238E27FC236}">
                <a16:creationId xmlns:a16="http://schemas.microsoft.com/office/drawing/2014/main" id="{2178E3B2-F6E4-90E3-BA95-A3CCD0D9C18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EFA6262-DEE2-0B6F-43D3-6AB3BE32A896}"/>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A8B71F0A-18DB-9F0B-820F-5A63A4E01026}"/>
              </a:ext>
            </a:extLst>
          </p:cNvPr>
          <p:cNvGraphicFramePr>
            <a:graphicFrameLocks noGrp="1"/>
          </p:cNvGraphicFramePr>
          <p:nvPr>
            <p:extLst>
              <p:ext uri="{D42A27DB-BD31-4B8C-83A1-F6EECF244321}">
                <p14:modId xmlns:p14="http://schemas.microsoft.com/office/powerpoint/2010/main" val="23614517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65417">
                  <a:extLst>
                    <a:ext uri="{9D8B030D-6E8A-4147-A177-3AD203B41FA5}">
                      <a16:colId xmlns:a16="http://schemas.microsoft.com/office/drawing/2014/main" val="20001"/>
                    </a:ext>
                  </a:extLst>
                </a:gridCol>
                <a:gridCol w="762163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4.9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D5DA2B-CEE2-DB92-8E75-3269DD6249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4B7B6E2B-43D9-5375-12ED-1E5B7DF1734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BA24D675-ECC5-9E0F-C859-8F547408D04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20161D86-C465-EE24-CFA7-5C9D1C5BBFA9}"/>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B7543B1F-EE49-6670-4F2E-0E3C2F4248E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6_BC" descr="A bar chart showing the range of section scores for all NHS trusts for Section 1 (Health and social care workers).">
            <a:extLst>
              <a:ext uri="{FF2B5EF4-FFF2-40B4-BE49-F238E27FC236}">
                <a16:creationId xmlns:a16="http://schemas.microsoft.com/office/drawing/2014/main" id="{20872489-6E9C-0EC5-9DCC-44662093B648}"/>
              </a:ext>
            </a:extLst>
          </p:cNvPr>
          <p:cNvGraphicFramePr/>
          <p:nvPr>
            <p:extLst>
              <p:ext uri="{D42A27DB-BD31-4B8C-83A1-F6EECF244321}">
                <p14:modId xmlns:p14="http://schemas.microsoft.com/office/powerpoint/2010/main" val="180863483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327B9611-BE28-C535-B844-894AE4A36417}"/>
              </a:ext>
            </a:extLst>
          </p:cNvPr>
          <p:cNvGraphicFramePr/>
          <p:nvPr>
            <p:extLst>
              <p:ext uri="{D42A27DB-BD31-4B8C-83A1-F6EECF244321}">
                <p14:modId xmlns:p14="http://schemas.microsoft.com/office/powerpoint/2010/main" val="24306517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59B9CF9B-8324-3E38-A577-06826C24026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4750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93212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94818" y="1268519"/>
            <a:ext cx="11268000" cy="5042339"/>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four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Scoring and 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participating trusts, using the ‘expected range’ analysis technique. This allows you to see the range of scores achieved and compare yourself with the other organisations that took part in the survey. Scoring and benchmarking can provide you with an indication of where you perform better than the average, and what you should aim for in areas where you may wish to improve.</a:t>
            </a:r>
          </a:p>
          <a:p>
            <a:pPr marL="172800" indent="-17280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Shows questions where your trust has performed much better, better, somewhat better, somewhat worse, worse, or much worse compared with all other trusts.</a:t>
            </a:r>
          </a:p>
          <a:p>
            <a:pPr>
              <a:spcBef>
                <a:spcPts val="600"/>
              </a:spcBef>
              <a:spcAft>
                <a:spcPts val="600"/>
              </a:spcAft>
            </a:pPr>
            <a:r>
              <a:rPr lang="en-GB" sz="1600" b="1" dirty="0">
                <a:latin typeface="Arial" panose="020B0604020202020204" pitchFamily="34" charset="0"/>
                <a:cs typeface="Arial" panose="020B0604020202020204" pitchFamily="34" charset="0"/>
              </a:rPr>
              <a:t>How to interpret the graphs in this report</a:t>
            </a:r>
            <a:endParaRPr lang="en-GB" sz="16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that show how the score for your trust compares to the scores achieved by all trusts that took part in the survey. </a:t>
            </a:r>
            <a:endParaRPr lang="en-GB" sz="1200" dirty="0">
              <a:highlight>
                <a:srgbClr val="FFFF00"/>
              </a:highlight>
              <a:latin typeface="Arial" panose="020B0604020202020204" pitchFamily="34" charset="0"/>
              <a:cs typeface="Arial" panose="020B0604020202020204" pitchFamily="34" charset="0"/>
            </a:endParaRPr>
          </a:p>
          <a:p>
            <a:pPr>
              <a:spcBef>
                <a:spcPts val="600"/>
              </a:spcBef>
              <a:spcAft>
                <a:spcPts val="600"/>
              </a:spcAft>
            </a:pPr>
            <a:r>
              <a:rPr lang="en-US" sz="1200" dirty="0">
                <a:latin typeface="Arial" panose="020B0604020202020204" pitchFamily="34" charset="0"/>
                <a:cs typeface="Arial" panose="020B0604020202020204" pitchFamily="34" charset="0"/>
              </a:rPr>
              <a:t>The two chart types used in the section ‘Scoring and benchmarking’ use the ‘expected range’ technique to show results</a:t>
            </a:r>
            <a:r>
              <a:rPr lang="en-GB" sz="1200" dirty="0">
                <a:latin typeface="Arial" panose="020B0604020202020204" pitchFamily="34" charset="0"/>
                <a:cs typeface="Arial" panose="020B0604020202020204" pitchFamily="34" charset="0"/>
              </a:rPr>
              <a:t>. For information on how to interpret these graphs, please refer to the </a:t>
            </a:r>
            <a:r>
              <a:rPr lang="en-GB" sz="1200" dirty="0">
                <a:solidFill>
                  <a:srgbClr val="0070C0"/>
                </a:solidFill>
                <a:latin typeface="Arial" panose="020B0604020202020204" pitchFamily="34" charset="0"/>
                <a:cs typeface="Arial" panose="020B0604020202020204" pitchFamily="34" charset="0"/>
                <a:hlinkClick r:id="rId3" action="ppaction://hlinksldjump">
                  <a:extLst>
                    <a:ext uri="{A12FA001-AC4F-418D-AE19-62706E023703}">
                      <ahyp:hlinkClr xmlns:ahyp="http://schemas.microsoft.com/office/drawing/2018/hyperlinkcolor" val="tx"/>
                    </a:ext>
                  </a:extLst>
                </a:hlinkClick>
              </a:rPr>
              <a:t>‘How to interpret scoring and benchmarking in this report</a:t>
            </a:r>
            <a:r>
              <a:rPr lang="en-GB" sz="1200" dirty="0">
                <a:latin typeface="Arial" panose="020B0604020202020204" pitchFamily="34" charset="0"/>
                <a:cs typeface="Arial" panose="020B0604020202020204" pitchFamily="34" charset="0"/>
              </a:rPr>
              <a:t>’ slides.</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technical document:   </a:t>
            </a:r>
            <a:r>
              <a:rPr lang="en-US" sz="1200" dirty="0">
                <a:solidFill>
                  <a:srgbClr val="0563C1"/>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Children </a:t>
            </a:r>
            <a:r>
              <a:rPr lang="en-US" sz="1200" dirty="0">
                <a:solidFill>
                  <a:srgbClr val="0070C0"/>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and young people's survey 2024 - Care Quality Commission</a:t>
            </a:r>
            <a:endParaRPr lang="en-US" sz="1200" dirty="0">
              <a:solidFill>
                <a:srgbClr val="0070C0"/>
              </a:solidFill>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2024 Children and Young People’s Patient Experience Survey  </a:t>
            </a:r>
            <a:r>
              <a:rPr lang="en-GB" sz="1200" dirty="0">
                <a:latin typeface="Arial" panose="020B0604020202020204" pitchFamily="34" charset="0"/>
                <a:cs typeface="Arial" panose="020B0604020202020204" pitchFamily="34" charset="0"/>
                <a:hlinkClick r:id="rId5"/>
              </a:rPr>
              <a:t>https://nhssurveys.org/surveys/survey/01-children-patient-experience/</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6. Facilities</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Facilities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38378" y="1715112"/>
            <a:ext cx="8246527" cy="1512887"/>
            <a:chOff x="380078" y="1436456"/>
            <a:chExt cx="8246527" cy="1512887"/>
          </a:xfrm>
        </p:grpSpPr>
        <p:graphicFrame>
          <p:nvGraphicFramePr>
            <p:cNvPr id="15" name="c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13186210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941402909"/>
              </p:ext>
            </p:extLst>
          </p:nvPr>
        </p:nvGraphicFramePr>
        <p:xfrm>
          <a:off x="8582016" y="2049001"/>
          <a:ext cx="3419427" cy="1034938"/>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68281">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14" name="Rectangle 13">
            <a:extLst>
              <a:ext uri="{FF2B5EF4-FFF2-40B4-BE49-F238E27FC236}">
                <a16:creationId xmlns:a16="http://schemas.microsoft.com/office/drawing/2014/main" id="{E375D595-BFBD-4F4A-97EF-E8F78139FB72}"/>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Title 2">
            <a:extLst>
              <a:ext uri="{FF2B5EF4-FFF2-40B4-BE49-F238E27FC236}">
                <a16:creationId xmlns:a16="http://schemas.microsoft.com/office/drawing/2014/main" id="{3D4FEDA5-D2E7-993E-39F6-D5D78639D4BA}"/>
              </a:ext>
            </a:extLst>
          </p:cNvPr>
          <p:cNvSpPr txBox="1">
            <a:spLocks/>
          </p:cNvSpPr>
          <p:nvPr/>
        </p:nvSpPr>
        <p:spPr>
          <a:xfrm>
            <a:off x="9358049" y="1341596"/>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BDEC74-F02E-1357-12BD-B7C29F725E76}"/>
            </a:ext>
          </a:extLst>
        </p:cNvPr>
        <p:cNvGrpSpPr/>
        <p:nvPr/>
      </p:nvGrpSpPr>
      <p:grpSpPr>
        <a:xfrm>
          <a:off x="0" y="0"/>
          <a:ext cx="0" cy="0"/>
          <a:chOff x="0" y="0"/>
          <a:chExt cx="0" cy="0"/>
        </a:xfrm>
      </p:grpSpPr>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id="{0DFA7D3F-889C-437B-C4B2-918C7F2FE6F2}"/>
              </a:ext>
            </a:extLst>
          </p:cNvPr>
          <p:cNvGrpSpPr/>
          <p:nvPr/>
        </p:nvGrpSpPr>
        <p:grpSpPr>
          <a:xfrm>
            <a:off x="143776" y="1721240"/>
            <a:ext cx="8246527" cy="1547254"/>
            <a:chOff x="380078" y="1436456"/>
            <a:chExt cx="8246527" cy="1512887"/>
          </a:xfrm>
        </p:grpSpPr>
        <p:graphicFrame>
          <p:nvGraphicFramePr>
            <p:cNvPr id="15" name="p56">
              <a:extLst>
                <a:ext uri="{FF2B5EF4-FFF2-40B4-BE49-F238E27FC236}">
                  <a16:creationId xmlns:a16="http://schemas.microsoft.com/office/drawing/2014/main" id="{43BAEA0B-17A7-14C6-8479-8EC895FDE949}"/>
                </a:ext>
              </a:extLst>
            </p:cNvPr>
            <p:cNvGraphicFramePr/>
            <p:nvPr>
              <p:extLst>
                <p:ext uri="{D42A27DB-BD31-4B8C-83A1-F6EECF244321}">
                  <p14:modId xmlns:p14="http://schemas.microsoft.com/office/powerpoint/2010/main" val="40889254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6B56C781-2440-1360-A07C-3C8747A5BB1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2A99990B-F9B1-614F-BC16-32F8CC8D52F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83535C45-4250-88C5-4A43-7AAB256A65D7}"/>
              </a:ext>
            </a:extLst>
          </p:cNvPr>
          <p:cNvSpPr>
            <a:spLocks noGrp="1"/>
          </p:cNvSpPr>
          <p:nvPr>
            <p:ph type="title"/>
          </p:nvPr>
        </p:nvSpPr>
        <p:spPr>
          <a:xfrm>
            <a:off x="361242" y="604819"/>
            <a:ext cx="11969578"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D9965D54-F95F-699F-4A66-46C6C9883699}"/>
              </a:ext>
            </a:extLst>
          </p:cNvPr>
          <p:cNvSpPr txBox="1">
            <a:spLocks/>
          </p:cNvSpPr>
          <p:nvPr/>
        </p:nvSpPr>
        <p:spPr>
          <a:xfrm>
            <a:off x="515938" y="116179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6: Facilities</a:t>
            </a:r>
          </a:p>
        </p:txBody>
      </p:sp>
      <p:graphicFrame>
        <p:nvGraphicFramePr>
          <p:cNvPr id="2" name="table" descr="Number of respondents, Trust score, National average, lowest trust score, highest trust score shown for Q28 and Q29." title="Summary of scores">
            <a:extLst>
              <a:ext uri="{FF2B5EF4-FFF2-40B4-BE49-F238E27FC236}">
                <a16:creationId xmlns:a16="http://schemas.microsoft.com/office/drawing/2014/main" id="{E6C6E60D-DFD9-BF3D-7F65-DEABB7E4501F}"/>
              </a:ext>
            </a:extLst>
          </p:cNvPr>
          <p:cNvGraphicFramePr>
            <a:graphicFrameLocks noGrp="1"/>
          </p:cNvGraphicFramePr>
          <p:nvPr>
            <p:extLst>
              <p:ext uri="{D42A27DB-BD31-4B8C-83A1-F6EECF244321}">
                <p14:modId xmlns:p14="http://schemas.microsoft.com/office/powerpoint/2010/main" val="1784515218"/>
              </p:ext>
            </p:extLst>
          </p:nvPr>
        </p:nvGraphicFramePr>
        <p:xfrm>
          <a:off x="8589818" y="2049001"/>
          <a:ext cx="3411626" cy="1072890"/>
        </p:xfrm>
        <a:graphic>
          <a:graphicData uri="http://schemas.openxmlformats.org/drawingml/2006/table">
            <a:tbl>
              <a:tblPr firstRow="1" bandRow="1">
                <a:tableStyleId>{5940675A-B579-460E-94D1-54222C63F5DA}</a:tableStyleId>
              </a:tblPr>
              <a:tblGrid>
                <a:gridCol w="91843">
                  <a:extLst>
                    <a:ext uri="{9D8B030D-6E8A-4147-A177-3AD203B41FA5}">
                      <a16:colId xmlns:a16="http://schemas.microsoft.com/office/drawing/2014/main" val="3601460425"/>
                    </a:ext>
                  </a:extLst>
                </a:gridCol>
                <a:gridCol w="766528">
                  <a:extLst>
                    <a:ext uri="{9D8B030D-6E8A-4147-A177-3AD203B41FA5}">
                      <a16:colId xmlns:a16="http://schemas.microsoft.com/office/drawing/2014/main" val="4049772561"/>
                    </a:ext>
                  </a:extLst>
                </a:gridCol>
                <a:gridCol w="691889">
                  <a:extLst>
                    <a:ext uri="{9D8B030D-6E8A-4147-A177-3AD203B41FA5}">
                      <a16:colId xmlns:a16="http://schemas.microsoft.com/office/drawing/2014/main" val="761297345"/>
                    </a:ext>
                  </a:extLst>
                </a:gridCol>
                <a:gridCol w="465341">
                  <a:extLst>
                    <a:ext uri="{9D8B030D-6E8A-4147-A177-3AD203B41FA5}">
                      <a16:colId xmlns:a16="http://schemas.microsoft.com/office/drawing/2014/main" val="2986169346"/>
                    </a:ext>
                  </a:extLst>
                </a:gridCol>
                <a:gridCol w="465342">
                  <a:extLst>
                    <a:ext uri="{9D8B030D-6E8A-4147-A177-3AD203B41FA5}">
                      <a16:colId xmlns:a16="http://schemas.microsoft.com/office/drawing/2014/main" val="2645485451"/>
                    </a:ext>
                  </a:extLst>
                </a:gridCol>
                <a:gridCol w="465341">
                  <a:extLst>
                    <a:ext uri="{9D8B030D-6E8A-4147-A177-3AD203B41FA5}">
                      <a16:colId xmlns:a16="http://schemas.microsoft.com/office/drawing/2014/main" val="457178370"/>
                    </a:ext>
                  </a:extLst>
                </a:gridCol>
                <a:gridCol w="465342">
                  <a:extLst>
                    <a:ext uri="{9D8B030D-6E8A-4147-A177-3AD203B41FA5}">
                      <a16:colId xmlns:a16="http://schemas.microsoft.com/office/drawing/2014/main" val="1607234817"/>
                    </a:ext>
                  </a:extLst>
                </a:gridCol>
              </a:tblGrid>
              <a:tr h="51303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5985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DF7DCDD5-6CCF-F5A6-785A-8E5D3DFB99DC}"/>
              </a:ext>
            </a:extLst>
          </p:cNvPr>
          <p:cNvSpPr/>
          <p:nvPr/>
        </p:nvSpPr>
        <p:spPr>
          <a:xfrm>
            <a:off x="10607197" y="1789593"/>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5" name="Title 2">
            <a:extLst>
              <a:ext uri="{FF2B5EF4-FFF2-40B4-BE49-F238E27FC236}">
                <a16:creationId xmlns:a16="http://schemas.microsoft.com/office/drawing/2014/main" id="{3F8D634C-ACF1-2A8C-A0AC-35745B5B3788}"/>
              </a:ext>
            </a:extLst>
          </p:cNvPr>
          <p:cNvSpPr txBox="1">
            <a:spLocks/>
          </p:cNvSpPr>
          <p:nvPr/>
        </p:nvSpPr>
        <p:spPr>
          <a:xfrm>
            <a:off x="9358049" y="1341596"/>
            <a:ext cx="2910036"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6" name="TextBox 5">
            <a:extLst>
              <a:ext uri="{FF2B5EF4-FFF2-40B4-BE49-F238E27FC236}">
                <a16:creationId xmlns:a16="http://schemas.microsoft.com/office/drawing/2014/main" id="{F9AFA672-DFCD-6EFB-6081-94D6E8BACC2A}"/>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p56 is not included in the section score for Section 6: Facilities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0100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7ED989-CCF3-25D0-3B49-C1AB4ADA03B9}"/>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BA075779-4182-93E3-1C66-B35AE80E94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08C3B49F-DCB2-8DEC-6D7E-91D6A1C5CC86}"/>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8EBA8A98-107F-7F2F-EFA9-36AE524B079A}"/>
              </a:ext>
            </a:extLst>
          </p:cNvPr>
          <p:cNvSpPr>
            <a:spLocks noGrp="1"/>
          </p:cNvSpPr>
          <p:nvPr>
            <p:ph type="title"/>
          </p:nvPr>
        </p:nvSpPr>
        <p:spPr>
          <a:xfrm>
            <a:off x="515937" y="804050"/>
            <a:ext cx="8366806"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234511E6-61B3-B27A-1A34-04A5156B787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7: Pain</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00691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Pain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9877691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16142">
                  <a:extLst>
                    <a:ext uri="{9D8B030D-6E8A-4147-A177-3AD203B41FA5}">
                      <a16:colId xmlns:a16="http://schemas.microsoft.com/office/drawing/2014/main" val="20001"/>
                    </a:ext>
                  </a:extLst>
                </a:gridCol>
                <a:gridCol w="7470913">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3A6A052B-01A3-6813-7CD0-28D61DC6E6CB}"/>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C46CD56E-C7DC-C5B2-24C6-D117D6130DF4}"/>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4AF4484-BFC5-5732-836E-4981827A781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B8E84A2A-FB72-6C29-DDCA-C5C41FFE2A0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9C408C3C-8DB5-19EE-2B2A-ABCB725194C9}"/>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ABC" descr="A bar chart showing the range of section scores for all NHS trusts for Section 1 (Health and social care workers).">
            <a:extLst>
              <a:ext uri="{FF2B5EF4-FFF2-40B4-BE49-F238E27FC236}">
                <a16:creationId xmlns:a16="http://schemas.microsoft.com/office/drawing/2014/main" id="{E45F450B-59AE-3673-E661-7F0070CCC52F}"/>
              </a:ext>
            </a:extLst>
          </p:cNvPr>
          <p:cNvGraphicFramePr/>
          <p:nvPr>
            <p:extLst>
              <p:ext uri="{D42A27DB-BD31-4B8C-83A1-F6EECF244321}">
                <p14:modId xmlns:p14="http://schemas.microsoft.com/office/powerpoint/2010/main" val="298674291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0529C05-BBD0-4184-177E-7BF526D99B95}"/>
              </a:ext>
            </a:extLst>
          </p:cNvPr>
          <p:cNvGraphicFramePr/>
          <p:nvPr>
            <p:extLst>
              <p:ext uri="{D42A27DB-BD31-4B8C-83A1-F6EECF244321}">
                <p14:modId xmlns:p14="http://schemas.microsoft.com/office/powerpoint/2010/main" val="410375773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84DAC566-ED1F-C4AF-0BF0-242405A00CE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405388791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Pain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ECFF8CBC-F9FD-4193-A2DE-B68B9AE8F123}"/>
              </a:ext>
            </a:extLst>
          </p:cNvPr>
          <p:cNvGrpSpPr/>
          <p:nvPr/>
        </p:nvGrpSpPr>
        <p:grpSpPr>
          <a:xfrm>
            <a:off x="140735" y="1721136"/>
            <a:ext cx="8246527" cy="1512887"/>
            <a:chOff x="380078" y="1436456"/>
            <a:chExt cx="8246527" cy="1512887"/>
          </a:xfrm>
        </p:grpSpPr>
        <p:graphicFrame>
          <p:nvGraphicFramePr>
            <p:cNvPr id="15" name="p61">
              <a:extLst>
                <a:ext uri="{FF2B5EF4-FFF2-40B4-BE49-F238E27FC236}">
                  <a16:creationId xmlns:a16="http://schemas.microsoft.com/office/drawing/2014/main" id="{E55F846B-7E30-4829-83AF-F0D3D897305C}"/>
                </a:ext>
              </a:extLst>
            </p:cNvPr>
            <p:cNvGraphicFramePr/>
            <p:nvPr>
              <p:extLst>
                <p:ext uri="{D42A27DB-BD31-4B8C-83A1-F6EECF244321}">
                  <p14:modId xmlns:p14="http://schemas.microsoft.com/office/powerpoint/2010/main" val="24348603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E375D595-BFBD-4F4A-97EF-E8F78139FB72}"/>
              </a:ext>
            </a:extLst>
          </p:cNvPr>
          <p:cNvSpPr/>
          <p:nvPr/>
        </p:nvSpPr>
        <p:spPr>
          <a:xfrm>
            <a:off x="10580038" y="179270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6EC3524-DC24-41DA-952D-47DFBD56B45E}"/>
              </a:ext>
            </a:extLst>
          </p:cNvPr>
          <p:cNvGraphicFramePr>
            <a:graphicFrameLocks noGrp="1"/>
          </p:cNvGraphicFramePr>
          <p:nvPr>
            <p:extLst>
              <p:ext uri="{D42A27DB-BD31-4B8C-83A1-F6EECF244321}">
                <p14:modId xmlns:p14="http://schemas.microsoft.com/office/powerpoint/2010/main" val="424462211"/>
              </p:ext>
            </p:extLst>
          </p:nvPr>
        </p:nvGraphicFramePr>
        <p:xfrm>
          <a:off x="8585541" y="2052110"/>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110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5" name="Title 2">
            <a:extLst>
              <a:ext uri="{FF2B5EF4-FFF2-40B4-BE49-F238E27FC236}">
                <a16:creationId xmlns:a16="http://schemas.microsoft.com/office/drawing/2014/main" id="{2DA076C8-2A73-2DBA-E4F4-53F7208C0EA5}"/>
              </a:ext>
            </a:extLst>
          </p:cNvPr>
          <p:cNvSpPr txBox="1">
            <a:spLocks/>
          </p:cNvSpPr>
          <p:nvPr/>
        </p:nvSpPr>
        <p:spPr>
          <a:xfrm>
            <a:off x="9265525" y="1327868"/>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C2B334-A34B-4998-E6DB-2613F9027A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A523B6F-BC18-FAEA-12D2-ECE70359C03A}"/>
              </a:ext>
            </a:extLst>
          </p:cNvPr>
          <p:cNvSpPr>
            <a:spLocks noGrp="1"/>
          </p:cNvSpPr>
          <p:nvPr>
            <p:ph type="title"/>
          </p:nvPr>
        </p:nvSpPr>
        <p:spPr>
          <a:xfrm>
            <a:off x="419970" y="613664"/>
            <a:ext cx="11417697" cy="654856"/>
          </a:xfrm>
        </p:spPr>
        <p:txBody>
          <a:bodyPr>
            <a:normAutofit/>
          </a:bodyPr>
          <a:lstStyle/>
          <a:p>
            <a:r>
              <a:rPr lang="en-GB" dirty="0"/>
              <a:t>Pain - Children and young people's reports (8 to 15 years)</a:t>
            </a:r>
          </a:p>
        </p:txBody>
      </p:sp>
      <p:sp>
        <p:nvSpPr>
          <p:cNvPr id="34" name="Slide Number Placeholder 1">
            <a:extLst>
              <a:ext uri="{FF2B5EF4-FFF2-40B4-BE49-F238E27FC236}">
                <a16:creationId xmlns:a16="http://schemas.microsoft.com/office/drawing/2014/main" id="{F16740E9-A407-1685-C781-D68394DCC4A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87C7A8B9-38E4-A668-F1C3-60C9972E148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E2BB731C-F832-F475-914E-4CB5C377DED3}"/>
              </a:ext>
            </a:extLst>
          </p:cNvPr>
          <p:cNvGraphicFramePr>
            <a:graphicFrameLocks noGrp="1"/>
          </p:cNvGraphicFramePr>
          <p:nvPr>
            <p:extLst>
              <p:ext uri="{D42A27DB-BD31-4B8C-83A1-F6EECF244321}">
                <p14:modId xmlns:p14="http://schemas.microsoft.com/office/powerpoint/2010/main" val="354174034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95151">
                  <a:extLst>
                    <a:ext uri="{9D8B030D-6E8A-4147-A177-3AD203B41FA5}">
                      <a16:colId xmlns:a16="http://schemas.microsoft.com/office/drawing/2014/main" val="20001"/>
                    </a:ext>
                  </a:extLst>
                </a:gridCol>
                <a:gridCol w="7491904">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E761E068-B791-E03E-D1EA-5612C47463CC}"/>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22924394-1600-9887-BADD-95EB40ABC40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E14597CF-4A66-369E-16A7-38445B3BFAE2}"/>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8CFB4ED-5F7A-6644-6251-19E9D65674D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839EEC8-02FD-8C3B-34F8-FBC32D9AB614}"/>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7_BC" descr="A bar chart showing the range of section scores for all NHS trusts for Section 1 (Health and social care workers).">
            <a:extLst>
              <a:ext uri="{FF2B5EF4-FFF2-40B4-BE49-F238E27FC236}">
                <a16:creationId xmlns:a16="http://schemas.microsoft.com/office/drawing/2014/main" id="{3A6AF8BC-94D6-46B1-D991-FA88D9834846}"/>
              </a:ext>
            </a:extLst>
          </p:cNvPr>
          <p:cNvGraphicFramePr/>
          <p:nvPr>
            <p:extLst>
              <p:ext uri="{D42A27DB-BD31-4B8C-83A1-F6EECF244321}">
                <p14:modId xmlns:p14="http://schemas.microsoft.com/office/powerpoint/2010/main" val="1567618566"/>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935E2C0-3338-6531-C8D3-A39C33E53E8E}"/>
              </a:ext>
            </a:extLst>
          </p:cNvPr>
          <p:cNvGraphicFramePr/>
          <p:nvPr>
            <p:extLst>
              <p:ext uri="{D42A27DB-BD31-4B8C-83A1-F6EECF244321}">
                <p14:modId xmlns:p14="http://schemas.microsoft.com/office/powerpoint/2010/main" val="245506266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A39B3D7D-7925-5748-A9FF-3F76A6D64A3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556787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1256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741682-BEF0-ED36-0327-1EF2E2B63E8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8FDD7250-7B24-6A41-A9C9-59D9AD7098FB}"/>
              </a:ext>
            </a:extLst>
          </p:cNvPr>
          <p:cNvSpPr txBox="1">
            <a:spLocks/>
          </p:cNvSpPr>
          <p:nvPr/>
        </p:nvSpPr>
        <p:spPr>
          <a:xfrm>
            <a:off x="9324753"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
        <p:nvSpPr>
          <p:cNvPr id="4" name="Title 3">
            <a:extLst>
              <a:ext uri="{FF2B5EF4-FFF2-40B4-BE49-F238E27FC236}">
                <a16:creationId xmlns:a16="http://schemas.microsoft.com/office/drawing/2014/main" id="{1F39AB38-AEDD-7109-3A87-BDB1AF2F5DDF}"/>
              </a:ext>
            </a:extLst>
          </p:cNvPr>
          <p:cNvSpPr>
            <a:spLocks noGrp="1"/>
          </p:cNvSpPr>
          <p:nvPr>
            <p:ph type="title"/>
          </p:nvPr>
        </p:nvSpPr>
        <p:spPr/>
        <p:txBody>
          <a:bodyPr/>
          <a:lstStyle/>
          <a:p>
            <a:r>
              <a:rPr lang="en-US" dirty="0"/>
              <a:t>Section 7. Pain</a:t>
            </a:r>
            <a:endParaRPr lang="en-GB" dirty="0"/>
          </a:p>
        </p:txBody>
      </p:sp>
      <p:sp>
        <p:nvSpPr>
          <p:cNvPr id="35" name="Title 6">
            <a:extLst>
              <a:ext uri="{FF2B5EF4-FFF2-40B4-BE49-F238E27FC236}">
                <a16:creationId xmlns:a16="http://schemas.microsoft.com/office/drawing/2014/main" id="{DAB6E2B2-4F3B-5D94-B073-1D8EB542F902}"/>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Pain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id="{9C2DF398-3FC4-8316-BF06-D19746EAB277}"/>
              </a:ext>
            </a:extLst>
          </p:cNvPr>
          <p:cNvGrpSpPr/>
          <p:nvPr/>
        </p:nvGrpSpPr>
        <p:grpSpPr>
          <a:xfrm>
            <a:off x="140735" y="1729752"/>
            <a:ext cx="8246527" cy="1512887"/>
            <a:chOff x="380078" y="1436456"/>
            <a:chExt cx="8246527" cy="1512887"/>
          </a:xfrm>
        </p:grpSpPr>
        <p:graphicFrame>
          <p:nvGraphicFramePr>
            <p:cNvPr id="15" name="c8">
              <a:extLst>
                <a:ext uri="{FF2B5EF4-FFF2-40B4-BE49-F238E27FC236}">
                  <a16:creationId xmlns:a16="http://schemas.microsoft.com/office/drawing/2014/main" id="{562BDCF4-B4BA-17D6-C40F-A8D7E5CEB510}"/>
                </a:ext>
              </a:extLst>
            </p:cNvPr>
            <p:cNvGraphicFramePr/>
            <p:nvPr>
              <p:extLst>
                <p:ext uri="{D42A27DB-BD31-4B8C-83A1-F6EECF244321}">
                  <p14:modId xmlns:p14="http://schemas.microsoft.com/office/powerpoint/2010/main" val="415238228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C7F4CE33-A111-B303-71DF-76499E3BC934}"/>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id="{55C281B5-3BF6-4146-876D-716EE77E72C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9" name="Rectangle 18">
            <a:extLst>
              <a:ext uri="{FF2B5EF4-FFF2-40B4-BE49-F238E27FC236}">
                <a16:creationId xmlns:a16="http://schemas.microsoft.com/office/drawing/2014/main" id="{C5BF5CF8-A4B4-B49C-B51B-2FE988A4D1A0}"/>
              </a:ext>
            </a:extLst>
          </p:cNvPr>
          <p:cNvSpPr/>
          <p:nvPr/>
        </p:nvSpPr>
        <p:spPr>
          <a:xfrm>
            <a:off x="10580038" y="180131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id="{1B48E52A-0892-96A4-8F20-21EB9A5ABED3}"/>
              </a:ext>
            </a:extLst>
          </p:cNvPr>
          <p:cNvGraphicFramePr>
            <a:graphicFrameLocks noGrp="1"/>
          </p:cNvGraphicFramePr>
          <p:nvPr>
            <p:extLst>
              <p:ext uri="{D42A27DB-BD31-4B8C-83A1-F6EECF244321}">
                <p14:modId xmlns:p14="http://schemas.microsoft.com/office/powerpoint/2010/main" val="1305746677"/>
              </p:ext>
            </p:extLst>
          </p:nvPr>
        </p:nvGraphicFramePr>
        <p:xfrm>
          <a:off x="8585541" y="2060726"/>
          <a:ext cx="3382605" cy="141446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1BE48"/>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Tree>
    <p:extLst>
      <p:ext uri="{BB962C8B-B14F-4D97-AF65-F5344CB8AC3E}">
        <p14:creationId xmlns:p14="http://schemas.microsoft.com/office/powerpoint/2010/main" val="1423216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A6499-3C23-FB75-E094-668A388599EF}"/>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2E944E31-296A-962A-F955-FF32B4589971}"/>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67</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F4F833B8-2933-C9F9-5FA7-48E78807B951}"/>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0E66E528-5178-7E47-25AB-A142D8DDE6D6}"/>
              </a:ext>
            </a:extLst>
          </p:cNvPr>
          <p:cNvSpPr>
            <a:spLocks noGrp="1"/>
          </p:cNvSpPr>
          <p:nvPr>
            <p:ph type="title"/>
          </p:nvPr>
        </p:nvSpPr>
        <p:spPr>
          <a:xfrm>
            <a:off x="515937" y="836708"/>
            <a:ext cx="8628063"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FEA94CF8-2553-B23F-E716-97F10935D8C0}"/>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8: Operations and procedures</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458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fontScale="90000"/>
          </a:bodyPr>
          <a:lstStyle/>
          <a:p>
            <a:r>
              <a:rPr lang="en-GB" dirty="0"/>
              <a:t>Operations and procedures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1523084271"/>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9E1F6DFD-740C-3F05-E0BD-CE1705910A87}"/>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DA06B7CA-200F-DEC6-D7A9-2CD057CF321D}"/>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5361978-F845-8560-2E82-1C16B02BFD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E7BA4635-72A7-9889-10D2-A6E7854E5A4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973A20C-4C61-D84C-61FB-E32876EEF24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ABC" descr="A bar chart showing the range of section scores for all NHS trusts for Section 1 (Health and social care workers).">
            <a:extLst>
              <a:ext uri="{FF2B5EF4-FFF2-40B4-BE49-F238E27FC236}">
                <a16:creationId xmlns:a16="http://schemas.microsoft.com/office/drawing/2014/main" id="{EB629467-F54D-368D-E651-6A57A0D672C6}"/>
              </a:ext>
            </a:extLst>
          </p:cNvPr>
          <p:cNvGraphicFramePr/>
          <p:nvPr>
            <p:extLst>
              <p:ext uri="{D42A27DB-BD31-4B8C-83A1-F6EECF244321}">
                <p14:modId xmlns:p14="http://schemas.microsoft.com/office/powerpoint/2010/main" val="152861591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5D58639B-9AB6-71E3-F459-BF97769F490D}"/>
              </a:ext>
            </a:extLst>
          </p:cNvPr>
          <p:cNvGraphicFramePr/>
          <p:nvPr>
            <p:extLst>
              <p:ext uri="{D42A27DB-BD31-4B8C-83A1-F6EECF244321}">
                <p14:modId xmlns:p14="http://schemas.microsoft.com/office/powerpoint/2010/main" val="8524166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6338C9B3-2DBD-854A-5937-599C9467961D}"/>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43211637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p64" descr="A chart showing how your Trust scored for Q33 compared with other trusts that took part; using the ‘expected range’ analysis technique. ">
            <a:extLst>
              <a:ext uri="{FF2B5EF4-FFF2-40B4-BE49-F238E27FC236}">
                <a16:creationId xmlns:a16="http://schemas.microsoft.com/office/drawing/2014/main" id="{1E350A08-35E9-64B1-E0BC-69EF22E91121}"/>
              </a:ext>
            </a:extLst>
          </p:cNvPr>
          <p:cNvGraphicFramePr/>
          <p:nvPr>
            <p:extLst>
              <p:ext uri="{D42A27DB-BD31-4B8C-83A1-F6EECF244321}">
                <p14:modId xmlns:p14="http://schemas.microsoft.com/office/powerpoint/2010/main" val="1041032362"/>
              </p:ext>
            </p:extLst>
          </p:nvPr>
        </p:nvGraphicFramePr>
        <p:xfrm>
          <a:off x="140733" y="278120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AA373437-2041-CFB1-B005-C5D0DAC05AB2}"/>
              </a:ext>
            </a:extLst>
          </p:cNvPr>
          <p:cNvSpPr txBox="1">
            <a:spLocks/>
          </p:cNvSpPr>
          <p:nvPr/>
        </p:nvSpPr>
        <p:spPr>
          <a:xfrm>
            <a:off x="550134" y="1190076"/>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54B97A1E-50AC-10E0-1F3E-0912B1579FC3}"/>
              </a:ext>
            </a:extLst>
          </p:cNvPr>
          <p:cNvGrpSpPr/>
          <p:nvPr/>
        </p:nvGrpSpPr>
        <p:grpSpPr>
          <a:xfrm>
            <a:off x="140735" y="1720524"/>
            <a:ext cx="8246527" cy="1512887"/>
            <a:chOff x="380078" y="1436456"/>
            <a:chExt cx="8246527" cy="1512887"/>
          </a:xfrm>
        </p:grpSpPr>
        <p:graphicFrame>
          <p:nvGraphicFramePr>
            <p:cNvPr id="5" name="p63">
              <a:extLst>
                <a:ext uri="{FF2B5EF4-FFF2-40B4-BE49-F238E27FC236}">
                  <a16:creationId xmlns:a16="http://schemas.microsoft.com/office/drawing/2014/main" id="{BA2B238B-1CE1-045A-554C-3416524DDF91}"/>
                </a:ext>
              </a:extLst>
            </p:cNvPr>
            <p:cNvGraphicFramePr/>
            <p:nvPr>
              <p:extLst>
                <p:ext uri="{D42A27DB-BD31-4B8C-83A1-F6EECF244321}">
                  <p14:modId xmlns:p14="http://schemas.microsoft.com/office/powerpoint/2010/main" val="32585468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0B7FC57-9836-807E-45C6-F73087F7CB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EC86A573-788E-1504-0D9D-152199510727}"/>
              </a:ext>
            </a:extLst>
          </p:cNvPr>
          <p:cNvSpPr/>
          <p:nvPr/>
        </p:nvSpPr>
        <p:spPr>
          <a:xfrm>
            <a:off x="10580038" y="179209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CD5E1539-DEA3-958C-CD60-7C9F9CB284DE}"/>
              </a:ext>
            </a:extLst>
          </p:cNvPr>
          <p:cNvGraphicFramePr>
            <a:graphicFrameLocks noGrp="1"/>
          </p:cNvGraphicFramePr>
          <p:nvPr>
            <p:extLst>
              <p:ext uri="{D42A27DB-BD31-4B8C-83A1-F6EECF244321}">
                <p14:modId xmlns:p14="http://schemas.microsoft.com/office/powerpoint/2010/main" val="2405373752"/>
              </p:ext>
            </p:extLst>
          </p:nvPr>
        </p:nvGraphicFramePr>
        <p:xfrm>
          <a:off x="8585541" y="2051498"/>
          <a:ext cx="3382605" cy="319513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graphicFrame>
        <p:nvGraphicFramePr>
          <p:cNvPr id="12" name="p65" descr="A chart showing how your Trust scored for Q33 compared with other trusts that took part; using the ‘expected range’ analysis technique. ">
            <a:extLst>
              <a:ext uri="{FF2B5EF4-FFF2-40B4-BE49-F238E27FC236}">
                <a16:creationId xmlns:a16="http://schemas.microsoft.com/office/drawing/2014/main" id="{189B8A89-935E-5FC3-ABB0-C3473832E628}"/>
              </a:ext>
            </a:extLst>
          </p:cNvPr>
          <p:cNvGraphicFramePr/>
          <p:nvPr>
            <p:extLst>
              <p:ext uri="{D42A27DB-BD31-4B8C-83A1-F6EECF244321}">
                <p14:modId xmlns:p14="http://schemas.microsoft.com/office/powerpoint/2010/main" val="2537413673"/>
              </p:ext>
            </p:extLst>
          </p:nvPr>
        </p:nvGraphicFramePr>
        <p:xfrm>
          <a:off x="140733" y="3888488"/>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Title 2">
            <a:extLst>
              <a:ext uri="{FF2B5EF4-FFF2-40B4-BE49-F238E27FC236}">
                <a16:creationId xmlns:a16="http://schemas.microsoft.com/office/drawing/2014/main" id="{B2A14BC8-B3D3-7B56-2C28-242F2DE2D4A1}"/>
              </a:ext>
            </a:extLst>
          </p:cNvPr>
          <p:cNvSpPr txBox="1">
            <a:spLocks/>
          </p:cNvSpPr>
          <p:nvPr/>
        </p:nvSpPr>
        <p:spPr>
          <a:xfrm>
            <a:off x="9265525" y="1318632"/>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589416" y="3340492"/>
            <a:ext cx="6417312" cy="155882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 and sample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8FEBF-1416-1325-F712-E9369384B28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71A9AB7-0CD1-54E5-B6CD-46A4BF3736C7}"/>
              </a:ext>
            </a:extLst>
          </p:cNvPr>
          <p:cNvSpPr>
            <a:spLocks noGrp="1"/>
          </p:cNvSpPr>
          <p:nvPr>
            <p:ph type="title"/>
          </p:nvPr>
        </p:nvSpPr>
        <p:spPr>
          <a:xfrm>
            <a:off x="419970" y="614486"/>
            <a:ext cx="11772030" cy="654856"/>
          </a:xfrm>
        </p:spPr>
        <p:txBody>
          <a:bodyPr>
            <a:normAutofit/>
          </a:bodyPr>
          <a:lstStyle/>
          <a:p>
            <a:r>
              <a:rPr lang="en-GB" sz="2350" dirty="0"/>
              <a:t>Operations and procedures - Children and young people's reports (8 to 15 years)</a:t>
            </a:r>
          </a:p>
        </p:txBody>
      </p:sp>
      <p:sp>
        <p:nvSpPr>
          <p:cNvPr id="34" name="Slide Number Placeholder 1">
            <a:extLst>
              <a:ext uri="{FF2B5EF4-FFF2-40B4-BE49-F238E27FC236}">
                <a16:creationId xmlns:a16="http://schemas.microsoft.com/office/drawing/2014/main" id="{CFEC493D-9E2B-56B9-4459-A8CF6464AF2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9DE415C-37F3-A38C-456A-45D3220391F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64F7CD23-64F9-9B3D-1299-380B84F19B80}"/>
              </a:ext>
            </a:extLst>
          </p:cNvPr>
          <p:cNvGraphicFramePr>
            <a:graphicFrameLocks noGrp="1"/>
          </p:cNvGraphicFramePr>
          <p:nvPr>
            <p:extLst>
              <p:ext uri="{D42A27DB-BD31-4B8C-83A1-F6EECF244321}">
                <p14:modId xmlns:p14="http://schemas.microsoft.com/office/powerpoint/2010/main" val="169615837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DBB3A32-B592-27AD-5F6C-BBE39276BB3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0E4C11C9-64DD-D619-51E6-8E28F499874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14BF376F-1697-3D29-4EF7-A925FCABA91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80454117-19DA-5A38-0574-ABDAD3FF148E}"/>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2EF30605-4653-98FB-CBA0-03C2046B5BA3}"/>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8_BC" descr="A bar chart showing the range of section scores for all NHS trusts for Section 1 (Health and social care workers).">
            <a:extLst>
              <a:ext uri="{FF2B5EF4-FFF2-40B4-BE49-F238E27FC236}">
                <a16:creationId xmlns:a16="http://schemas.microsoft.com/office/drawing/2014/main" id="{74B6972E-DD20-EE2B-FCC6-3B90BA0AC0B5}"/>
              </a:ext>
            </a:extLst>
          </p:cNvPr>
          <p:cNvGraphicFramePr/>
          <p:nvPr>
            <p:extLst>
              <p:ext uri="{D42A27DB-BD31-4B8C-83A1-F6EECF244321}">
                <p14:modId xmlns:p14="http://schemas.microsoft.com/office/powerpoint/2010/main" val="492666470"/>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215F51BF-A5B9-0250-FE1A-DB8393891BFB}"/>
              </a:ext>
            </a:extLst>
          </p:cNvPr>
          <p:cNvGraphicFramePr/>
          <p:nvPr>
            <p:extLst>
              <p:ext uri="{D42A27DB-BD31-4B8C-83A1-F6EECF244321}">
                <p14:modId xmlns:p14="http://schemas.microsoft.com/office/powerpoint/2010/main" val="265506857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D25AF68D-F488-B07E-C79F-B5C7E7EED73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0571276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77800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23C97-8889-05D5-7E9A-C012C8C4F14C}"/>
            </a:ext>
          </a:extLst>
        </p:cNvPr>
        <p:cNvGrpSpPr/>
        <p:nvPr/>
      </p:nvGrpSpPr>
      <p:grpSpPr>
        <a:xfrm>
          <a:off x="0" y="0"/>
          <a:ext cx="0" cy="0"/>
          <a:chOff x="0" y="0"/>
          <a:chExt cx="0" cy="0"/>
        </a:xfrm>
      </p:grpSpPr>
      <p:sp>
        <p:nvSpPr>
          <p:cNvPr id="13" name="Title 2">
            <a:extLst>
              <a:ext uri="{FF2B5EF4-FFF2-40B4-BE49-F238E27FC236}">
                <a16:creationId xmlns:a16="http://schemas.microsoft.com/office/drawing/2014/main" id="{575723ED-05CF-E41E-533E-56B711D56EF5}"/>
              </a:ext>
            </a:extLst>
          </p:cNvPr>
          <p:cNvSpPr txBox="1">
            <a:spLocks/>
          </p:cNvSpPr>
          <p:nvPr/>
        </p:nvSpPr>
        <p:spPr>
          <a:xfrm>
            <a:off x="9335386" y="1422885"/>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7" name="c23" descr="A chart showing how your Trust scored for Q33 compared with other trusts that took part; using the ‘expected range’ analysis technique. ">
            <a:extLst>
              <a:ext uri="{FF2B5EF4-FFF2-40B4-BE49-F238E27FC236}">
                <a16:creationId xmlns:a16="http://schemas.microsoft.com/office/drawing/2014/main" id="{A881406B-65A8-2BF9-3B74-6020B401252F}"/>
              </a:ext>
            </a:extLst>
          </p:cNvPr>
          <p:cNvGraphicFramePr/>
          <p:nvPr>
            <p:extLst>
              <p:ext uri="{D42A27DB-BD31-4B8C-83A1-F6EECF244321}">
                <p14:modId xmlns:p14="http://schemas.microsoft.com/office/powerpoint/2010/main" val="891275107"/>
              </p:ext>
            </p:extLst>
          </p:nvPr>
        </p:nvGraphicFramePr>
        <p:xfrm>
          <a:off x="151366" y="278539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44D2D112-9C19-DA8F-F6EF-447D50F61AF1}"/>
              </a:ext>
            </a:extLst>
          </p:cNvPr>
          <p:cNvSpPr>
            <a:spLocks noGrp="1"/>
          </p:cNvSpPr>
          <p:nvPr>
            <p:ph type="title"/>
          </p:nvPr>
        </p:nvSpPr>
        <p:spPr/>
        <p:txBody>
          <a:bodyPr/>
          <a:lstStyle/>
          <a:p>
            <a:r>
              <a:rPr lang="en-US" dirty="0"/>
              <a:t>Section 8. Operations and procedures</a:t>
            </a:r>
            <a:endParaRPr lang="en-GB" dirty="0"/>
          </a:p>
        </p:txBody>
      </p:sp>
      <p:sp>
        <p:nvSpPr>
          <p:cNvPr id="40" name="Slide Number Placeholder 1">
            <a:extLst>
              <a:ext uri="{FF2B5EF4-FFF2-40B4-BE49-F238E27FC236}">
                <a16:creationId xmlns:a16="http://schemas.microsoft.com/office/drawing/2014/main" id="{A1D59157-DB92-2342-D0B0-53B92808671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6">
            <a:extLst>
              <a:ext uri="{FF2B5EF4-FFF2-40B4-BE49-F238E27FC236}">
                <a16:creationId xmlns:a16="http://schemas.microsoft.com/office/drawing/2014/main" id="{F275DD53-AC38-3593-3DC6-AF3E4494E7DB}"/>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Operations and procedures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grpSp>
        <p:nvGrpSpPr>
          <p:cNvPr id="3" name="Group 2" descr="A chart showing how your Trust scored for Q32 compared with other trusts that took part; using the ‘expected range’ analysis technique. ">
            <a:extLst>
              <a:ext uri="{FF2B5EF4-FFF2-40B4-BE49-F238E27FC236}">
                <a16:creationId xmlns:a16="http://schemas.microsoft.com/office/drawing/2014/main" id="{999CFEA3-3C8E-C110-EFCE-910C322413A5}"/>
              </a:ext>
            </a:extLst>
          </p:cNvPr>
          <p:cNvGrpSpPr/>
          <p:nvPr/>
        </p:nvGrpSpPr>
        <p:grpSpPr>
          <a:xfrm>
            <a:off x="151368" y="1724714"/>
            <a:ext cx="8246527" cy="1512887"/>
            <a:chOff x="380078" y="1436456"/>
            <a:chExt cx="8246527" cy="1512887"/>
          </a:xfrm>
        </p:grpSpPr>
        <p:graphicFrame>
          <p:nvGraphicFramePr>
            <p:cNvPr id="5" name="c22">
              <a:extLst>
                <a:ext uri="{FF2B5EF4-FFF2-40B4-BE49-F238E27FC236}">
                  <a16:creationId xmlns:a16="http://schemas.microsoft.com/office/drawing/2014/main" id="{9885B751-7921-691D-7051-3FD1F68DFD8D}"/>
                </a:ext>
              </a:extLst>
            </p:cNvPr>
            <p:cNvGraphicFramePr/>
            <p:nvPr>
              <p:extLst>
                <p:ext uri="{D42A27DB-BD31-4B8C-83A1-F6EECF244321}">
                  <p14:modId xmlns:p14="http://schemas.microsoft.com/office/powerpoint/2010/main" val="4197613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6" name="Rectangle 5">
              <a:extLst>
                <a:ext uri="{FF2B5EF4-FFF2-40B4-BE49-F238E27FC236}">
                  <a16:creationId xmlns:a16="http://schemas.microsoft.com/office/drawing/2014/main" id="{9CC59A68-DB48-7634-9C7A-5BA879D58553}"/>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8" name="Rectangle 7">
            <a:extLst>
              <a:ext uri="{FF2B5EF4-FFF2-40B4-BE49-F238E27FC236}">
                <a16:creationId xmlns:a16="http://schemas.microsoft.com/office/drawing/2014/main" id="{8A4A34E1-4D7A-58B5-BCDB-C6A2895954FE}"/>
              </a:ext>
            </a:extLst>
          </p:cNvPr>
          <p:cNvSpPr/>
          <p:nvPr/>
        </p:nvSpPr>
        <p:spPr>
          <a:xfrm>
            <a:off x="10590671" y="1796280"/>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421F2A7-8C25-12A6-14EA-5DF1E172882C}"/>
              </a:ext>
            </a:extLst>
          </p:cNvPr>
          <p:cNvGraphicFramePr>
            <a:graphicFrameLocks noGrp="1"/>
          </p:cNvGraphicFramePr>
          <p:nvPr>
            <p:extLst>
              <p:ext uri="{D42A27DB-BD31-4B8C-83A1-F6EECF244321}">
                <p14:modId xmlns:p14="http://schemas.microsoft.com/office/powerpoint/2010/main" val="2202730630"/>
              </p:ext>
            </p:extLst>
          </p:nvPr>
        </p:nvGraphicFramePr>
        <p:xfrm>
          <a:off x="8596174" y="2055688"/>
          <a:ext cx="3382605" cy="211503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bl>
          </a:graphicData>
        </a:graphic>
      </p:graphicFrame>
    </p:spTree>
    <p:extLst>
      <p:ext uri="{BB962C8B-B14F-4D97-AF65-F5344CB8AC3E}">
        <p14:creationId xmlns:p14="http://schemas.microsoft.com/office/powerpoint/2010/main" val="16136750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7BEE43-60F0-860F-32F7-CE083D1AA1CE}"/>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82EE69B-5797-EEC6-8E64-0BE99B9436C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72</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2AE87BEB-F2FF-BAEA-0CBF-04C0E21DDCEA}"/>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3EF008B8-7028-A614-FA41-9EB7E453092C}"/>
              </a:ext>
            </a:extLst>
          </p:cNvPr>
          <p:cNvSpPr>
            <a:spLocks noGrp="1"/>
          </p:cNvSpPr>
          <p:nvPr>
            <p:ph type="title"/>
          </p:nvPr>
        </p:nvSpPr>
        <p:spPr>
          <a:xfrm>
            <a:off x="515937" y="804050"/>
            <a:ext cx="8355920" cy="553998"/>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689A3B01-06C5-F56C-CD87-C2E315DF03CA}"/>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9: Leaving hospital</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68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EFC3553-9C57-45FB-A6E8-BDB74912B9E4}"/>
              </a:ext>
            </a:extLst>
          </p:cNvPr>
          <p:cNvSpPr>
            <a:spLocks noGrp="1"/>
          </p:cNvSpPr>
          <p:nvPr>
            <p:ph type="title"/>
          </p:nvPr>
        </p:nvSpPr>
        <p:spPr>
          <a:xfrm>
            <a:off x="419970" y="613664"/>
            <a:ext cx="11417697" cy="654856"/>
          </a:xfrm>
        </p:spPr>
        <p:txBody>
          <a:bodyPr>
            <a:normAutofit/>
          </a:bodyPr>
          <a:lstStyle/>
          <a:p>
            <a:r>
              <a:rPr lang="en-GB" dirty="0"/>
              <a:t>Leaving hospital - Parents and carers' reports (0 to 15 years)</a:t>
            </a:r>
          </a:p>
        </p:txBody>
      </p:sp>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3818802-F810-490D-A190-78D3DA94FDC2}"/>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p:cNvGraphicFramePr>
            <a:graphicFrameLocks noGrp="1"/>
          </p:cNvGraphicFramePr>
          <p:nvPr>
            <p:extLst>
              <p:ext uri="{D42A27DB-BD31-4B8C-83A1-F6EECF244321}">
                <p14:modId xmlns:p14="http://schemas.microsoft.com/office/powerpoint/2010/main" val="218902772"/>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775949">
                  <a:extLst>
                    <a:ext uri="{9D8B030D-6E8A-4147-A177-3AD203B41FA5}">
                      <a16:colId xmlns:a16="http://schemas.microsoft.com/office/drawing/2014/main" val="20001"/>
                    </a:ext>
                  </a:extLst>
                </a:gridCol>
                <a:gridCol w="7511106">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FE10D77-40C2-C54A-19F4-D126F8122D49}"/>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78042CFE-CF04-E8E5-C608-C0D38D921B38}"/>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02474304-C241-B047-4640-F2D3B63BD2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A11EFBD3-51D0-F5B5-0196-97820EE367D6}"/>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7753B553-22D0-44A9-50D2-8BC7F746CE8C}"/>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ABC" descr="A bar chart showing the range of section scores for all NHS trusts for Section 1 (Health and social care workers).">
            <a:extLst>
              <a:ext uri="{FF2B5EF4-FFF2-40B4-BE49-F238E27FC236}">
                <a16:creationId xmlns:a16="http://schemas.microsoft.com/office/drawing/2014/main" id="{018811FF-8073-2C4E-823C-6195F821718A}"/>
              </a:ext>
            </a:extLst>
          </p:cNvPr>
          <p:cNvGraphicFramePr/>
          <p:nvPr>
            <p:extLst>
              <p:ext uri="{D42A27DB-BD31-4B8C-83A1-F6EECF244321}">
                <p14:modId xmlns:p14="http://schemas.microsoft.com/office/powerpoint/2010/main" val="219645549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A71090B2-2292-0314-DD87-F9FA9E43EE5C}"/>
              </a:ext>
            </a:extLst>
          </p:cNvPr>
          <p:cNvGraphicFramePr/>
          <p:nvPr>
            <p:extLst>
              <p:ext uri="{D42A27DB-BD31-4B8C-83A1-F6EECF244321}">
                <p14:modId xmlns:p14="http://schemas.microsoft.com/office/powerpoint/2010/main" val="332733834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BECCE7F4-D53C-50E9-557F-F67FE3E64C8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54424340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844D97-4E0E-4096-B450-FEB056272683}"/>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66">
            <a:extLst>
              <a:ext uri="{FF2B5EF4-FFF2-40B4-BE49-F238E27FC236}">
                <a16:creationId xmlns:a16="http://schemas.microsoft.com/office/drawing/2014/main" id="{1FEB6F67-403A-596D-B3E3-FEEB60B5A98B}"/>
              </a:ext>
            </a:extLst>
          </p:cNvPr>
          <p:cNvGraphicFramePr/>
          <p:nvPr>
            <p:extLst>
              <p:ext uri="{D42A27DB-BD31-4B8C-83A1-F6EECF244321}">
                <p14:modId xmlns:p14="http://schemas.microsoft.com/office/powerpoint/2010/main" val="1018077770"/>
              </p:ext>
            </p:extLst>
          </p:nvPr>
        </p:nvGraphicFramePr>
        <p:xfrm>
          <a:off x="139094" y="1724534"/>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7156DF23-7D52-F648-C199-02892D9D992C}"/>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3" name="Rectangle 2">
            <a:extLst>
              <a:ext uri="{FF2B5EF4-FFF2-40B4-BE49-F238E27FC236}">
                <a16:creationId xmlns:a16="http://schemas.microsoft.com/office/drawing/2014/main" id="{7BB05F1C-8EB5-4F6F-BF10-CDAE0188E3CB}"/>
              </a:ext>
            </a:extLst>
          </p:cNvPr>
          <p:cNvSpPr/>
          <p:nvPr/>
        </p:nvSpPr>
        <p:spPr>
          <a:xfrm>
            <a:off x="6434960" y="214603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p67">
            <a:extLst>
              <a:ext uri="{FF2B5EF4-FFF2-40B4-BE49-F238E27FC236}">
                <a16:creationId xmlns:a16="http://schemas.microsoft.com/office/drawing/2014/main" id="{FDD06CB7-319F-5480-3976-B16D1FA469EA}"/>
              </a:ext>
            </a:extLst>
          </p:cNvPr>
          <p:cNvGraphicFramePr/>
          <p:nvPr>
            <p:extLst>
              <p:ext uri="{D42A27DB-BD31-4B8C-83A1-F6EECF244321}">
                <p14:modId xmlns:p14="http://schemas.microsoft.com/office/powerpoint/2010/main" val="4030807485"/>
              </p:ext>
            </p:extLst>
          </p:nvPr>
        </p:nvGraphicFramePr>
        <p:xfrm>
          <a:off x="139094" y="274636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p69" descr="A chart showing how your Trust scored for Q33 compared with other trusts that took part; using the ‘expected range’ analysis technique. ">
            <a:extLst>
              <a:ext uri="{FF2B5EF4-FFF2-40B4-BE49-F238E27FC236}">
                <a16:creationId xmlns:a16="http://schemas.microsoft.com/office/drawing/2014/main" id="{8D22A0C1-C71F-A1C4-D63C-219B142D87B3}"/>
              </a:ext>
            </a:extLst>
          </p:cNvPr>
          <p:cNvGraphicFramePr/>
          <p:nvPr>
            <p:extLst>
              <p:ext uri="{D42A27DB-BD31-4B8C-83A1-F6EECF244321}">
                <p14:modId xmlns:p14="http://schemas.microsoft.com/office/powerpoint/2010/main" val="3117746829"/>
              </p:ext>
            </p:extLst>
          </p:nvPr>
        </p:nvGraphicFramePr>
        <p:xfrm>
          <a:off x="151366" y="3828702"/>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1" name="Rectangle 10">
            <a:extLst>
              <a:ext uri="{FF2B5EF4-FFF2-40B4-BE49-F238E27FC236}">
                <a16:creationId xmlns:a16="http://schemas.microsoft.com/office/drawing/2014/main" id="{6D15AA0C-0231-30AA-0AFE-53874E5C1BA7}"/>
              </a:ext>
            </a:extLst>
          </p:cNvPr>
          <p:cNvSpPr/>
          <p:nvPr/>
        </p:nvSpPr>
        <p:spPr>
          <a:xfrm>
            <a:off x="10590671" y="1732304"/>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2" name="table" descr="Number of respondents, Trust score, National average, lowest trust score, highest trust score shown for Q32, Q33 Q34 and Q35." title="Summary of scores">
            <a:extLst>
              <a:ext uri="{FF2B5EF4-FFF2-40B4-BE49-F238E27FC236}">
                <a16:creationId xmlns:a16="http://schemas.microsoft.com/office/drawing/2014/main" id="{1821E974-167A-050B-7AF3-638D3C880C37}"/>
              </a:ext>
            </a:extLst>
          </p:cNvPr>
          <p:cNvGraphicFramePr>
            <a:graphicFrameLocks noGrp="1"/>
          </p:cNvGraphicFramePr>
          <p:nvPr>
            <p:extLst>
              <p:ext uri="{D42A27DB-BD31-4B8C-83A1-F6EECF244321}">
                <p14:modId xmlns:p14="http://schemas.microsoft.com/office/powerpoint/2010/main" val="1838041773"/>
              </p:ext>
            </p:extLst>
          </p:nvPr>
        </p:nvGraphicFramePr>
        <p:xfrm>
          <a:off x="8596174" y="1991712"/>
          <a:ext cx="3382605" cy="318645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76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3570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6383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6457131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16811566"/>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8627677"/>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8832673"/>
                  </a:ext>
                </a:extLst>
              </a:tr>
            </a:tbl>
          </a:graphicData>
        </a:graphic>
      </p:graphicFrame>
      <p:sp>
        <p:nvSpPr>
          <p:cNvPr id="14" name="Title 2">
            <a:extLst>
              <a:ext uri="{FF2B5EF4-FFF2-40B4-BE49-F238E27FC236}">
                <a16:creationId xmlns:a16="http://schemas.microsoft.com/office/drawing/2014/main" id="{63A074B0-3653-B449-A91E-FDEA96B37925}"/>
              </a:ext>
            </a:extLst>
          </p:cNvPr>
          <p:cNvSpPr txBox="1">
            <a:spLocks/>
          </p:cNvSpPr>
          <p:nvPr/>
        </p:nvSpPr>
        <p:spPr>
          <a:xfrm>
            <a:off x="9276158" y="1276100"/>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9F047-3C58-7692-EAF2-B888A0412C2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D840282-341E-BF13-D612-F9E1EAEC1228}"/>
              </a:ext>
            </a:extLst>
          </p:cNvPr>
          <p:cNvSpPr>
            <a:spLocks noGrp="1"/>
          </p:cNvSpPr>
          <p:nvPr>
            <p:ph type="title"/>
          </p:nvPr>
        </p:nvSpPr>
        <p:spPr>
          <a:xfrm>
            <a:off x="419970" y="613664"/>
            <a:ext cx="11417697" cy="654856"/>
          </a:xfrm>
        </p:spPr>
        <p:txBody>
          <a:bodyPr>
            <a:normAutofit fontScale="90000"/>
          </a:bodyPr>
          <a:lstStyle/>
          <a:p>
            <a:r>
              <a:rPr lang="en-GB" dirty="0"/>
              <a:t>Leaving hospital - Children and young people's reports (8 to 15 years)</a:t>
            </a:r>
          </a:p>
        </p:txBody>
      </p:sp>
      <p:sp>
        <p:nvSpPr>
          <p:cNvPr id="34" name="Slide Number Placeholder 1">
            <a:extLst>
              <a:ext uri="{FF2B5EF4-FFF2-40B4-BE49-F238E27FC236}">
                <a16:creationId xmlns:a16="http://schemas.microsoft.com/office/drawing/2014/main" id="{856F0662-BC7E-A388-8F0A-768F11E9B12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D5B5E434-BB1F-8388-BC1F-3A557752D7AB}"/>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C206A3D2-959E-5001-07BA-8ECADA2DB7A1}"/>
              </a:ext>
            </a:extLst>
          </p:cNvPr>
          <p:cNvGraphicFramePr>
            <a:graphicFrameLocks noGrp="1"/>
          </p:cNvGraphicFramePr>
          <p:nvPr>
            <p:extLst>
              <p:ext uri="{D42A27DB-BD31-4B8C-83A1-F6EECF244321}">
                <p14:modId xmlns:p14="http://schemas.microsoft.com/office/powerpoint/2010/main" val="1271810380"/>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675465">
                  <a:extLst>
                    <a:ext uri="{9D8B030D-6E8A-4147-A177-3AD203B41FA5}">
                      <a16:colId xmlns:a16="http://schemas.microsoft.com/office/drawing/2014/main" val="20001"/>
                    </a:ext>
                  </a:extLst>
                </a:gridCol>
                <a:gridCol w="761159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No section score due to low number of responses</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231373AF-8808-AB65-5113-AAA751B2CE85}"/>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873E555B-0FCA-F833-8E94-75E74BAA265B}"/>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8BAD6AE1-D889-A0F3-5DCC-7C71A2A59B3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428797CB-ADC7-E4BE-13CF-50C6FEE6A3B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E95F305E-1CB5-2735-EE31-6BA051747BFF}"/>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9_BC" descr="A bar chart showing the range of section scores for all NHS trusts for Section 1 (Health and social care workers).">
            <a:extLst>
              <a:ext uri="{FF2B5EF4-FFF2-40B4-BE49-F238E27FC236}">
                <a16:creationId xmlns:a16="http://schemas.microsoft.com/office/drawing/2014/main" id="{801814AE-6C2C-6550-9A92-1CFCE12AE758}"/>
              </a:ext>
            </a:extLst>
          </p:cNvPr>
          <p:cNvGraphicFramePr/>
          <p:nvPr>
            <p:extLst>
              <p:ext uri="{D42A27DB-BD31-4B8C-83A1-F6EECF244321}">
                <p14:modId xmlns:p14="http://schemas.microsoft.com/office/powerpoint/2010/main" val="1336689548"/>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4B9D7C06-48B4-29C7-A499-0942EB6659B5}"/>
              </a:ext>
            </a:extLst>
          </p:cNvPr>
          <p:cNvGraphicFramePr/>
          <p:nvPr>
            <p:extLst>
              <p:ext uri="{D42A27DB-BD31-4B8C-83A1-F6EECF244321}">
                <p14:modId xmlns:p14="http://schemas.microsoft.com/office/powerpoint/2010/main" val="45542131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331CFF82-3C3F-9475-4F94-4319DEA2F04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1060955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55982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C80F22-4E86-2488-A915-12440F41B60E}"/>
            </a:ext>
          </a:extLst>
        </p:cNvPr>
        <p:cNvGrpSpPr/>
        <p:nvPr/>
      </p:nvGrpSpPr>
      <p:grpSpPr>
        <a:xfrm>
          <a:off x="0" y="0"/>
          <a:ext cx="0" cy="0"/>
          <a:chOff x="0" y="0"/>
          <a:chExt cx="0" cy="0"/>
        </a:xfrm>
      </p:grpSpPr>
      <p:sp>
        <p:nvSpPr>
          <p:cNvPr id="7" name="Title 2">
            <a:extLst>
              <a:ext uri="{FF2B5EF4-FFF2-40B4-BE49-F238E27FC236}">
                <a16:creationId xmlns:a16="http://schemas.microsoft.com/office/drawing/2014/main" id="{54FD833D-7407-BAE6-B6A7-E865E788CFAB}"/>
              </a:ext>
            </a:extLst>
          </p:cNvPr>
          <p:cNvSpPr txBox="1">
            <a:spLocks/>
          </p:cNvSpPr>
          <p:nvPr/>
        </p:nvSpPr>
        <p:spPr>
          <a:xfrm>
            <a:off x="9346019" y="1267657"/>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graphicFrame>
        <p:nvGraphicFramePr>
          <p:cNvPr id="2" name="c24">
            <a:extLst>
              <a:ext uri="{FF2B5EF4-FFF2-40B4-BE49-F238E27FC236}">
                <a16:creationId xmlns:a16="http://schemas.microsoft.com/office/drawing/2014/main" id="{C3D343B7-8214-124A-6194-CD3CF411DCB1}"/>
              </a:ext>
            </a:extLst>
          </p:cNvPr>
          <p:cNvGraphicFramePr/>
          <p:nvPr>
            <p:extLst>
              <p:ext uri="{D42A27DB-BD31-4B8C-83A1-F6EECF244321}">
                <p14:modId xmlns:p14="http://schemas.microsoft.com/office/powerpoint/2010/main" val="1595556504"/>
              </p:ext>
            </p:extLst>
          </p:nvPr>
        </p:nvGraphicFramePr>
        <p:xfrm>
          <a:off x="149727" y="1725138"/>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id="{DC6F5CE8-D409-5809-5129-556066EE770A}"/>
              </a:ext>
            </a:extLst>
          </p:cNvPr>
          <p:cNvSpPr>
            <a:spLocks noGrp="1"/>
          </p:cNvSpPr>
          <p:nvPr>
            <p:ph type="title"/>
          </p:nvPr>
        </p:nvSpPr>
        <p:spPr/>
        <p:txBody>
          <a:bodyPr/>
          <a:lstStyle/>
          <a:p>
            <a:r>
              <a:rPr lang="en-US" dirty="0"/>
              <a:t>Section 9. </a:t>
            </a:r>
            <a:r>
              <a:rPr lang="en-GB" dirty="0"/>
              <a:t>Leaving hospital</a:t>
            </a:r>
          </a:p>
        </p:txBody>
      </p:sp>
      <p:sp>
        <p:nvSpPr>
          <p:cNvPr id="40" name="Slide Number Placeholder 1">
            <a:extLst>
              <a:ext uri="{FF2B5EF4-FFF2-40B4-BE49-F238E27FC236}">
                <a16:creationId xmlns:a16="http://schemas.microsoft.com/office/drawing/2014/main" id="{789BB2FC-A0A2-111F-6FF8-57BA3288B7DC}"/>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3" name="c25">
            <a:extLst>
              <a:ext uri="{FF2B5EF4-FFF2-40B4-BE49-F238E27FC236}">
                <a16:creationId xmlns:a16="http://schemas.microsoft.com/office/drawing/2014/main" id="{7A5BB597-2D00-A1BB-D6DA-CCF47A4A48EA}"/>
              </a:ext>
            </a:extLst>
          </p:cNvPr>
          <p:cNvGraphicFramePr/>
          <p:nvPr>
            <p:extLst>
              <p:ext uri="{D42A27DB-BD31-4B8C-83A1-F6EECF244321}">
                <p14:modId xmlns:p14="http://schemas.microsoft.com/office/powerpoint/2010/main" val="2714762932"/>
              </p:ext>
            </p:extLst>
          </p:nvPr>
        </p:nvGraphicFramePr>
        <p:xfrm>
          <a:off x="149727" y="2746972"/>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Title 6">
            <a:extLst>
              <a:ext uri="{FF2B5EF4-FFF2-40B4-BE49-F238E27FC236}">
                <a16:creationId xmlns:a16="http://schemas.microsoft.com/office/drawing/2014/main" id="{8E2E46A3-DDEC-C213-A6D7-9CCC8D84366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Leaving hospital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15" name="Rectangle 14">
            <a:extLst>
              <a:ext uri="{FF2B5EF4-FFF2-40B4-BE49-F238E27FC236}">
                <a16:creationId xmlns:a16="http://schemas.microsoft.com/office/drawing/2014/main" id="{D3C2F14D-33A3-DDFE-8AAA-0C6A34E09205}"/>
              </a:ext>
            </a:extLst>
          </p:cNvPr>
          <p:cNvSpPr/>
          <p:nvPr/>
        </p:nvSpPr>
        <p:spPr>
          <a:xfrm>
            <a:off x="6457082" y="21502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B8817666-BC82-0CF1-F908-26A3D82E0651}"/>
              </a:ext>
            </a:extLst>
          </p:cNvPr>
          <p:cNvSpPr/>
          <p:nvPr/>
        </p:nvSpPr>
        <p:spPr>
          <a:xfrm>
            <a:off x="10601304" y="1732908"/>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8" name="table" descr="Number of respondents, Trust score, National average, lowest trust score, highest trust score shown for Q32, Q33 Q34 and Q35." title="Summary of scores">
            <a:extLst>
              <a:ext uri="{FF2B5EF4-FFF2-40B4-BE49-F238E27FC236}">
                <a16:creationId xmlns:a16="http://schemas.microsoft.com/office/drawing/2014/main" id="{1C9AAD1F-0832-3526-4BCA-5F387A9E0E12}"/>
              </a:ext>
            </a:extLst>
          </p:cNvPr>
          <p:cNvGraphicFramePr>
            <a:graphicFrameLocks noGrp="1"/>
          </p:cNvGraphicFramePr>
          <p:nvPr>
            <p:extLst>
              <p:ext uri="{D42A27DB-BD31-4B8C-83A1-F6EECF244321}">
                <p14:modId xmlns:p14="http://schemas.microsoft.com/office/powerpoint/2010/main" val="3058288385"/>
              </p:ext>
            </p:extLst>
          </p:nvPr>
        </p:nvGraphicFramePr>
        <p:xfrm>
          <a:off x="8606807" y="1992316"/>
          <a:ext cx="3382605" cy="2122206"/>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66157">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723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9876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95571178"/>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4479948"/>
                  </a:ext>
                </a:extLst>
              </a:tr>
            </a:tbl>
          </a:graphicData>
        </a:graphic>
      </p:graphicFrame>
    </p:spTree>
    <p:extLst>
      <p:ext uri="{BB962C8B-B14F-4D97-AF65-F5344CB8AC3E}">
        <p14:creationId xmlns:p14="http://schemas.microsoft.com/office/powerpoint/2010/main" val="1546407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773523-8886-5DEA-BF20-4324BF9C518D}"/>
            </a:ext>
          </a:extLst>
        </p:cNvPr>
        <p:cNvGrpSpPr/>
        <p:nvPr/>
      </p:nvGrpSpPr>
      <p:grpSpPr>
        <a:xfrm>
          <a:off x="0" y="0"/>
          <a:ext cx="0" cy="0"/>
          <a:chOff x="0" y="0"/>
          <a:chExt cx="0" cy="0"/>
        </a:xfrm>
      </p:grpSpPr>
      <p:graphicFrame>
        <p:nvGraphicFramePr>
          <p:cNvPr id="3" name="p68">
            <a:extLst>
              <a:ext uri="{FF2B5EF4-FFF2-40B4-BE49-F238E27FC236}">
                <a16:creationId xmlns:a16="http://schemas.microsoft.com/office/drawing/2014/main" id="{460F88D1-FAB1-6330-85A6-7567E78C1AD8}"/>
              </a:ext>
            </a:extLst>
          </p:cNvPr>
          <p:cNvGraphicFramePr/>
          <p:nvPr>
            <p:extLst>
              <p:ext uri="{D42A27DB-BD31-4B8C-83A1-F6EECF244321}">
                <p14:modId xmlns:p14="http://schemas.microsoft.com/office/powerpoint/2010/main" val="948301603"/>
              </p:ext>
            </p:extLst>
          </p:nvPr>
        </p:nvGraphicFramePr>
        <p:xfrm>
          <a:off x="149726" y="1725137"/>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id="{2E92CC01-97F7-A8AB-569B-A3DFB7D46F78}"/>
              </a:ext>
            </a:extLst>
          </p:cNvPr>
          <p:cNvSpPr/>
          <p:nvPr/>
        </p:nvSpPr>
        <p:spPr>
          <a:xfrm>
            <a:off x="6449714" y="2145829"/>
            <a:ext cx="45719" cy="126118"/>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Slide Number Placeholder 1">
            <a:extLst>
              <a:ext uri="{FF2B5EF4-FFF2-40B4-BE49-F238E27FC236}">
                <a16:creationId xmlns:a16="http://schemas.microsoft.com/office/drawing/2014/main" id="{44AB7E4A-C8E5-B0CA-F537-26E176AE6B7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8648180-DE80-E5DB-BF93-881843ED671C}"/>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3EEE1237-AA0F-72B6-8DFD-FD0357F49907}"/>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9: Leaving Hospital</a:t>
            </a:r>
          </a:p>
        </p:txBody>
      </p:sp>
      <p:sp>
        <p:nvSpPr>
          <p:cNvPr id="8" name="Rectangle 7">
            <a:extLst>
              <a:ext uri="{FF2B5EF4-FFF2-40B4-BE49-F238E27FC236}">
                <a16:creationId xmlns:a16="http://schemas.microsoft.com/office/drawing/2014/main" id="{FFB84616-0FFF-2FDA-0314-670F3440D92D}"/>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EE3C5932-8BC2-1658-BA11-ACC0A3C7AA66}"/>
              </a:ext>
            </a:extLst>
          </p:cNvPr>
          <p:cNvGraphicFramePr>
            <a:graphicFrameLocks noGrp="1"/>
          </p:cNvGraphicFramePr>
          <p:nvPr>
            <p:extLst>
              <p:ext uri="{D42A27DB-BD31-4B8C-83A1-F6EECF244321}">
                <p14:modId xmlns:p14="http://schemas.microsoft.com/office/powerpoint/2010/main" val="1566483334"/>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10.0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CC76EAA5-8A26-5F4E-C46D-1CC662B6376D}"/>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36B9B756-E861-44AC-4030-5EB1E0C40CE1}"/>
              </a:ext>
            </a:extLst>
          </p:cNvPr>
          <p:cNvSpPr txBox="1"/>
          <p:nvPr/>
        </p:nvSpPr>
        <p:spPr>
          <a:xfrm>
            <a:off x="419970" y="5969655"/>
            <a:ext cx="10147732"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p68 is not included in the section score for Section 9: Leaving Hospital because the question was only included in the 0-7-year-olds’ questionnaire.</a:t>
            </a: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7203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EA838A-8949-18F2-6752-CF3F80CFBD9D}"/>
            </a:ext>
          </a:extLst>
        </p:cNvPr>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A9BA984F-62FE-E343-52E9-FF7FE0EFB80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78</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id="{9FB6112C-F931-7650-49C0-4227A5C72073}"/>
              </a:ext>
            </a:extLst>
          </p:cNvPr>
          <p:cNvSpPr txBox="1"/>
          <p:nvPr/>
        </p:nvSpPr>
        <p:spPr>
          <a:xfrm>
            <a:off x="515937" y="5699203"/>
            <a:ext cx="4271215"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a:t>
            </a:r>
            <a:endParaRPr lang="en-GB" dirty="0">
              <a:solidFill>
                <a:schemeClr val="bg1"/>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E6372298-C66E-5419-0994-63448AAA51D6}"/>
              </a:ext>
            </a:extLst>
          </p:cNvPr>
          <p:cNvSpPr>
            <a:spLocks noGrp="1"/>
          </p:cNvSpPr>
          <p:nvPr>
            <p:ph type="title"/>
          </p:nvPr>
        </p:nvSpPr>
        <p:spPr>
          <a:xfrm>
            <a:off x="515937" y="804050"/>
            <a:ext cx="8334149"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8" name="Title 4">
            <a:extLst>
              <a:ext uri="{FF2B5EF4-FFF2-40B4-BE49-F238E27FC236}">
                <a16:creationId xmlns:a16="http://schemas.microsoft.com/office/drawing/2014/main" id="{B2168F41-7F46-5A51-DA16-9CC148FA7E85}"/>
              </a:ext>
            </a:extLst>
          </p:cNvPr>
          <p:cNvSpPr txBox="1">
            <a:spLocks/>
          </p:cNvSpPr>
          <p:nvPr/>
        </p:nvSpPr>
        <p:spPr>
          <a:xfrm>
            <a:off x="515937" y="1978503"/>
            <a:ext cx="8628063" cy="562142"/>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US" sz="3600" b="1" dirty="0">
                <a:latin typeface="Arial" panose="020B0604020202020204" pitchFamily="34" charset="0"/>
                <a:cs typeface="Arial" panose="020B0604020202020204" pitchFamily="34" charset="0"/>
              </a:rPr>
              <a:t>Section 10: Overall experience</a:t>
            </a:r>
            <a:endParaRPr lang="en-GB"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670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3E01B-F769-7213-90E0-A830E864E70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B7AEEF5-EF60-8526-CB2F-D7FBA44DD171}"/>
              </a:ext>
            </a:extLst>
          </p:cNvPr>
          <p:cNvSpPr>
            <a:spLocks noGrp="1"/>
          </p:cNvSpPr>
          <p:nvPr>
            <p:ph type="title"/>
          </p:nvPr>
        </p:nvSpPr>
        <p:spPr>
          <a:xfrm>
            <a:off x="419970" y="613664"/>
            <a:ext cx="11417697" cy="654856"/>
          </a:xfrm>
        </p:spPr>
        <p:txBody>
          <a:bodyPr>
            <a:normAutofit/>
          </a:bodyPr>
          <a:lstStyle/>
          <a:p>
            <a:r>
              <a:rPr lang="en-GB" dirty="0"/>
              <a:t>Overall experience - Parents and carers' reports (0 to 15 years)</a:t>
            </a:r>
          </a:p>
        </p:txBody>
      </p:sp>
      <p:sp>
        <p:nvSpPr>
          <p:cNvPr id="34" name="Slide Number Placeholder 1">
            <a:extLst>
              <a:ext uri="{FF2B5EF4-FFF2-40B4-BE49-F238E27FC236}">
                <a16:creationId xmlns:a16="http://schemas.microsoft.com/office/drawing/2014/main" id="{EA695286-4A33-6DE2-EC01-E4957F24F3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79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9215663F-366A-9C2B-9C41-F0F02BB4DD67}"/>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4E990266-4F65-88E3-E2F7-559E167EF2ED}"/>
              </a:ext>
            </a:extLst>
          </p:cNvPr>
          <p:cNvGraphicFramePr>
            <a:graphicFrameLocks noGrp="1"/>
          </p:cNvGraphicFramePr>
          <p:nvPr>
            <p:extLst>
              <p:ext uri="{D42A27DB-BD31-4B8C-83A1-F6EECF244321}">
                <p14:modId xmlns:p14="http://schemas.microsoft.com/office/powerpoint/2010/main" val="160000779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907885">
                  <a:extLst>
                    <a:ext uri="{9D8B030D-6E8A-4147-A177-3AD203B41FA5}">
                      <a16:colId xmlns:a16="http://schemas.microsoft.com/office/drawing/2014/main" val="20001"/>
                    </a:ext>
                  </a:extLst>
                </a:gridCol>
                <a:gridCol w="7379170">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FEE3A819-B72D-7A7F-B956-64DB3A914E7F}"/>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68AE7F4C-D59F-5018-00DA-EBF84814A6A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CC3D4D5D-E726-3C23-A35B-2087DB13154A}"/>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7BA11B63-8D9D-73A6-2E66-C772816796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36F5FD85-7644-81CD-FBE4-DFCBDF69F0DA}"/>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ABC" descr="A bar chart showing the range of section scores for all NHS trusts for Section 1 (Health and social care workers).">
            <a:extLst>
              <a:ext uri="{FF2B5EF4-FFF2-40B4-BE49-F238E27FC236}">
                <a16:creationId xmlns:a16="http://schemas.microsoft.com/office/drawing/2014/main" id="{7075934B-C5C2-56A7-3599-6603214BEC4A}"/>
              </a:ext>
            </a:extLst>
          </p:cNvPr>
          <p:cNvGraphicFramePr/>
          <p:nvPr>
            <p:extLst>
              <p:ext uri="{D42A27DB-BD31-4B8C-83A1-F6EECF244321}">
                <p14:modId xmlns:p14="http://schemas.microsoft.com/office/powerpoint/2010/main" val="3354242225"/>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B04BFC33-68D5-C676-BF0D-ED181AB0251D}"/>
              </a:ext>
            </a:extLst>
          </p:cNvPr>
          <p:cNvGraphicFramePr/>
          <p:nvPr>
            <p:extLst>
              <p:ext uri="{D42A27DB-BD31-4B8C-83A1-F6EECF244321}">
                <p14:modId xmlns:p14="http://schemas.microsoft.com/office/powerpoint/2010/main" val="269281035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95B6FD8D-95C8-B596-38D1-7EC8A02B4FA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3030497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22183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3" name="Rectangle 2">
            <a:extLst>
              <a:ext uri="{FF2B5EF4-FFF2-40B4-BE49-F238E27FC236}">
                <a16:creationId xmlns:a16="http://schemas.microsoft.com/office/drawing/2014/main" id="{9149F6B5-29BB-4C24-87D1-9D5E3FAB1E6D}"/>
              </a:ext>
              <a:ext uri="{C183D7F6-B498-43B3-948B-1728B52AA6E4}">
                <adec:decorative xmlns:adec="http://schemas.microsoft.com/office/drawing/2017/decorative"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id="{CA687722-6DC9-48B3-9A3E-82E0917580A1}"/>
              </a:ext>
            </a:extLst>
          </p:cNvPr>
          <p:cNvSpPr txBox="1"/>
          <p:nvPr/>
        </p:nvSpPr>
        <p:spPr>
          <a:xfrm>
            <a:off x="1098986" y="1446535"/>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id="{C9DD03FD-FB94-4B9F-9712-CFB01891B569}"/>
              </a:ext>
            </a:extLst>
          </p:cNvPr>
          <p:cNvSpPr txBox="1"/>
          <p:nvPr/>
        </p:nvSpPr>
        <p:spPr>
          <a:xfrm>
            <a:off x="1240785" y="1994944"/>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154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id="{5A45D473-3CCC-4019-8687-3665A73AD394}"/>
              </a:ext>
            </a:extLst>
          </p:cNvPr>
          <p:cNvSpPr txBox="1"/>
          <p:nvPr/>
        </p:nvSpPr>
        <p:spPr>
          <a:xfrm>
            <a:off x="2163386" y="2119072"/>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92" name="inpatients">
            <a:extLst>
              <a:ext uri="{FF2B5EF4-FFF2-40B4-BE49-F238E27FC236}">
                <a16:creationId xmlns:a16="http://schemas.microsoft.com/office/drawing/2014/main" id="{8A6B5E8D-2218-4ECB-872A-807329588361}"/>
              </a:ext>
            </a:extLst>
          </p:cNvPr>
          <p:cNvSpPr txBox="1"/>
          <p:nvPr/>
        </p:nvSpPr>
        <p:spPr>
          <a:xfrm>
            <a:off x="1240785" y="238845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1" name="TextBox 100">
            <a:extLst>
              <a:ext uri="{FF2B5EF4-FFF2-40B4-BE49-F238E27FC236}">
                <a16:creationId xmlns:a16="http://schemas.microsoft.com/office/drawing/2014/main" id="{3893E5C3-87FF-4423-898E-6E2B5F2B849F}"/>
              </a:ext>
            </a:extLst>
          </p:cNvPr>
          <p:cNvSpPr txBox="1"/>
          <p:nvPr/>
        </p:nvSpPr>
        <p:spPr>
          <a:xfrm>
            <a:off x="2163386" y="2455421"/>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inpatients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2" name="day cases">
            <a:extLst>
              <a:ext uri="{FF2B5EF4-FFF2-40B4-BE49-F238E27FC236}">
                <a16:creationId xmlns:a16="http://schemas.microsoft.com/office/drawing/2014/main" id="{D75F8439-66FB-462F-9AC1-6498E9CEE5E5}"/>
              </a:ext>
            </a:extLst>
          </p:cNvPr>
          <p:cNvSpPr txBox="1"/>
          <p:nvPr/>
        </p:nvSpPr>
        <p:spPr>
          <a:xfrm>
            <a:off x="1240785" y="264442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55%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3" name="TextBox 102">
            <a:extLst>
              <a:ext uri="{FF2B5EF4-FFF2-40B4-BE49-F238E27FC236}">
                <a16:creationId xmlns:a16="http://schemas.microsoft.com/office/drawing/2014/main" id="{216D28FA-37E8-42F9-A1ED-5D1D2F41CBD8}"/>
              </a:ext>
            </a:extLst>
          </p:cNvPr>
          <p:cNvSpPr txBox="1"/>
          <p:nvPr/>
        </p:nvSpPr>
        <p:spPr>
          <a:xfrm>
            <a:off x="2180271" y="2707568"/>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day cases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4" name="response_rate">
            <a:extLst>
              <a:ext uri="{FF2B5EF4-FFF2-40B4-BE49-F238E27FC236}">
                <a16:creationId xmlns:a16="http://schemas.microsoft.com/office/drawing/2014/main" id="{76116802-AB36-482F-8F60-AEE2DD5B22A1}"/>
              </a:ext>
            </a:extLst>
          </p:cNvPr>
          <p:cNvSpPr txBox="1"/>
          <p:nvPr/>
        </p:nvSpPr>
        <p:spPr>
          <a:xfrm>
            <a:off x="1240785" y="2935613"/>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id="{399B6BE0-8DBF-4857-965D-7D63BD074F18}"/>
              </a:ext>
            </a:extLst>
          </p:cNvPr>
          <p:cNvSpPr txBox="1"/>
          <p:nvPr/>
        </p:nvSpPr>
        <p:spPr>
          <a:xfrm>
            <a:off x="1240785" y="3329127"/>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20%</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AFD89DF3-44EC-485E-B862-C98CCE6131C2}"/>
              </a:ext>
              <a:ext uri="{C183D7F6-B498-43B3-948B-1728B52AA6E4}">
                <adec:decorative xmlns:adec="http://schemas.microsoft.com/office/drawing/2017/decorative"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FBF9C0B2-6AAA-412B-B409-651DAEE48664}"/>
              </a:ext>
              <a:ext uri="{C183D7F6-B498-43B3-948B-1728B52AA6E4}">
                <adec:decorative xmlns:adec="http://schemas.microsoft.com/office/drawing/2017/decorative" val="1"/>
              </a:ext>
            </a:extLst>
          </p:cNvPr>
          <p:cNvSpPr/>
          <p:nvPr/>
        </p:nvSpPr>
        <p:spPr>
          <a:xfrm>
            <a:off x="8146396" y="1437781"/>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0009A3FD-0257-46FD-9270-89ACFACE914B}"/>
              </a:ext>
              <a:ext uri="{C183D7F6-B498-43B3-948B-1728B52AA6E4}">
                <adec:decorative xmlns:adec="http://schemas.microsoft.com/office/drawing/2017/decorative"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D92C8EF-F559-41B7-8450-B0128917DD7F}"/>
              </a:ext>
              <a:ext uri="{C183D7F6-B498-43B3-948B-1728B52AA6E4}">
                <adec:decorative xmlns:adec="http://schemas.microsoft.com/office/drawing/2017/decorative" val="1"/>
              </a:ext>
            </a:extLst>
          </p:cNvPr>
          <p:cNvSpPr/>
          <p:nvPr/>
        </p:nvSpPr>
        <p:spPr>
          <a:xfrm>
            <a:off x="4348418" y="4006374"/>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5A16DA4D-FF2A-42AF-8BFA-7E4F0658ABFE}"/>
              </a:ext>
              <a:ext uri="{C183D7F6-B498-43B3-948B-1728B52AA6E4}">
                <adec:decorative xmlns:adec="http://schemas.microsoft.com/office/drawing/2017/decorative"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aphicFrame>
        <p:nvGraphicFramePr>
          <p:cNvPr id="120" name="conditions_chart" descr="Pie chart showing percentage with a long-term condition for this NHS trust.">
            <a:extLst>
              <a:ext uri="{FF2B5EF4-FFF2-40B4-BE49-F238E27FC236}">
                <a16:creationId xmlns:a16="http://schemas.microsoft.com/office/drawing/2014/main" id="{21238BFB-9219-4BA2-A839-955625A10BE0}"/>
              </a:ext>
            </a:extLst>
          </p:cNvPr>
          <p:cNvGraphicFramePr/>
          <p:nvPr>
            <p:extLst>
              <p:ext uri="{D42A27DB-BD31-4B8C-83A1-F6EECF244321}">
                <p14:modId xmlns:p14="http://schemas.microsoft.com/office/powerpoint/2010/main" val="1117454974"/>
              </p:ext>
            </p:extLst>
          </p:nvPr>
        </p:nvGraphicFramePr>
        <p:xfrm>
          <a:off x="394594" y="4689280"/>
          <a:ext cx="1988340" cy="1325563"/>
        </p:xfrm>
        <a:graphic>
          <a:graphicData uri="http://schemas.openxmlformats.org/drawingml/2006/chart">
            <c:chart xmlns:c="http://schemas.openxmlformats.org/drawingml/2006/chart" xmlns:r="http://schemas.openxmlformats.org/officeDocument/2006/relationships" r:id="rId3"/>
          </a:graphicData>
        </a:graphic>
      </p:graphicFrame>
      <p:sp>
        <p:nvSpPr>
          <p:cNvPr id="118" name="ltc_textbox">
            <a:extLst>
              <a:ext uri="{FF2B5EF4-FFF2-40B4-BE49-F238E27FC236}">
                <a16:creationId xmlns:a16="http://schemas.microsoft.com/office/drawing/2014/main" id="{D2C52ECC-4DBC-4816-AD18-6E6A87623C0F}"/>
              </a:ext>
            </a:extLst>
          </p:cNvPr>
          <p:cNvSpPr txBox="1"/>
          <p:nvPr/>
        </p:nvSpPr>
        <p:spPr>
          <a:xfrm>
            <a:off x="2163386" y="4678633"/>
            <a:ext cx="1751846" cy="119513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patients have </a:t>
            </a:r>
            <a:r>
              <a:rPr lang="en-GB" sz="1100" dirty="0">
                <a:solidFill>
                  <a:prstClr val="black"/>
                </a:solidFill>
                <a:latin typeface="Arial" panose="020B0604020202020204" pitchFamily="34" charset="0"/>
                <a:cs typeface="Arial" panose="020B0604020202020204" pitchFamily="34" charset="0"/>
              </a:rPr>
              <a:t>one or more</a:t>
            </a:r>
            <a:r>
              <a:rPr kumimoji="0" lang="en-GB" sz="110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a:t>
            </a:r>
            <a:r>
              <a:rPr kumimoji="0" lang="en-GB" sz="1100" b="1"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or illnesses </a:t>
            </a:r>
            <a:r>
              <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a:t>
            </a:r>
            <a:endParaRPr kumimoji="0" lang="en-GB" sz="110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grpSp>
        <p:nvGrpSpPr>
          <p:cNvPr id="9" name="Group 8">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2001387"/>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4540541" y="4126299"/>
            <a:ext cx="417411" cy="417411"/>
            <a:chOff x="4521533" y="4016191"/>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4648719" y="4127368"/>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id="{2C1159E9-A67C-4451-90F5-6EFE8EEF47A7}"/>
                </a:ext>
              </a:extLst>
            </p:cNvPr>
            <p:cNvSpPr/>
            <p:nvPr/>
          </p:nvSpPr>
          <p:spPr>
            <a:xfrm>
              <a:off x="4521533" y="401619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 OF PATIENTS</a:t>
            </a:r>
          </a:p>
        </p:txBody>
      </p:sp>
      <p:sp>
        <p:nvSpPr>
          <p:cNvPr id="142" name="TextBox 141">
            <a:extLst>
              <a:ext uri="{FF2B5EF4-FFF2-40B4-BE49-F238E27FC236}">
                <a16:creationId xmlns:a16="http://schemas.microsoft.com/office/drawing/2014/main" id="{72D46603-236F-4146-8E4F-3C953F1ACC54}"/>
              </a:ext>
            </a:extLst>
          </p:cNvPr>
          <p:cNvSpPr txBox="1"/>
          <p:nvPr/>
        </p:nvSpPr>
        <p:spPr>
          <a:xfrm>
            <a:off x="5076572" y="4155766"/>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US" dirty="0">
                <a:solidFill>
                  <a:schemeClr val="tx1"/>
                </a:solidFill>
              </a:rPr>
              <a:t>ROUTE OF ADMISSION</a:t>
            </a:r>
            <a:endParaRPr lang="en-GB" dirty="0">
              <a:solidFill>
                <a:schemeClr val="tx1"/>
              </a:solidFill>
            </a:endParaRPr>
          </a:p>
        </p:txBody>
      </p:sp>
      <p:sp>
        <p:nvSpPr>
          <p:cNvPr id="143" name="TextBox 142">
            <a:extLst>
              <a:ext uri="{FF2B5EF4-FFF2-40B4-BE49-F238E27FC236}">
                <a16:creationId xmlns:a16="http://schemas.microsoft.com/office/drawing/2014/main"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sp>
        <p:nvSpPr>
          <p:cNvPr id="144" name="TextBox 143">
            <a:extLst>
              <a:ext uri="{FF2B5EF4-FFF2-40B4-BE49-F238E27FC236}">
                <a16:creationId xmlns:a16="http://schemas.microsoft.com/office/drawing/2014/main"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GENDER</a:t>
            </a:r>
          </a:p>
        </p:txBody>
      </p:sp>
      <p:grpSp>
        <p:nvGrpSpPr>
          <p:cNvPr id="34" name="Group 33">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4554727" y="1539222"/>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617624" y="1418504"/>
              <a:ext cx="209293" cy="258548"/>
              <a:chOff x="4617624" y="1418504"/>
              <a:chExt cx="209293"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617624" y="1487885"/>
                <a:ext cx="77975" cy="186480"/>
                <a:chOff x="2780721" y="963288"/>
                <a:chExt cx="616378"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780721" y="1289417"/>
                  <a:ext cx="616378" cy="1147962"/>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935956" y="963288"/>
                  <a:ext cx="305252"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718808" y="1418504"/>
                <a:ext cx="108109" cy="258548"/>
                <a:chOff x="2709550" y="958288"/>
                <a:chExt cx="616378"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709550" y="1284415"/>
                  <a:ext cx="616378" cy="1147964"/>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864789" y="958288"/>
                  <a:ext cx="305256" cy="304604"/>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5" name="Group 34">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8263399" y="1498875"/>
            <a:ext cx="495789" cy="417411"/>
            <a:chOff x="8256312"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a:extLst>
                <a:ext uri="{FF2B5EF4-FFF2-40B4-BE49-F238E27FC236}">
                  <a16:creationId xmlns:a16="http://schemas.microsoft.com/office/drawing/2014/main" id="{EE40CD96-FAD5-4BCD-909A-6E04E775C260}"/>
                </a:ext>
              </a:extLst>
            </p:cNvPr>
            <p:cNvPicPr>
              <a:picLocks noChangeAspect="1"/>
            </p:cNvPicPr>
            <p:nvPr/>
          </p:nvPicPr>
          <p:blipFill>
            <a:blip r:embed="rId4"/>
            <a:stretch>
              <a:fillRect/>
            </a:stretch>
          </p:blipFill>
          <p:spPr>
            <a:xfrm>
              <a:off x="8256312" y="1403869"/>
              <a:ext cx="495789" cy="330098"/>
            </a:xfrm>
            <a:prstGeom prst="rect">
              <a:avLst/>
            </a:prstGeom>
          </p:spPr>
        </p:pic>
      </p:grpSp>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12" name="Oval 111">
            <a:extLst>
              <a:ext uri="{FF2B5EF4-FFF2-40B4-BE49-F238E27FC236}">
                <a16:creationId xmlns:a16="http://schemas.microsoft.com/office/drawing/2014/main" id="{A09DABD8-4E02-4074-B4E7-D3AC6313F4D7}"/>
              </a:ext>
            </a:extLst>
          </p:cNvPr>
          <p:cNvSpPr/>
          <p:nvPr/>
        </p:nvSpPr>
        <p:spPr>
          <a:xfrm>
            <a:off x="691787" y="410516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Oval 122">
            <a:extLst>
              <a:ext uri="{FF2B5EF4-FFF2-40B4-BE49-F238E27FC236}">
                <a16:creationId xmlns:a16="http://schemas.microsoft.com/office/drawing/2014/main" id="{39550A99-E353-4E15-97A7-A627202E97E6}"/>
              </a:ext>
            </a:extLst>
          </p:cNvPr>
          <p:cNvSpPr/>
          <p:nvPr/>
        </p:nvSpPr>
        <p:spPr>
          <a:xfrm>
            <a:off x="8332295" y="4071207"/>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5" name="Picture 4">
            <a:extLst>
              <a:ext uri="{FF2B5EF4-FFF2-40B4-BE49-F238E27FC236}">
                <a16:creationId xmlns:a16="http://schemas.microsoft.com/office/drawing/2014/main" id="{C7AA40F2-EAD1-4A7E-8125-84522E5C775C}"/>
              </a:ext>
            </a:extLst>
          </p:cNvPr>
          <p:cNvPicPr>
            <a:picLocks noChangeAspect="1"/>
          </p:cNvPicPr>
          <p:nvPr/>
        </p:nvPicPr>
        <p:blipFill>
          <a:blip r:embed="rId5"/>
          <a:stretch>
            <a:fillRect/>
          </a:stretch>
        </p:blipFill>
        <p:spPr>
          <a:xfrm>
            <a:off x="8419543" y="4149263"/>
            <a:ext cx="250534" cy="233452"/>
          </a:xfrm>
          <a:prstGeom prst="rect">
            <a:avLst/>
          </a:prstGeom>
        </p:spPr>
      </p:pic>
      <p:pic>
        <p:nvPicPr>
          <p:cNvPr id="1026" name="Group 6">
            <a:extLst>
              <a:ext uri="{FF2B5EF4-FFF2-40B4-BE49-F238E27FC236}">
                <a16:creationId xmlns:a16="http://schemas.microsoft.com/office/drawing/2014/main" id="{75B43BD0-343A-4056-94F6-2AD4717E4BC7}"/>
              </a:ext>
            </a:extLst>
          </p:cNvPr>
          <p:cNvPicPr>
            <a:picLocks noChangeArrowheads="1"/>
          </p:cNvPicPr>
          <p:nvPr/>
        </p:nvPicPr>
        <p:blipFill>
          <a:blip r:embed="rId6">
            <a:extLst>
              <a:ext uri="{28A0092B-C50C-407E-A947-70E740481C1C}">
                <a14:useLocalDpi xmlns:a14="http://schemas.microsoft.com/office/drawing/2010/main" val="0"/>
              </a:ext>
            </a:extLst>
          </a:blip>
          <a:srcRect r="-523"/>
          <a:stretch>
            <a:fillRect/>
          </a:stretch>
        </p:blipFill>
        <p:spPr bwMode="auto">
          <a:xfrm>
            <a:off x="791521" y="4192934"/>
            <a:ext cx="241152" cy="26840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ethnicity_chart" descr="Bar chart showing ethnicity breakdown for this NHS trust.">
            <a:extLst>
              <a:ext uri="{FF2B5EF4-FFF2-40B4-BE49-F238E27FC236}">
                <a16:creationId xmlns:a16="http://schemas.microsoft.com/office/drawing/2014/main" id="{BE9DF267-A796-D443-18F5-39F4342C0C21}"/>
              </a:ext>
            </a:extLst>
          </p:cNvPr>
          <p:cNvGraphicFramePr>
            <a:graphicFrameLocks/>
          </p:cNvGraphicFramePr>
          <p:nvPr>
            <p:extLst>
              <p:ext uri="{D42A27DB-BD31-4B8C-83A1-F6EECF244321}">
                <p14:modId xmlns:p14="http://schemas.microsoft.com/office/powerpoint/2010/main" val="3352771656"/>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4" name="admission_chart" descr="Bar chart showing breakdown of length of stay for this NHS trust.">
            <a:extLst>
              <a:ext uri="{FF2B5EF4-FFF2-40B4-BE49-F238E27FC236}">
                <a16:creationId xmlns:a16="http://schemas.microsoft.com/office/drawing/2014/main" id="{D6932017-5D84-3F4D-AFEC-F12F8C1A555A}"/>
              </a:ext>
            </a:extLst>
          </p:cNvPr>
          <p:cNvGraphicFramePr/>
          <p:nvPr>
            <p:extLst>
              <p:ext uri="{D42A27DB-BD31-4B8C-83A1-F6EECF244321}">
                <p14:modId xmlns:p14="http://schemas.microsoft.com/office/powerpoint/2010/main" val="1960664587"/>
              </p:ext>
            </p:extLst>
          </p:nvPr>
        </p:nvGraphicFramePr>
        <p:xfrm>
          <a:off x="4584471" y="4719054"/>
          <a:ext cx="3260576" cy="1552570"/>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6" name="age_chart" descr="Pie chart showing age breakdown for this NHS trust.  ">
            <a:extLst>
              <a:ext uri="{FF2B5EF4-FFF2-40B4-BE49-F238E27FC236}">
                <a16:creationId xmlns:a16="http://schemas.microsoft.com/office/drawing/2014/main" id="{DD0233A2-6F29-305C-73A8-2D8D80FA181E}"/>
              </a:ext>
            </a:extLst>
          </p:cNvPr>
          <p:cNvGraphicFramePr>
            <a:graphicFrameLocks/>
          </p:cNvGraphicFramePr>
          <p:nvPr>
            <p:extLst>
              <p:ext uri="{D42A27DB-BD31-4B8C-83A1-F6EECF244321}">
                <p14:modId xmlns:p14="http://schemas.microsoft.com/office/powerpoint/2010/main" val="2388429291"/>
              </p:ext>
            </p:extLst>
          </p:nvPr>
        </p:nvGraphicFramePr>
        <p:xfrm>
          <a:off x="4422628" y="1939241"/>
          <a:ext cx="3490868" cy="189164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7" name="gender_chart" descr="Pie chart showing gender breakdown for this NHS trust.">
            <a:extLst>
              <a:ext uri="{FF2B5EF4-FFF2-40B4-BE49-F238E27FC236}">
                <a16:creationId xmlns:a16="http://schemas.microsoft.com/office/drawing/2014/main" id="{C438E794-D190-9096-8822-3312EE3F72D2}"/>
              </a:ext>
            </a:extLst>
          </p:cNvPr>
          <p:cNvGraphicFramePr>
            <a:graphicFrameLocks/>
          </p:cNvGraphicFramePr>
          <p:nvPr>
            <p:extLst>
              <p:ext uri="{D42A27DB-BD31-4B8C-83A1-F6EECF244321}">
                <p14:modId xmlns:p14="http://schemas.microsoft.com/office/powerpoint/2010/main" val="683230126"/>
              </p:ext>
            </p:extLst>
          </p:nvPr>
        </p:nvGraphicFramePr>
        <p:xfrm>
          <a:off x="8295502" y="4492929"/>
          <a:ext cx="3443123" cy="177883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7FA4F6-538B-63DF-E39F-227AE1EB8BF3}"/>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A710E69-BC4C-2AF2-4248-83AAA284D740}"/>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F43B16BF-14E9-E8F5-F221-AAE37D6208F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p71">
            <a:extLst>
              <a:ext uri="{FF2B5EF4-FFF2-40B4-BE49-F238E27FC236}">
                <a16:creationId xmlns:a16="http://schemas.microsoft.com/office/drawing/2014/main" id="{397F3532-A0D6-C088-D833-C24043A46587}"/>
              </a:ext>
            </a:extLst>
          </p:cNvPr>
          <p:cNvGraphicFramePr/>
          <p:nvPr>
            <p:extLst>
              <p:ext uri="{D42A27DB-BD31-4B8C-83A1-F6EECF244321}">
                <p14:modId xmlns:p14="http://schemas.microsoft.com/office/powerpoint/2010/main" val="3667159913"/>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3B80E73B-79E0-3864-4C66-EFF8E741C27A}"/>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Overall experience - </a:t>
            </a:r>
            <a:r>
              <a:rPr kumimoji="0" lang="en-US" sz="1600" b="1" i="0" u="none" strike="noStrike" kern="1200" cap="none" spc="0" normalizeH="0" baseline="0" noProof="0" dirty="0">
                <a:ln>
                  <a:noFill/>
                </a:ln>
                <a:solidFill>
                  <a:prstClr val="black"/>
                </a:solidFill>
                <a:effectLst/>
                <a:uLnTx/>
                <a:uFillTx/>
                <a:latin typeface="Arial"/>
                <a:ea typeface="+mj-ea"/>
                <a:cs typeface="+mj-cs"/>
              </a:rPr>
              <a:t>Parents and carers' reports (0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9846D7A4-912A-B321-8D55-B1BE52ED36EA}"/>
              </a:ext>
            </a:extLst>
          </p:cNvPr>
          <p:cNvSpPr/>
          <p:nvPr/>
        </p:nvSpPr>
        <p:spPr>
          <a:xfrm>
            <a:off x="10601304" y="172568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3" name="Rectangle 2">
            <a:extLst>
              <a:ext uri="{FF2B5EF4-FFF2-40B4-BE49-F238E27FC236}">
                <a16:creationId xmlns:a16="http://schemas.microsoft.com/office/drawing/2014/main" id="{140F9074-F8C8-5169-EC53-A6320478158C}"/>
              </a:ext>
            </a:extLst>
          </p:cNvPr>
          <p:cNvSpPr/>
          <p:nvPr/>
        </p:nvSpPr>
        <p:spPr>
          <a:xfrm>
            <a:off x="6455280" y="2132180"/>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7" name="p72">
            <a:extLst>
              <a:ext uri="{FF2B5EF4-FFF2-40B4-BE49-F238E27FC236}">
                <a16:creationId xmlns:a16="http://schemas.microsoft.com/office/drawing/2014/main" id="{A5025706-1343-4535-C4E7-318ACDD5D213}"/>
              </a:ext>
            </a:extLst>
          </p:cNvPr>
          <p:cNvGraphicFramePr/>
          <p:nvPr>
            <p:extLst>
              <p:ext uri="{D42A27DB-BD31-4B8C-83A1-F6EECF244321}">
                <p14:modId xmlns:p14="http://schemas.microsoft.com/office/powerpoint/2010/main" val="1350217210"/>
              </p:ext>
            </p:extLst>
          </p:nvPr>
        </p:nvGraphicFramePr>
        <p:xfrm>
          <a:off x="149726" y="2711036"/>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p73">
            <a:extLst>
              <a:ext uri="{FF2B5EF4-FFF2-40B4-BE49-F238E27FC236}">
                <a16:creationId xmlns:a16="http://schemas.microsoft.com/office/drawing/2014/main" id="{E87CE773-E1FB-D2CF-4A2D-9483A60AACE7}"/>
              </a:ext>
            </a:extLst>
          </p:cNvPr>
          <p:cNvGraphicFramePr/>
          <p:nvPr>
            <p:extLst>
              <p:ext uri="{D42A27DB-BD31-4B8C-83A1-F6EECF244321}">
                <p14:modId xmlns:p14="http://schemas.microsoft.com/office/powerpoint/2010/main" val="1719511287"/>
              </p:ext>
            </p:extLst>
          </p:nvPr>
        </p:nvGraphicFramePr>
        <p:xfrm>
          <a:off x="149725" y="3739743"/>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4" name="Title 2">
            <a:extLst>
              <a:ext uri="{FF2B5EF4-FFF2-40B4-BE49-F238E27FC236}">
                <a16:creationId xmlns:a16="http://schemas.microsoft.com/office/drawing/2014/main" id="{CAEEB48A-69D6-4BA7-E457-E5C481F07FEB}"/>
              </a:ext>
            </a:extLst>
          </p:cNvPr>
          <p:cNvSpPr txBox="1">
            <a:spLocks/>
          </p:cNvSpPr>
          <p:nvPr/>
        </p:nvSpPr>
        <p:spPr>
          <a:xfrm>
            <a:off x="9286791" y="1286733"/>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graphicFrame>
        <p:nvGraphicFramePr>
          <p:cNvPr id="6" name="p74">
            <a:extLst>
              <a:ext uri="{FF2B5EF4-FFF2-40B4-BE49-F238E27FC236}">
                <a16:creationId xmlns:a16="http://schemas.microsoft.com/office/drawing/2014/main" id="{EEF75DDD-26EF-CEE2-4B89-BA73D9E88842}"/>
              </a:ext>
            </a:extLst>
          </p:cNvPr>
          <p:cNvGraphicFramePr/>
          <p:nvPr>
            <p:extLst>
              <p:ext uri="{D42A27DB-BD31-4B8C-83A1-F6EECF244321}">
                <p14:modId xmlns:p14="http://schemas.microsoft.com/office/powerpoint/2010/main" val="1933196247"/>
              </p:ext>
            </p:extLst>
          </p:nvPr>
        </p:nvGraphicFramePr>
        <p:xfrm>
          <a:off x="149724" y="4707724"/>
          <a:ext cx="8246527" cy="151288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8" name="table" descr="Number of respondents, Trust score, National average, lowest trust score, highest trust score shown for Q14, Q15 and Q16." title="Summary of scores">
            <a:extLst>
              <a:ext uri="{FF2B5EF4-FFF2-40B4-BE49-F238E27FC236}">
                <a16:creationId xmlns:a16="http://schemas.microsoft.com/office/drawing/2014/main" id="{A780BA96-9A51-FDF0-0B1B-D4D795AF8BC8}"/>
              </a:ext>
            </a:extLst>
          </p:cNvPr>
          <p:cNvGraphicFramePr>
            <a:graphicFrameLocks noGrp="1"/>
          </p:cNvGraphicFramePr>
          <p:nvPr>
            <p:extLst>
              <p:ext uri="{D42A27DB-BD31-4B8C-83A1-F6EECF244321}">
                <p14:modId xmlns:p14="http://schemas.microsoft.com/office/powerpoint/2010/main" val="769647896"/>
              </p:ext>
            </p:extLst>
          </p:nvPr>
        </p:nvGraphicFramePr>
        <p:xfrm>
          <a:off x="8573268" y="2043912"/>
          <a:ext cx="3394879" cy="3991473"/>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val="3601460425"/>
                    </a:ext>
                  </a:extLst>
                </a:gridCol>
                <a:gridCol w="749870">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9388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9428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7912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4827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544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158929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355475270"/>
                  </a:ext>
                </a:extLst>
              </a:tr>
            </a:tbl>
          </a:graphicData>
        </a:graphic>
      </p:graphicFrame>
    </p:spTree>
    <p:extLst>
      <p:ext uri="{BB962C8B-B14F-4D97-AF65-F5344CB8AC3E}">
        <p14:creationId xmlns:p14="http://schemas.microsoft.com/office/powerpoint/2010/main" val="346542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1DE36-5CE1-783B-3B84-2E7BC53D097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8C4CE46-58FF-D695-33F9-05D3700CF93F}"/>
              </a:ext>
            </a:extLst>
          </p:cNvPr>
          <p:cNvSpPr>
            <a:spLocks noGrp="1"/>
          </p:cNvSpPr>
          <p:nvPr>
            <p:ph type="title"/>
          </p:nvPr>
        </p:nvSpPr>
        <p:spPr>
          <a:xfrm>
            <a:off x="419970" y="613664"/>
            <a:ext cx="11417697" cy="654856"/>
          </a:xfrm>
        </p:spPr>
        <p:txBody>
          <a:bodyPr>
            <a:normAutofit fontScale="90000"/>
          </a:bodyPr>
          <a:lstStyle/>
          <a:p>
            <a:r>
              <a:rPr lang="en-GB" dirty="0"/>
              <a:t>Overall experience - Children and young people's reports (8 to 15 years)</a:t>
            </a:r>
          </a:p>
        </p:txBody>
      </p:sp>
      <p:sp>
        <p:nvSpPr>
          <p:cNvPr id="34" name="Slide Number Placeholder 1">
            <a:extLst>
              <a:ext uri="{FF2B5EF4-FFF2-40B4-BE49-F238E27FC236}">
                <a16:creationId xmlns:a16="http://schemas.microsoft.com/office/drawing/2014/main" id="{F7EAE254-6051-A88D-8C60-89D99232B2A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7A00AE43-EEAE-B653-6015-18F4435D282F}"/>
              </a:ext>
            </a:extLst>
          </p:cNvPr>
          <p:cNvSpPr txBox="1"/>
          <p:nvPr/>
        </p:nvSpPr>
        <p:spPr>
          <a:xfrm>
            <a:off x="425225" y="1183748"/>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graphicFrame>
        <p:nvGraphicFramePr>
          <p:cNvPr id="8" name="section_table">
            <a:extLst>
              <a:ext uri="{FF2B5EF4-FFF2-40B4-BE49-F238E27FC236}">
                <a16:creationId xmlns:a16="http://schemas.microsoft.com/office/drawing/2014/main" id="{8DC735E2-ED82-8C3D-01C0-BD947EF60AE3}"/>
              </a:ext>
            </a:extLst>
          </p:cNvPr>
          <p:cNvGraphicFramePr>
            <a:graphicFrameLocks noGrp="1"/>
          </p:cNvGraphicFramePr>
          <p:nvPr>
            <p:extLst>
              <p:ext uri="{D42A27DB-BD31-4B8C-83A1-F6EECF244321}">
                <p14:modId xmlns:p14="http://schemas.microsoft.com/office/powerpoint/2010/main" val="369321130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val="20000"/>
                    </a:ext>
                  </a:extLst>
                </a:gridCol>
                <a:gridCol w="801414">
                  <a:extLst>
                    <a:ext uri="{9D8B030D-6E8A-4147-A177-3AD203B41FA5}">
                      <a16:colId xmlns:a16="http://schemas.microsoft.com/office/drawing/2014/main" val="20001"/>
                    </a:ext>
                  </a:extLst>
                </a:gridCol>
                <a:gridCol w="7485641">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Somewhat worse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extBox 1">
            <a:extLst>
              <a:ext uri="{FF2B5EF4-FFF2-40B4-BE49-F238E27FC236}">
                <a16:creationId xmlns:a16="http://schemas.microsoft.com/office/drawing/2014/main" id="{D7E03BED-DB91-27FE-8B0F-F818F14C8EFE}"/>
              </a:ext>
            </a:extLst>
          </p:cNvPr>
          <p:cNvSpPr txBox="1"/>
          <p:nvPr/>
        </p:nvSpPr>
        <p:spPr>
          <a:xfrm>
            <a:off x="1633468" y="6058104"/>
            <a:ext cx="3430747"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Each vertical line represents an individual NHS trust</a:t>
            </a:r>
          </a:p>
        </p:txBody>
      </p:sp>
      <p:sp>
        <p:nvSpPr>
          <p:cNvPr id="4" name="Title 6">
            <a:extLst>
              <a:ext uri="{FF2B5EF4-FFF2-40B4-BE49-F238E27FC236}">
                <a16:creationId xmlns:a16="http://schemas.microsoft.com/office/drawing/2014/main" id="{B09F2F36-2E5A-0D87-17FA-AF372CB879C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5" name="Title 6">
            <a:extLst>
              <a:ext uri="{FF2B5EF4-FFF2-40B4-BE49-F238E27FC236}">
                <a16:creationId xmlns:a16="http://schemas.microsoft.com/office/drawing/2014/main" id="{D9562152-8CF8-C86B-0AB8-11EC81B9C4B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7" name="Title 6">
            <a:extLst>
              <a:ext uri="{FF2B5EF4-FFF2-40B4-BE49-F238E27FC236}">
                <a16:creationId xmlns:a16="http://schemas.microsoft.com/office/drawing/2014/main" id="{D95085F5-33FF-3B4B-5903-3AF0455DDE73}"/>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dirty="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dirty="0">
              <a:ln>
                <a:noFill/>
              </a:ln>
              <a:solidFill>
                <a:schemeClr val="tx1"/>
              </a:solidFill>
              <a:effectLst/>
              <a:uLnTx/>
              <a:uFillTx/>
              <a:latin typeface="Arial"/>
              <a:ea typeface="+mj-ea"/>
              <a:cs typeface="+mj-cs"/>
            </a:endParaRPr>
          </a:p>
        </p:txBody>
      </p:sp>
      <p:sp>
        <p:nvSpPr>
          <p:cNvPr id="11" name="TextBox 10">
            <a:extLst>
              <a:ext uri="{FF2B5EF4-FFF2-40B4-BE49-F238E27FC236}">
                <a16:creationId xmlns:a16="http://schemas.microsoft.com/office/drawing/2014/main" id="{C431A706-8662-3662-D997-1E3D19180F26}"/>
              </a:ext>
            </a:extLst>
          </p:cNvPr>
          <p:cNvSpPr txBox="1"/>
          <p:nvPr/>
        </p:nvSpPr>
        <p:spPr>
          <a:xfrm>
            <a:off x="1151766" y="6237615"/>
            <a:ext cx="4394152" cy="261610"/>
          </a:xfrm>
          <a:prstGeom prst="rect">
            <a:avLst/>
          </a:prstGeom>
          <a:noFill/>
        </p:spPr>
        <p:txBody>
          <a:bodyPr wrap="none" rtlCol="0">
            <a:spAutoFit/>
          </a:bodyPr>
          <a:lstStyle/>
          <a:p>
            <a:r>
              <a:rPr lang="en-GB" sz="1100" dirty="0">
                <a:latin typeface="Arial" panose="020B0604020202020204" pitchFamily="34" charset="0"/>
                <a:cs typeface="Arial" panose="020B0604020202020204" pitchFamily="34" charset="0"/>
              </a:rPr>
              <a:t>Trust score is not shown when there are fewer than 30 respondents</a:t>
            </a:r>
          </a:p>
        </p:txBody>
      </p:sp>
      <p:graphicFrame>
        <p:nvGraphicFramePr>
          <p:cNvPr id="12" name="S10_BC" descr="A bar chart showing the range of section scores for all NHS trusts for Section 1 (Health and social care workers).">
            <a:extLst>
              <a:ext uri="{FF2B5EF4-FFF2-40B4-BE49-F238E27FC236}">
                <a16:creationId xmlns:a16="http://schemas.microsoft.com/office/drawing/2014/main" id="{8E1F3E65-D6C8-3060-135D-F6C50E909E3C}"/>
              </a:ext>
            </a:extLst>
          </p:cNvPr>
          <p:cNvGraphicFramePr/>
          <p:nvPr>
            <p:extLst>
              <p:ext uri="{D42A27DB-BD31-4B8C-83A1-F6EECF244321}">
                <p14:modId xmlns:p14="http://schemas.microsoft.com/office/powerpoint/2010/main" val="3236334944"/>
              </p:ext>
            </p:extLst>
          </p:nvPr>
        </p:nvGraphicFramePr>
        <p:xfrm>
          <a:off x="419970" y="2255072"/>
          <a:ext cx="5857744" cy="384561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low_chart" descr="A bar chart showing the bottom five trust results within your region.">
            <a:extLst>
              <a:ext uri="{FF2B5EF4-FFF2-40B4-BE49-F238E27FC236}">
                <a16:creationId xmlns:a16="http://schemas.microsoft.com/office/drawing/2014/main" id="{E0256D56-676B-F777-1440-208656CF8CF9}"/>
              </a:ext>
            </a:extLst>
          </p:cNvPr>
          <p:cNvGraphicFramePr/>
          <p:nvPr>
            <p:extLst>
              <p:ext uri="{D42A27DB-BD31-4B8C-83A1-F6EECF244321}">
                <p14:modId xmlns:p14="http://schemas.microsoft.com/office/powerpoint/2010/main" val="91679981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high_chart" descr="A bar chart showing the top five trust results within your region.">
            <a:extLst>
              <a:ext uri="{FF2B5EF4-FFF2-40B4-BE49-F238E27FC236}">
                <a16:creationId xmlns:a16="http://schemas.microsoft.com/office/drawing/2014/main" id="{4F5813FA-FD47-432B-EFB1-647F397A2FD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16657583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2577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1228A-62B3-3F69-1371-233226A80E2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46AACBB0-26F2-04BC-7044-BC4B6A389A55}"/>
              </a:ext>
            </a:extLst>
          </p:cNvPr>
          <p:cNvSpPr>
            <a:spLocks noGrp="1"/>
          </p:cNvSpPr>
          <p:nvPr>
            <p:ph type="title"/>
          </p:nvPr>
        </p:nvSpPr>
        <p:spPr/>
        <p:txBody>
          <a:bodyPr/>
          <a:lstStyle/>
          <a:p>
            <a:r>
              <a:rPr lang="en-US" dirty="0"/>
              <a:t>Section 10. </a:t>
            </a:r>
            <a:r>
              <a:rPr lang="en-GB" dirty="0"/>
              <a:t>Overall experience</a:t>
            </a:r>
          </a:p>
        </p:txBody>
      </p:sp>
      <p:sp>
        <p:nvSpPr>
          <p:cNvPr id="40" name="Slide Number Placeholder 1">
            <a:extLst>
              <a:ext uri="{FF2B5EF4-FFF2-40B4-BE49-F238E27FC236}">
                <a16:creationId xmlns:a16="http://schemas.microsoft.com/office/drawing/2014/main" id="{64DBE580-550C-3DEC-8EE4-FCFEFAED71D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6" name="c26">
            <a:extLst>
              <a:ext uri="{FF2B5EF4-FFF2-40B4-BE49-F238E27FC236}">
                <a16:creationId xmlns:a16="http://schemas.microsoft.com/office/drawing/2014/main" id="{CBBDAFBB-5D5A-6740-C75E-AE4DE6A55800}"/>
              </a:ext>
            </a:extLst>
          </p:cNvPr>
          <p:cNvGraphicFramePr/>
          <p:nvPr>
            <p:extLst>
              <p:ext uri="{D42A27DB-BD31-4B8C-83A1-F6EECF244321}">
                <p14:modId xmlns:p14="http://schemas.microsoft.com/office/powerpoint/2010/main" val="1710029083"/>
              </p:ext>
            </p:extLst>
          </p:nvPr>
        </p:nvGraphicFramePr>
        <p:xfrm>
          <a:off x="139094" y="172453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Title 6">
            <a:extLst>
              <a:ext uri="{FF2B5EF4-FFF2-40B4-BE49-F238E27FC236}">
                <a16:creationId xmlns:a16="http://schemas.microsoft.com/office/drawing/2014/main" id="{6DCC15CC-688F-172A-BB60-50B3F1AB67EE}"/>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a:t>
            </a:r>
            <a:r>
              <a:rPr kumimoji="0" lang="en-US" sz="1600" b="1" i="0" u="none" strike="noStrike" kern="1200" cap="none" spc="0" normalizeH="0" baseline="0" noProof="0" dirty="0">
                <a:ln>
                  <a:noFill/>
                </a:ln>
                <a:solidFill>
                  <a:prstClr val="black"/>
                </a:solidFill>
                <a:effectLst/>
                <a:uLnTx/>
                <a:uFillTx/>
                <a:latin typeface="Arial"/>
                <a:ea typeface="+mj-ea"/>
                <a:cs typeface="+mj-cs"/>
              </a:rPr>
              <a:t>Overall experience - </a:t>
            </a:r>
            <a:r>
              <a:rPr kumimoji="0" lang="en-GB" sz="1600" b="1" i="0" u="none" strike="noStrike" kern="1200" cap="none" spc="0" normalizeH="0" baseline="0" noProof="0" dirty="0">
                <a:ln>
                  <a:noFill/>
                </a:ln>
                <a:solidFill>
                  <a:prstClr val="black"/>
                </a:solidFill>
                <a:effectLst/>
                <a:uLnTx/>
                <a:uFillTx/>
                <a:latin typeface="Arial"/>
                <a:ea typeface="+mj-ea"/>
                <a:cs typeface="+mj-cs"/>
              </a:rPr>
              <a:t>Children and young people's reports</a:t>
            </a:r>
            <a:r>
              <a:rPr kumimoji="0" lang="en-US" sz="1600" b="1" i="0" u="none" strike="noStrike" kern="1200" cap="none" spc="0" normalizeH="0" baseline="0" noProof="0" dirty="0">
                <a:ln>
                  <a:noFill/>
                </a:ln>
                <a:solidFill>
                  <a:prstClr val="black"/>
                </a:solidFill>
                <a:effectLst/>
                <a:uLnTx/>
                <a:uFillTx/>
                <a:latin typeface="Arial"/>
                <a:ea typeface="+mj-ea"/>
                <a:cs typeface="+mj-cs"/>
              </a:rPr>
              <a:t> (8 to 15 years)</a:t>
            </a: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p:txBody>
      </p:sp>
      <p:sp>
        <p:nvSpPr>
          <p:cNvPr id="9" name="Rectangle 8">
            <a:extLst>
              <a:ext uri="{FF2B5EF4-FFF2-40B4-BE49-F238E27FC236}">
                <a16:creationId xmlns:a16="http://schemas.microsoft.com/office/drawing/2014/main" id="{2C3CD9FC-3BB6-6A04-773E-1ADAB9ECD58B}"/>
              </a:ext>
            </a:extLst>
          </p:cNvPr>
          <p:cNvSpPr/>
          <p:nvPr/>
        </p:nvSpPr>
        <p:spPr>
          <a:xfrm>
            <a:off x="10590671" y="1732306"/>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3EABA1F-56B3-6CEA-6382-1730716CF1DD}"/>
              </a:ext>
            </a:extLst>
          </p:cNvPr>
          <p:cNvGraphicFramePr>
            <a:graphicFrameLocks noGrp="1"/>
          </p:cNvGraphicFramePr>
          <p:nvPr>
            <p:extLst>
              <p:ext uri="{D42A27DB-BD31-4B8C-83A1-F6EECF244321}">
                <p14:modId xmlns:p14="http://schemas.microsoft.com/office/powerpoint/2010/main" val="2516147620"/>
              </p:ext>
            </p:extLst>
          </p:nvPr>
        </p:nvGraphicFramePr>
        <p:xfrm>
          <a:off x="8537414" y="1991714"/>
          <a:ext cx="3441368" cy="1094386"/>
        </p:xfrm>
        <a:graphic>
          <a:graphicData uri="http://schemas.openxmlformats.org/drawingml/2006/table">
            <a:tbl>
              <a:tblPr firstRow="1" bandRow="1">
                <a:tableStyleId>{5940675A-B579-460E-94D1-54222C63F5DA}</a:tableStyleId>
              </a:tblPr>
              <a:tblGrid>
                <a:gridCol w="92478">
                  <a:extLst>
                    <a:ext uri="{9D8B030D-6E8A-4147-A177-3AD203B41FA5}">
                      <a16:colId xmlns:a16="http://schemas.microsoft.com/office/drawing/2014/main" val="3601460425"/>
                    </a:ext>
                  </a:extLst>
                </a:gridCol>
                <a:gridCol w="777990">
                  <a:extLst>
                    <a:ext uri="{9D8B030D-6E8A-4147-A177-3AD203B41FA5}">
                      <a16:colId xmlns:a16="http://schemas.microsoft.com/office/drawing/2014/main" val="4049772561"/>
                    </a:ext>
                  </a:extLst>
                </a:gridCol>
                <a:gridCol w="696670">
                  <a:extLst>
                    <a:ext uri="{9D8B030D-6E8A-4147-A177-3AD203B41FA5}">
                      <a16:colId xmlns:a16="http://schemas.microsoft.com/office/drawing/2014/main" val="761297345"/>
                    </a:ext>
                  </a:extLst>
                </a:gridCol>
                <a:gridCol w="468557">
                  <a:extLst>
                    <a:ext uri="{9D8B030D-6E8A-4147-A177-3AD203B41FA5}">
                      <a16:colId xmlns:a16="http://schemas.microsoft.com/office/drawing/2014/main" val="2986169346"/>
                    </a:ext>
                  </a:extLst>
                </a:gridCol>
                <a:gridCol w="468558">
                  <a:extLst>
                    <a:ext uri="{9D8B030D-6E8A-4147-A177-3AD203B41FA5}">
                      <a16:colId xmlns:a16="http://schemas.microsoft.com/office/drawing/2014/main" val="2645485451"/>
                    </a:ext>
                  </a:extLst>
                </a:gridCol>
                <a:gridCol w="468557">
                  <a:extLst>
                    <a:ext uri="{9D8B030D-6E8A-4147-A177-3AD203B41FA5}">
                      <a16:colId xmlns:a16="http://schemas.microsoft.com/office/drawing/2014/main" val="457178370"/>
                    </a:ext>
                  </a:extLst>
                </a:gridCol>
                <a:gridCol w="468558">
                  <a:extLst>
                    <a:ext uri="{9D8B030D-6E8A-4147-A177-3AD203B41FA5}">
                      <a16:colId xmlns:a16="http://schemas.microsoft.com/office/drawing/2014/main" val="1607234817"/>
                    </a:ext>
                  </a:extLst>
                </a:gridCol>
              </a:tblGrid>
              <a:tr h="523316">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7107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worse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3" name="Rectangle 2">
            <a:extLst>
              <a:ext uri="{FF2B5EF4-FFF2-40B4-BE49-F238E27FC236}">
                <a16:creationId xmlns:a16="http://schemas.microsoft.com/office/drawing/2014/main" id="{3B62A9DC-788F-0CB6-5D28-F5020CCECA56}"/>
              </a:ext>
            </a:extLst>
          </p:cNvPr>
          <p:cNvSpPr/>
          <p:nvPr/>
        </p:nvSpPr>
        <p:spPr>
          <a:xfrm>
            <a:off x="6434960" y="2152961"/>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Title 2">
            <a:extLst>
              <a:ext uri="{FF2B5EF4-FFF2-40B4-BE49-F238E27FC236}">
                <a16:creationId xmlns:a16="http://schemas.microsoft.com/office/drawing/2014/main" id="{F704C5E4-F17E-765C-E3C3-058916106968}"/>
              </a:ext>
            </a:extLst>
          </p:cNvPr>
          <p:cNvSpPr txBox="1">
            <a:spLocks/>
          </p:cNvSpPr>
          <p:nvPr/>
        </p:nvSpPr>
        <p:spPr>
          <a:xfrm>
            <a:off x="9335386" y="1310189"/>
            <a:ext cx="2910036" cy="490970"/>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Children and young people</a:t>
            </a:r>
          </a:p>
        </p:txBody>
      </p:sp>
    </p:spTree>
    <p:extLst>
      <p:ext uri="{BB962C8B-B14F-4D97-AF65-F5344CB8AC3E}">
        <p14:creationId xmlns:p14="http://schemas.microsoft.com/office/powerpoint/2010/main" val="3407683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258B95-9E36-78BE-010A-8BF500F862C2}"/>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CB4B6AC-2A57-B660-7407-354478152C9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id="{9E3A95EE-949C-24D5-4C54-F04495DA07A1}"/>
              </a:ext>
            </a:extLst>
          </p:cNvPr>
          <p:cNvSpPr>
            <a:spLocks noGrp="1"/>
          </p:cNvSpPr>
          <p:nvPr>
            <p:ph type="title"/>
          </p:nvPr>
        </p:nvSpPr>
        <p:spPr>
          <a:xfrm>
            <a:off x="419970" y="613664"/>
            <a:ext cx="11417697" cy="654856"/>
          </a:xfrm>
        </p:spPr>
        <p:txBody>
          <a:bodyPr>
            <a:normAutofit/>
          </a:bodyPr>
          <a:lstStyle/>
          <a:p>
            <a:r>
              <a:rPr lang="en-GB" dirty="0"/>
              <a:t>Questions related to but not included in this section score</a:t>
            </a:r>
          </a:p>
        </p:txBody>
      </p:sp>
      <p:sp>
        <p:nvSpPr>
          <p:cNvPr id="4" name="Title 6">
            <a:extLst>
              <a:ext uri="{FF2B5EF4-FFF2-40B4-BE49-F238E27FC236}">
                <a16:creationId xmlns:a16="http://schemas.microsoft.com/office/drawing/2014/main" id="{0AA93EA9-971A-06AC-33CD-A8B09CAE1384}"/>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600" b="1" i="0" u="none" strike="noStrike" kern="1200" cap="none" spc="0" normalizeH="0" baseline="0" noProof="0" dirty="0">
              <a:ln>
                <a:noFill/>
              </a:ln>
              <a:solidFill>
                <a:prstClr val="black"/>
              </a:solidFill>
              <a:effectLst/>
              <a:uLnTx/>
              <a:uFillTx/>
              <a:latin typeface="Arial"/>
              <a:ea typeface="+mj-ea"/>
              <a:cs typeface="+mj-cs"/>
            </a:endParaRPr>
          </a:p>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 related to Section 10: Overall experience</a:t>
            </a:r>
          </a:p>
        </p:txBody>
      </p:sp>
      <p:sp>
        <p:nvSpPr>
          <p:cNvPr id="8" name="Rectangle 7">
            <a:extLst>
              <a:ext uri="{FF2B5EF4-FFF2-40B4-BE49-F238E27FC236}">
                <a16:creationId xmlns:a16="http://schemas.microsoft.com/office/drawing/2014/main" id="{1C67E492-DBB3-8E77-4447-CF75D6AD5771}"/>
              </a:ext>
            </a:extLst>
          </p:cNvPr>
          <p:cNvSpPr/>
          <p:nvPr/>
        </p:nvSpPr>
        <p:spPr>
          <a:xfrm>
            <a:off x="10517814" y="1888355"/>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table" descr="Number of respondents, Trust score, National average, lowest trust score, highest trust score shown for Q32, Q33 Q34 and Q35." title="Summary of scores">
            <a:extLst>
              <a:ext uri="{FF2B5EF4-FFF2-40B4-BE49-F238E27FC236}">
                <a16:creationId xmlns:a16="http://schemas.microsoft.com/office/drawing/2014/main" id="{5C5BBD29-2926-3C50-CC83-96552AA76031}"/>
              </a:ext>
            </a:extLst>
          </p:cNvPr>
          <p:cNvGraphicFramePr>
            <a:graphicFrameLocks noGrp="1"/>
          </p:cNvGraphicFramePr>
          <p:nvPr>
            <p:extLst>
              <p:ext uri="{D42A27DB-BD31-4B8C-83A1-F6EECF244321}">
                <p14:modId xmlns:p14="http://schemas.microsoft.com/office/powerpoint/2010/main" val="1790381973"/>
              </p:ext>
            </p:extLst>
          </p:nvPr>
        </p:nvGraphicFramePr>
        <p:xfrm>
          <a:off x="8526417" y="2159358"/>
          <a:ext cx="3382605" cy="1323585"/>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397111">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469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0" name="Title 2">
            <a:extLst>
              <a:ext uri="{FF2B5EF4-FFF2-40B4-BE49-F238E27FC236}">
                <a16:creationId xmlns:a16="http://schemas.microsoft.com/office/drawing/2014/main" id="{99303182-A878-41DE-4BBC-4A5F1FD00C5F}"/>
              </a:ext>
            </a:extLst>
          </p:cNvPr>
          <p:cNvSpPr txBox="1">
            <a:spLocks/>
          </p:cNvSpPr>
          <p:nvPr/>
        </p:nvSpPr>
        <p:spPr>
          <a:xfrm>
            <a:off x="9197164" y="1439959"/>
            <a:ext cx="2376341" cy="4909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r>
              <a:rPr lang="en-US" sz="1800" dirty="0"/>
              <a:t>Parents and carers</a:t>
            </a:r>
          </a:p>
        </p:txBody>
      </p:sp>
      <p:sp>
        <p:nvSpPr>
          <p:cNvPr id="2" name="TextBox 1">
            <a:extLst>
              <a:ext uri="{FF2B5EF4-FFF2-40B4-BE49-F238E27FC236}">
                <a16:creationId xmlns:a16="http://schemas.microsoft.com/office/drawing/2014/main" id="{2F77B518-E312-3DBA-90F1-BBBADFA89AC8}"/>
              </a:ext>
            </a:extLst>
          </p:cNvPr>
          <p:cNvSpPr txBox="1"/>
          <p:nvPr/>
        </p:nvSpPr>
        <p:spPr>
          <a:xfrm>
            <a:off x="419970" y="5969655"/>
            <a:ext cx="10562878" cy="276999"/>
          </a:xfrm>
          <a:prstGeom prst="rect">
            <a:avLst/>
          </a:prstGeom>
          <a:noFill/>
        </p:spPr>
        <p:txBody>
          <a:bodyPr wrap="square" rtlCol="0">
            <a:spAutoFit/>
          </a:bodyPr>
          <a:lstStyle/>
          <a:p>
            <a:r>
              <a:rPr lang="en-US" sz="1200" dirty="0">
                <a:effectLst/>
                <a:latin typeface="Arial" panose="020B0604020202020204" pitchFamily="34" charset="0"/>
                <a:cs typeface="Arial" panose="020B0604020202020204" pitchFamily="34" charset="0"/>
              </a:rPr>
              <a:t>p70 is not included in the section score for Section 10: Overall experience because the question was only included in the 0-7-year-olds’ questionnaire.</a:t>
            </a:r>
            <a:endParaRPr lang="en-GB" sz="1200" dirty="0">
              <a:latin typeface="Arial" panose="020B0604020202020204" pitchFamily="34" charset="0"/>
              <a:cs typeface="Arial" panose="020B0604020202020204" pitchFamily="34" charset="0"/>
            </a:endParaRPr>
          </a:p>
        </p:txBody>
      </p:sp>
      <p:graphicFrame>
        <p:nvGraphicFramePr>
          <p:cNvPr id="5" name="p70">
            <a:extLst>
              <a:ext uri="{FF2B5EF4-FFF2-40B4-BE49-F238E27FC236}">
                <a16:creationId xmlns:a16="http://schemas.microsoft.com/office/drawing/2014/main" id="{4A01BADB-CC15-213A-EA7F-B506CCE1C7BB}"/>
              </a:ext>
            </a:extLst>
          </p:cNvPr>
          <p:cNvGraphicFramePr/>
          <p:nvPr>
            <p:extLst>
              <p:ext uri="{D42A27DB-BD31-4B8C-83A1-F6EECF244321}">
                <p14:modId xmlns:p14="http://schemas.microsoft.com/office/powerpoint/2010/main" val="4178234187"/>
              </p:ext>
            </p:extLst>
          </p:nvPr>
        </p:nvGraphicFramePr>
        <p:xfrm>
          <a:off x="149727" y="171791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FC4C0951-E8AB-98AE-E0E1-8EDAD1E7F41F}"/>
              </a:ext>
            </a:extLst>
          </p:cNvPr>
          <p:cNvSpPr/>
          <p:nvPr/>
        </p:nvSpPr>
        <p:spPr>
          <a:xfrm>
            <a:off x="6449708" y="2138213"/>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169033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589415" y="218250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84</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2385832469"/>
              </p:ext>
            </p:extLst>
          </p:nvPr>
        </p:nvGraphicFramePr>
        <p:xfrm>
          <a:off x="339803" y="1912211"/>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p32. For most of their stay in hospital, what type of ward did your child stay 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947018216"/>
              </p:ext>
            </p:extLst>
          </p:nvPr>
        </p:nvGraphicFramePr>
        <p:xfrm>
          <a:off x="342267" y="1892564"/>
          <a:ext cx="11507466" cy="973299"/>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313093126"/>
              </p:ext>
            </p:extLst>
          </p:nvPr>
        </p:nvGraphicFramePr>
        <p:xfrm>
          <a:off x="338400" y="1916955"/>
          <a:ext cx="11509200" cy="970735"/>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666406" cy="654856"/>
          </a:xfrm>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5067"/>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404516275"/>
              </p:ext>
            </p:extLst>
          </p:nvPr>
        </p:nvGraphicFramePr>
        <p:xfrm>
          <a:off x="337589" y="1872351"/>
          <a:ext cx="11509200" cy="1106661"/>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 If you used the hospital Wi-Fi, was it good enough to do what you wanted?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c24. When you left hospital, did you know what was going to happen next with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c26. Overall, how well were you looked after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p43. Were staff available when your child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3136260591"/>
              </p:ext>
            </p:extLst>
          </p:nvPr>
        </p:nvGraphicFramePr>
        <p:xfrm>
          <a:off x="338737" y="1935306"/>
          <a:ext cx="11509200" cy="971999"/>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c8. Do you think the staff did everything they could to help with any pain you felt?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c13. Did staff talk to you in a way you understood?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c17. Did staff take the time to listen to your fears or worries?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p38. Did staff give you information about your child’s care and treatment in a way that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p46. Did staff play with your child or do any activities with them while they were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p61. If your child felt pain while at hospital, did staff do everything they could to help them?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EC3300-3436-4895-BF65-C6C9ED6858E9}"/>
              </a:ext>
            </a:extLst>
          </p:cNvPr>
          <p:cNvSpPr>
            <a:spLocks noGrp="1"/>
          </p:cNvSpPr>
          <p:nvPr>
            <p:ph type="title"/>
          </p:nvPr>
        </p:nvSpPr>
        <p:spPr>
          <a:xfrm>
            <a:off x="437230" y="639724"/>
            <a:ext cx="11417697" cy="654856"/>
          </a:xfrm>
        </p:spPr>
        <p:txBody>
          <a:bodyPr>
            <a:normAutofit/>
          </a:bodyPr>
          <a:lstStyle/>
          <a:p>
            <a:r>
              <a:rPr lang="en-GB" dirty="0"/>
              <a:t>Summary of findings for your trust</a:t>
            </a:r>
          </a:p>
        </p:txBody>
      </p:sp>
      <p:grpSp>
        <p:nvGrpSpPr>
          <p:cNvPr id="3" name="Group 2">
            <a:extLst>
              <a:ext uri="{FF2B5EF4-FFF2-40B4-BE49-F238E27FC236}">
                <a16:creationId xmlns:a16="http://schemas.microsoft.com/office/drawing/2014/main" id="{42AE3190-BE82-3D39-E322-A2F83FB429CE}"/>
              </a:ext>
            </a:extLst>
          </p:cNvPr>
          <p:cNvGrpSpPr/>
          <p:nvPr/>
        </p:nvGrpSpPr>
        <p:grpSpPr>
          <a:xfrm>
            <a:off x="443473" y="1261182"/>
            <a:ext cx="5604835" cy="4456146"/>
            <a:chOff x="443473" y="1261182"/>
            <a:chExt cx="5604835" cy="4456146"/>
          </a:xfrm>
        </p:grpSpPr>
        <p:sp>
          <p:nvSpPr>
            <p:cNvPr id="2" name="Rectangle 1" descr="Border box" title="Decorative">
              <a:extLst>
                <a:ext uri="{FF2B5EF4-FFF2-40B4-BE49-F238E27FC236}">
                  <a16:creationId xmlns:a16="http://schemas.microsoft.com/office/drawing/2014/main" id="{FEDE11D9-AE33-4B9C-BE17-8232FD0861D5}"/>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38" name="TextBox 37">
              <a:extLst>
                <a:ext uri="{FF2B5EF4-FFF2-40B4-BE49-F238E27FC236}">
                  <a16:creationId xmlns:a16="http://schemas.microsoft.com/office/drawing/2014/main" id="{B8CCBD10-50DB-4715-83D1-5DCDB73E9E62}"/>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id="{66675FA4-CF49-4861-8139-A54611C7B028}"/>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sp>
        <p:nvSpPr>
          <p:cNvPr id="26" name="Rectangle 25">
            <a:extLst>
              <a:ext uri="{FF2B5EF4-FFF2-40B4-BE49-F238E27FC236}">
                <a16:creationId xmlns:a16="http://schemas.microsoft.com/office/drawing/2014/main" id="{C2145796-AFA4-4DC2-991C-1873D3F7877D}"/>
              </a:ext>
            </a:extLst>
          </p:cNvPr>
          <p:cNvSpPr/>
          <p:nvPr/>
        </p:nvSpPr>
        <p:spPr>
          <a:xfrm>
            <a:off x="390480" y="5833153"/>
            <a:ext cx="11165040" cy="461665"/>
          </a:xfrm>
          <a:prstGeom prst="rect">
            <a:avLst/>
          </a:prstGeom>
        </p:spPr>
        <p:txBody>
          <a:bodyPr wrap="square">
            <a:spAutoFit/>
          </a:bodyPr>
          <a:lstStyle/>
          <a:p>
            <a:pPr lvl="0">
              <a:defRPr/>
            </a:pPr>
            <a:r>
              <a:rPr kumimoji="0" lang="en-GB" sz="12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section </a:t>
            </a:r>
            <a:r>
              <a:rPr lang="en-GB" sz="1200" dirty="0">
                <a:solidFill>
                  <a:prstClr val="black"/>
                </a:solidFill>
                <a:latin typeface="Arial"/>
                <a:hlinkClick r:id="rId3" action="ppaction://hlinksldjump"/>
              </a:rPr>
              <a:t>How to interpret scoring </a:t>
            </a:r>
            <a:r>
              <a:rPr kumimoji="0" lang="en-GB" sz="1200" b="0" i="0" u="none" strike="noStrike" kern="1200" cap="none" spc="0" normalizeH="0" baseline="0" noProof="0" dirty="0">
                <a:ln>
                  <a:noFill/>
                </a:ln>
                <a:solidFill>
                  <a:prstClr val="black"/>
                </a:solidFill>
                <a:effectLst/>
                <a:uLnTx/>
                <a:uFillTx/>
                <a:latin typeface="Arial"/>
                <a:hlinkClick r:id="rId3" action="ppaction://hlinksldjump"/>
              </a:rPr>
              <a:t>and benchmarking in this report</a:t>
            </a:r>
            <a:r>
              <a:rPr kumimoji="0" lang="en-GB" sz="1200" b="0" i="0" u="none" strike="noStrike" kern="1200" cap="none" spc="0" normalizeH="0" baseline="0" noProof="0" dirty="0">
                <a:ln>
                  <a:noFill/>
                </a:ln>
                <a:solidFill>
                  <a:prstClr val="black"/>
                </a:solidFill>
                <a:effectLst/>
                <a:uLnTx/>
                <a:uFillTx/>
                <a:latin typeface="Arial"/>
                <a:ea typeface="+mn-ea"/>
                <a:cs typeface="+mn-cs"/>
              </a:rPr>
              <a:t>.</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id="{FC11C7C1-7BAE-4386-A714-702738861FC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6" name="band_count_chart" descr="Bar chart showing the number of questions at which this NHS trust performed better, worse, or about the same as other trusts.">
            <a:extLst>
              <a:ext uri="{FF2B5EF4-FFF2-40B4-BE49-F238E27FC236}">
                <a16:creationId xmlns:a16="http://schemas.microsoft.com/office/drawing/2014/main" id="{A0DBD8FF-092F-499D-F826-C64349F166E6}"/>
              </a:ext>
            </a:extLst>
          </p:cNvPr>
          <p:cNvGraphicFramePr>
            <a:graphicFrameLocks/>
          </p:cNvGraphicFramePr>
          <p:nvPr>
            <p:extLst>
              <p:ext uri="{D42A27DB-BD31-4B8C-83A1-F6EECF244321}">
                <p14:modId xmlns:p14="http://schemas.microsoft.com/office/powerpoint/2010/main" val="4053964538"/>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419970" y="613664"/>
            <a:ext cx="11417697" cy="654856"/>
          </a:xfrm>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id="{77A92C41-000D-4853-BBDA-6DFD0924EB4F}"/>
              </a:ext>
              <a:ext uri="{C183D7F6-B498-43B3-948B-1728B52AA6E4}">
                <adec:decorative xmlns:adec="http://schemas.microsoft.com/office/drawing/2017/decorative" val="0"/>
              </a:ext>
            </a:extLst>
          </p:cNvPr>
          <p:cNvSpPr txBox="1"/>
          <p:nvPr/>
        </p:nvSpPr>
        <p:spPr>
          <a:xfrm>
            <a:off x="419970" y="1232309"/>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id="{0989481D-23A8-43F7-BBAE-03987ADF0505}"/>
              </a:ext>
            </a:extLst>
          </p:cNvPr>
          <p:cNvGraphicFramePr>
            <a:graphicFrameLocks noGrp="1"/>
          </p:cNvGraphicFramePr>
          <p:nvPr>
            <p:extLst>
              <p:ext uri="{D42A27DB-BD31-4B8C-83A1-F6EECF244321}">
                <p14:modId xmlns:p14="http://schemas.microsoft.com/office/powerpoint/2010/main" val="450186724"/>
              </p:ext>
            </p:extLst>
          </p:nvPr>
        </p:nvGraphicFramePr>
        <p:xfrm>
          <a:off x="341400" y="1935305"/>
          <a:ext cx="11509200" cy="972000"/>
        </p:xfrm>
        <a:graphic>
          <a:graphicData uri="http://schemas.openxmlformats.org/drawingml/2006/table">
            <a:tbl>
              <a:tblPr firstRow="1" bandRow="1">
                <a:tableStyleId>{5C22544A-7EE6-4342-B048-85BDC9FD1C3A}</a:tableStyleId>
              </a:tblPr>
              <a:tblGrid>
                <a:gridCol w="11509200">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690465" y="1972178"/>
            <a:ext cx="5969013"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800" dirty="0">
                <a:latin typeface="Arial" panose="020B0604020202020204" pitchFamily="34" charset="0"/>
                <a:cs typeface="Arial" panose="020B0604020202020204" pitchFamily="34" charset="0"/>
              </a:rPr>
              <a:t>For further information please contact the Survey Coordination Centre: </a:t>
            </a:r>
          </a:p>
        </p:txBody>
      </p:sp>
      <p:sp>
        <p:nvSpPr>
          <p:cNvPr id="6" name="Title 4">
            <a:extLst>
              <a:ext uri="{FF2B5EF4-FFF2-40B4-BE49-F238E27FC236}">
                <a16:creationId xmlns:a16="http://schemas.microsoft.com/office/drawing/2014/main" id="{200F0B5E-CFE0-473B-9158-4E88FE81D923}"/>
              </a:ext>
            </a:extLst>
          </p:cNvPr>
          <p:cNvSpPr txBox="1">
            <a:spLocks/>
          </p:cNvSpPr>
          <p:nvPr/>
        </p:nvSpPr>
        <p:spPr>
          <a:xfrm>
            <a:off x="690465" y="3043650"/>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cyp@surveycoordination.com</a:t>
            </a:r>
          </a:p>
        </p:txBody>
      </p:sp>
      <p:sp>
        <p:nvSpPr>
          <p:cNvPr id="7" name="Slide Number Placeholder 1">
            <a:extLst>
              <a:ext uri="{FF2B5EF4-FFF2-40B4-BE49-F238E27FC236}">
                <a16:creationId xmlns:a16="http://schemas.microsoft.com/office/drawing/2014/main" id="{EDE6F636-C3D1-41A5-84F2-01770C6E8A9F}"/>
              </a:ext>
              <a:ext uri="{C183D7F6-B498-43B3-948B-1728B52AA6E4}">
                <adec:decorative xmlns:adec="http://schemas.microsoft.com/office/drawing/2017/decorative"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1d162527-c308-4a98-98b8-9e726c57dd8b"/>
    <ds:schemaRef ds:uri="c497441b-d3fe-4788-8629-aff52d38f515"/>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D45B046-9465-4E2A-BEEA-2C9B81716357}">
  <ds:schemaRefs>
    <ds:schemaRef ds:uri="1d162527-c308-4a98-98b8-9e726c57dd8b"/>
    <ds:schemaRef ds:uri="c497441b-d3fe-4788-8629-aff52d38f51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1442</TotalTime>
  <Words>11847</Words>
  <Application>Microsoft Office PowerPoint</Application>
  <PresentationFormat>Widescreen</PresentationFormat>
  <Paragraphs>1599</Paragraphs>
  <Slides>91</Slides>
  <Notes>70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91</vt:i4>
      </vt:variant>
    </vt:vector>
  </HeadingPairs>
  <TitlesOfParts>
    <vt:vector size="98" baseType="lpstr">
      <vt:lpstr>Arial</vt:lpstr>
      <vt:lpstr>Arial Black</vt:lpstr>
      <vt:lpstr>Calibri</vt:lpstr>
      <vt:lpstr>Calibri Light</vt:lpstr>
      <vt:lpstr>Courier New</vt:lpstr>
      <vt:lpstr>Wingdings</vt:lpstr>
      <vt:lpstr>Office Theme</vt:lpstr>
      <vt:lpstr>Northern Lincolnshire and Goole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 children and young people’s questions</vt:lpstr>
      <vt:lpstr>NHS Children and Young People’s Patient Experience Survey </vt:lpstr>
      <vt:lpstr>Best and worst performance relative to the national average: parents and carers’ questions</vt:lpstr>
      <vt:lpstr>NHS Children and Young People’s Patient Experience Survey </vt:lpstr>
      <vt:lpstr>Scoring and benchmarking</vt:lpstr>
      <vt:lpstr>How questions are scored</vt:lpstr>
      <vt:lpstr>How to interpret scoring and benchmarking in this report</vt:lpstr>
      <vt:lpstr>How to interpret scoring and benchmarking in this report (continued)</vt:lpstr>
      <vt:lpstr>Scoring and benchmarking</vt:lpstr>
      <vt:lpstr>The waiting area – Parents and carers’ reports (0 to 7 years)</vt:lpstr>
      <vt:lpstr>Section 1. The waiting area</vt:lpstr>
      <vt:lpstr>Section 1. The waiting area (continued)</vt:lpstr>
      <vt:lpstr>The waiting area – Children and young people’s reports (8 to 15 years)</vt:lpstr>
      <vt:lpstr>Section 1. The waiting area</vt:lpstr>
      <vt:lpstr>Section 1. The waiting area (continued)</vt:lpstr>
      <vt:lpstr>Questions related to but not included in this section score</vt:lpstr>
      <vt:lpstr>Scoring and benchmarking</vt:lpstr>
      <vt:lpstr>Hospital ward - Parents and carers' reports (0 to 15 years)</vt:lpstr>
      <vt:lpstr>Section 2. Hospital ward</vt:lpstr>
      <vt:lpstr>Hospital ward - Children and young people's reports (8 to 15 years)</vt:lpstr>
      <vt:lpstr>Section 2. Hospital ward</vt:lpstr>
      <vt:lpstr>Section 2. Hospital ward (continued)</vt:lpstr>
      <vt:lpstr>Questions related to but not included in this section score</vt:lpstr>
      <vt:lpstr>Scoring and benchmarking</vt:lpstr>
      <vt:lpstr>Talking to hospital staff - Parents and carers' reports (0 to 7 years)</vt:lpstr>
      <vt:lpstr>Section 3. Talking to hospital staff</vt:lpstr>
      <vt:lpstr>Talking to hospital staff - Parents and carers' reports (0 to 15 years)</vt:lpstr>
      <vt:lpstr>Section 3. Talking to hospital staff</vt:lpstr>
      <vt:lpstr>Talking to hospital staff - Children and young people's reports (8 to 15 years)</vt:lpstr>
      <vt:lpstr>Section 3. Talking to hospital staff</vt:lpstr>
      <vt:lpstr>Section 3. Talking to hospital staff (continued)</vt:lpstr>
      <vt:lpstr>Questions related to but not included in this section score</vt:lpstr>
      <vt:lpstr>Scoring and benchmarking</vt:lpstr>
      <vt:lpstr>Being looked after in hospital - Parents and carers' reports (0 to 7 years)</vt:lpstr>
      <vt:lpstr>Section 4. Being looked after in hospital</vt:lpstr>
      <vt:lpstr>Being looked after in hospital - Parents and carers' reports (0 to 15 years)</vt:lpstr>
      <vt:lpstr>Section 4. Being looked after in hospital</vt:lpstr>
      <vt:lpstr>Section 4. Being looked after in hospital (continued)</vt:lpstr>
      <vt:lpstr>Being looked after in hospital - Children and young people's reports (8 to 15 years)</vt:lpstr>
      <vt:lpstr>Section 4. Being looked after in hospital</vt:lpstr>
      <vt:lpstr>Questions related to but not included in this section score</vt:lpstr>
      <vt:lpstr>Scoring and benchmarking</vt:lpstr>
      <vt:lpstr>Hospital food - Parents and carers' reports (0 to 11 years)</vt:lpstr>
      <vt:lpstr>Section 5. Hospital food</vt:lpstr>
      <vt:lpstr>Hospital food - Young people’s reports (12 to 15 years)</vt:lpstr>
      <vt:lpstr>Section 5. Hospital food</vt:lpstr>
      <vt:lpstr>Scoring and Benchmarking</vt:lpstr>
      <vt:lpstr>Facilities - Parents and carers' reports (0 to 15 years)</vt:lpstr>
      <vt:lpstr>Section 6. Facilities</vt:lpstr>
      <vt:lpstr>Facilities - Children and young people's reports (8 to 15 years)</vt:lpstr>
      <vt:lpstr>Section 6. Facilities</vt:lpstr>
      <vt:lpstr>Questions related to but not included in this section score</vt:lpstr>
      <vt:lpstr>Scoring and benchmarking</vt:lpstr>
      <vt:lpstr>Pain - Parents and carers' reports (0 to 15 years)</vt:lpstr>
      <vt:lpstr>Section 7. Pain</vt:lpstr>
      <vt:lpstr>Pain - Children and young people's reports (8 to 15 years)</vt:lpstr>
      <vt:lpstr>Section 7. Pain</vt:lpstr>
      <vt:lpstr>Scoring and Benchmarking</vt:lpstr>
      <vt:lpstr>Operations and procedures - Parents and carers' reports (0 to 15 years)</vt:lpstr>
      <vt:lpstr>Section 8. Operations and procedures</vt:lpstr>
      <vt:lpstr>Operations and procedures - Children and young people's reports (8 to 15 years)</vt:lpstr>
      <vt:lpstr>Section 8. Operations and procedures</vt:lpstr>
      <vt:lpstr>Scoring and benchmarking</vt:lpstr>
      <vt:lpstr>Leaving hospital - Parents and carers' reports (0 to 15 years)</vt:lpstr>
      <vt:lpstr>Section 9. Leaving hospital</vt:lpstr>
      <vt:lpstr>Leaving hospital - Children and young people's reports (8 to 15 years)</vt:lpstr>
      <vt:lpstr>Section 9. Leaving hospital</vt:lpstr>
      <vt:lpstr>Questions related to but not included in this section score</vt:lpstr>
      <vt:lpstr>Scoring and Benchmarking</vt:lpstr>
      <vt:lpstr>Overall experience - Parents and carers' reports (0 to 15 years)</vt:lpstr>
      <vt:lpstr>Section 10. Overall experience</vt:lpstr>
      <vt:lpstr>Overall experience - Children and young people's reports (8 to 15 years)</vt:lpstr>
      <vt:lpstr>Section 10. Overall experience</vt:lpstr>
      <vt:lpstr>Questions related to but not included in this section score</vt:lpstr>
      <vt:lpstr>Comparison to other  trusts</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Rachel Armstrong</cp:lastModifiedBy>
  <cp:revision>66</cp:revision>
  <dcterms:created xsi:type="dcterms:W3CDTF">2021-03-04T09:52:26Z</dcterms:created>
  <dcterms:modified xsi:type="dcterms:W3CDTF">2025-05-23T13:27:24Z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